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92" r:id="rId2"/>
    <p:sldId id="538" r:id="rId3"/>
    <p:sldId id="403" r:id="rId4"/>
    <p:sldId id="441" r:id="rId5"/>
    <p:sldId id="508" r:id="rId6"/>
    <p:sldId id="509" r:id="rId7"/>
    <p:sldId id="510" r:id="rId8"/>
    <p:sldId id="511" r:id="rId9"/>
    <p:sldId id="512" r:id="rId10"/>
    <p:sldId id="513" r:id="rId11"/>
    <p:sldId id="533" r:id="rId12"/>
    <p:sldId id="534" r:id="rId13"/>
    <p:sldId id="535" r:id="rId14"/>
    <p:sldId id="515" r:id="rId15"/>
    <p:sldId id="516" r:id="rId16"/>
    <p:sldId id="517" r:id="rId17"/>
    <p:sldId id="476" r:id="rId18"/>
    <p:sldId id="477" r:id="rId19"/>
    <p:sldId id="478" r:id="rId20"/>
    <p:sldId id="527" r:id="rId21"/>
    <p:sldId id="525" r:id="rId22"/>
    <p:sldId id="526" r:id="rId23"/>
    <p:sldId id="528" r:id="rId24"/>
    <p:sldId id="529" r:id="rId25"/>
    <p:sldId id="530" r:id="rId26"/>
    <p:sldId id="550" r:id="rId27"/>
    <p:sldId id="531" r:id="rId28"/>
    <p:sldId id="532" r:id="rId29"/>
    <p:sldId id="549" r:id="rId30"/>
    <p:sldId id="480" r:id="rId31"/>
    <p:sldId id="481" r:id="rId32"/>
    <p:sldId id="482" r:id="rId33"/>
    <p:sldId id="483" r:id="rId34"/>
    <p:sldId id="485" r:id="rId35"/>
    <p:sldId id="539" r:id="rId36"/>
    <p:sldId id="540" r:id="rId37"/>
    <p:sldId id="544" r:id="rId38"/>
    <p:sldId id="545" r:id="rId39"/>
    <p:sldId id="543" r:id="rId40"/>
    <p:sldId id="546" r:id="rId41"/>
    <p:sldId id="541" r:id="rId42"/>
    <p:sldId id="547" r:id="rId43"/>
    <p:sldId id="548" r:id="rId44"/>
    <p:sldId id="542" r:id="rId45"/>
    <p:sldId id="486" r:id="rId46"/>
  </p:sldIdLst>
  <p:sldSz cx="9906000" cy="6858000" type="A4"/>
  <p:notesSz cx="7099300" cy="10234613"/>
  <p:defaultTextStyle>
    <a:defPPr>
      <a:defRPr lang="da-DK"/>
    </a:defPPr>
    <a:lvl1pPr algn="l" rtl="0" fontAlgn="base">
      <a:spcBef>
        <a:spcPct val="20000"/>
      </a:spcBef>
      <a:spcAft>
        <a:spcPct val="0"/>
      </a:spcAft>
      <a:buClr>
        <a:srgbClr val="BA2A1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BA2A1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BA2A1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BA2A1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BA2A1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FF"/>
    <a:srgbClr val="C0C0C0"/>
    <a:srgbClr val="FF00FF"/>
    <a:srgbClr val="00FF00"/>
    <a:srgbClr val="FFFF66"/>
    <a:srgbClr val="FFFF99"/>
    <a:srgbClr val="FF8521"/>
    <a:srgbClr val="00FFFF"/>
    <a:srgbClr val="99663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4" autoAdjust="0"/>
    <p:restoredTop sz="89081" autoAdjust="0"/>
  </p:normalViewPr>
  <p:slideViewPr>
    <p:cSldViewPr snapToGrid="0">
      <p:cViewPr varScale="1">
        <p:scale>
          <a:sx n="116" d="100"/>
          <a:sy n="116" d="100"/>
        </p:scale>
        <p:origin x="720" y="18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43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982" y="-102"/>
      </p:cViewPr>
      <p:guideLst>
        <p:guide orient="horz" pos="3224"/>
        <p:guide pos="223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647" cy="51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99" y="0"/>
            <a:ext cx="3075646" cy="51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494"/>
            <a:ext cx="3075647" cy="5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99" y="9721494"/>
            <a:ext cx="3075646" cy="5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fld id="{2AD64509-C609-46AD-9569-75680CC98285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381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01" cy="48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308" y="0"/>
            <a:ext cx="3077301" cy="48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08213" y="409575"/>
            <a:ext cx="2679700" cy="185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7072" y="2745353"/>
            <a:ext cx="6305158" cy="715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0"/>
            <a:r>
              <a:rPr lang="da-DK"/>
              <a:t>      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9078"/>
            <a:ext cx="3077301" cy="48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308" y="9759078"/>
            <a:ext cx="3077301" cy="48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fld id="{0A9DD8B0-ACA7-4CD8-A9E3-2121B2DE4EA8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6166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4D33E-08CE-462E-B127-EA23E161AADC}" type="slidenum">
              <a:rPr lang="da-DK"/>
              <a:pPr/>
              <a:t>1</a:t>
            </a:fld>
            <a:endParaRPr lang="da-DK" dirty="0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8350"/>
            <a:ext cx="5543550" cy="3836988"/>
          </a:xfrm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766" y="4861564"/>
            <a:ext cx="5679770" cy="4605004"/>
          </a:xfrm>
        </p:spPr>
        <p:txBody>
          <a:bodyPr/>
          <a:lstStyle/>
          <a:p>
            <a:r>
              <a:rPr lang="en-US" baseline="0" dirty="0"/>
              <a:t>Will focus on 3d!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6479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722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444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16</a:t>
            </a:fld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17</a:t>
            </a:fld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18</a:t>
            </a:fld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19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3364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20</a:t>
            </a:fld>
            <a:endParaRPr 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21</a:t>
            </a:fld>
            <a:endParaRPr lang="da-D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22</a:t>
            </a:fld>
            <a:endParaRPr lang="da-D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23</a:t>
            </a:fld>
            <a:endParaRPr lang="da-D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24</a:t>
            </a:fld>
            <a:endParaRPr lang="da-D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25</a:t>
            </a:fld>
            <a:endParaRPr lang="da-D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12804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27</a:t>
            </a:fld>
            <a:endParaRPr lang="da-D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28</a:t>
            </a:fld>
            <a:endParaRPr lang="da-D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4314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30</a:t>
            </a:fld>
            <a:endParaRPr lang="da-DK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31</a:t>
            </a:fld>
            <a:endParaRPr lang="da-DK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32</a:t>
            </a:fld>
            <a:endParaRPr lang="da-DK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33</a:t>
            </a:fld>
            <a:endParaRPr lang="da-DK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34</a:t>
            </a:fld>
            <a:endParaRPr lang="da-DK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23143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00019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0630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65430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371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0189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13233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82629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65576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20528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45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5500" y="333375"/>
            <a:ext cx="2228850" cy="5580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950" y="333375"/>
            <a:ext cx="6534150" cy="5580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160463"/>
            <a:ext cx="43481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5863" y="1160463"/>
            <a:ext cx="434975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333375"/>
            <a:ext cx="89154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4586288" y="309086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488950" y="6092825"/>
            <a:ext cx="8856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a-DK" sz="1200" b="1" dirty="0">
                <a:solidFill>
                  <a:srgbClr val="BA2A12"/>
                </a:solidFill>
                <a:latin typeface="Futura Medium" pitchFamily="34" charset="0"/>
              </a:rPr>
              <a:t>Kasper</a:t>
            </a:r>
            <a:r>
              <a:rPr lang="da-DK" sz="1200" b="1" baseline="0" dirty="0">
                <a:solidFill>
                  <a:srgbClr val="BA2A12"/>
                </a:solidFill>
                <a:latin typeface="Futura Medium" pitchFamily="34" charset="0"/>
              </a:rPr>
              <a:t> Green Larsen</a:t>
            </a:r>
            <a:endParaRPr lang="da-DK" sz="1200" b="1" dirty="0">
              <a:solidFill>
                <a:srgbClr val="BA2A12"/>
              </a:solidFill>
              <a:latin typeface="Futura Medium" pitchFamily="34" charset="0"/>
            </a:endParaRPr>
          </a:p>
        </p:txBody>
      </p: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7653338" y="6381750"/>
            <a:ext cx="900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9AC5FC5D-DFC7-4C37-BBF4-633B47CC6EC4}" type="slidenum">
              <a:rPr lang="da-DK" sz="1200" b="1" smtClean="0">
                <a:solidFill>
                  <a:srgbClr val="BA2A12"/>
                </a:solidFill>
                <a:latin typeface="Futura Medium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‹#›</a:t>
            </a:fld>
            <a:r>
              <a:rPr lang="da-DK" sz="1200" b="1" dirty="0">
                <a:solidFill>
                  <a:srgbClr val="BA2A12"/>
                </a:solidFill>
                <a:latin typeface="Futura Medium" pitchFamily="34" charset="0"/>
              </a:rPr>
              <a:t>/45</a:t>
            </a:r>
          </a:p>
        </p:txBody>
      </p:sp>
      <p:grpSp>
        <p:nvGrpSpPr>
          <p:cNvPr id="1064" name="Group 40"/>
          <p:cNvGrpSpPr>
            <a:grpSpLocks noChangeAspect="1"/>
          </p:cNvGrpSpPr>
          <p:nvPr/>
        </p:nvGrpSpPr>
        <p:grpSpPr bwMode="auto">
          <a:xfrm>
            <a:off x="3476625" y="6433394"/>
            <a:ext cx="2914650" cy="296760"/>
            <a:chOff x="285" y="2069"/>
            <a:chExt cx="5375" cy="546"/>
          </a:xfrm>
        </p:grpSpPr>
        <p:pic>
          <p:nvPicPr>
            <p:cNvPr id="1061" name="Picture 37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5" y="2069"/>
              <a:ext cx="5375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3" name="Rectangle 39"/>
            <p:cNvSpPr>
              <a:spLocks noChangeAspect="1" noChangeArrowheads="1"/>
            </p:cNvSpPr>
            <p:nvPr userDrawn="1"/>
          </p:nvSpPr>
          <p:spPr bwMode="auto">
            <a:xfrm>
              <a:off x="1918" y="2455"/>
              <a:ext cx="3742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1568450" y="6345238"/>
            <a:ext cx="6877050" cy="0"/>
          </a:xfrm>
          <a:prstGeom prst="line">
            <a:avLst/>
          </a:prstGeom>
          <a:noFill/>
          <a:ln w="28575">
            <a:solidFill>
              <a:srgbClr val="BA2A1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U_blue2.tif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2162" y="6185820"/>
            <a:ext cx="779329" cy="447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6181030"/>
            <a:ext cx="935930" cy="4077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8.jpg"/><Relationship Id="rId4" Type="http://schemas.openxmlformats.org/officeDocument/2006/relationships/image" Target="../media/image12.jpeg"/><Relationship Id="rId9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gif"/><Relationship Id="rId4" Type="http://schemas.openxmlformats.org/officeDocument/2006/relationships/image" Target="../media/image2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8.jpg"/><Relationship Id="rId4" Type="http://schemas.openxmlformats.org/officeDocument/2006/relationships/image" Target="../media/image12.jpe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200025" y="5805488"/>
            <a:ext cx="9432925" cy="827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1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61950" y="597159"/>
            <a:ext cx="9163050" cy="5316279"/>
          </a:xfrm>
        </p:spPr>
        <p:txBody>
          <a:bodyPr/>
          <a:lstStyle/>
          <a:p>
            <a:pPr algn="ctr"/>
            <a:r>
              <a:rPr lang="en-US" sz="4000" dirty="0">
                <a:latin typeface="Arial" charset="0"/>
              </a:rPr>
              <a:t>Data Structure Lower Bounds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in the Cell Probe Model</a:t>
            </a:r>
            <a:br>
              <a:rPr lang="en-US" sz="4000" dirty="0">
                <a:latin typeface="Arial" charset="0"/>
              </a:rPr>
            </a:br>
            <a:br>
              <a:rPr lang="en-US" sz="4000" dirty="0">
                <a:latin typeface="Arial" charset="0"/>
              </a:rPr>
            </a:br>
            <a:br>
              <a:rPr lang="en-US" sz="2200" dirty="0">
                <a:latin typeface="Arial" charset="0"/>
              </a:rPr>
            </a:br>
            <a:r>
              <a:rPr lang="en-US" sz="2200" dirty="0">
                <a:solidFill>
                  <a:srgbClr val="000000"/>
                </a:solidFill>
                <a:latin typeface="Arial" charset="0"/>
              </a:rPr>
              <a:t>Kasper Green Larsen</a:t>
            </a:r>
            <a:br>
              <a:rPr lang="en-US" sz="2200" dirty="0">
                <a:latin typeface="Arial" charset="0"/>
              </a:rPr>
            </a:br>
            <a:br>
              <a:rPr lang="en-US" sz="2200" dirty="0">
                <a:latin typeface="Arial" charset="0"/>
              </a:rPr>
            </a:br>
            <a:br>
              <a:rPr lang="en-US" sz="2200" b="0" dirty="0">
                <a:solidFill>
                  <a:schemeClr val="tx1"/>
                </a:solidFill>
                <a:latin typeface="Arial" charset="0"/>
              </a:rPr>
            </a:br>
            <a:r>
              <a:rPr lang="en-US" sz="2200" b="0" dirty="0">
                <a:solidFill>
                  <a:schemeClr val="tx1"/>
                </a:solidFill>
                <a:latin typeface="Arial" charset="0"/>
              </a:rPr>
              <a:t>Aarhus University</a:t>
            </a:r>
            <a:endParaRPr lang="en-US" sz="2200" dirty="0">
              <a:latin typeface="Arial" charset="0"/>
            </a:endParaRPr>
          </a:p>
        </p:txBody>
      </p:sp>
      <p:pic>
        <p:nvPicPr>
          <p:cNvPr id="7" name="Picture 3" descr="C:\Users\ema\Documents\Logo AU\Ny ny\Illustrator producerede\AU_blue.tif"/>
          <p:cNvPicPr>
            <a:picLocks noChangeAspect="1" noChangeArrowheads="1"/>
          </p:cNvPicPr>
          <p:nvPr/>
        </p:nvPicPr>
        <p:blipFill>
          <a:blip r:embed="rId3" cstate="print"/>
          <a:srcRect b="16085"/>
          <a:stretch>
            <a:fillRect/>
          </a:stretch>
        </p:blipFill>
        <p:spPr bwMode="auto">
          <a:xfrm>
            <a:off x="7339897" y="6021388"/>
            <a:ext cx="2401635" cy="62075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A static data structure is</a:t>
            </a:r>
            <a:r>
              <a:rPr lang="en-US" kern="0" noProof="0" dirty="0">
                <a:solidFill>
                  <a:srgbClr val="3737FF"/>
                </a:solidFill>
                <a:latin typeface="+mn-lt"/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A collection of</a:t>
            </a:r>
            <a:r>
              <a:rPr lang="en-US" kern="0" noProof="0" dirty="0">
                <a:latin typeface="+mn-lt"/>
              </a:rPr>
              <a:t> </a:t>
            </a:r>
            <a:r>
              <a:rPr lang="en-US" i="1" kern="0" noProof="0" dirty="0">
                <a:latin typeface="+mn-lt"/>
              </a:rPr>
              <a:t>S</a:t>
            </a:r>
            <a:r>
              <a:rPr lang="en-US" kern="0" noProof="0" dirty="0">
                <a:latin typeface="+mn-lt"/>
              </a:rPr>
              <a:t> </a:t>
            </a:r>
            <a:r>
              <a:rPr lang="en-US" kern="0" dirty="0">
                <a:latin typeface="+mn-lt"/>
              </a:rPr>
              <a:t>memory cells</a:t>
            </a:r>
            <a:r>
              <a:rPr lang="en-US" kern="0" noProof="0" dirty="0">
                <a:latin typeface="+mn-lt"/>
              </a:rPr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Each cell stores </a:t>
            </a:r>
            <a:r>
              <a:rPr lang="en-US" i="1" kern="0" dirty="0" err="1"/>
              <a:t>w</a:t>
            </a:r>
            <a:r>
              <a:rPr lang="en-US" kern="0" dirty="0" err="1"/>
              <a:t>≈max</a:t>
            </a:r>
            <a:r>
              <a:rPr lang="en-US" kern="0" dirty="0"/>
              <a:t>{</a:t>
            </a:r>
            <a:r>
              <a:rPr lang="en-US" kern="0" dirty="0" err="1"/>
              <a:t>lg</a:t>
            </a:r>
            <a:r>
              <a:rPr lang="en-US" i="1" kern="0" dirty="0" err="1"/>
              <a:t>S</a:t>
            </a:r>
            <a:r>
              <a:rPr lang="en-US" kern="0" dirty="0" err="1"/>
              <a:t>,lg</a:t>
            </a:r>
            <a:r>
              <a:rPr lang="en-US" i="1" kern="0" dirty="0" err="1"/>
              <a:t>n</a:t>
            </a:r>
            <a:r>
              <a:rPr lang="en-US" kern="0" dirty="0"/>
              <a:t>} bits, and has an address amongst 1,…,</a:t>
            </a:r>
            <a:r>
              <a:rPr lang="en-US" i="1" kern="0" dirty="0"/>
              <a:t>S</a:t>
            </a:r>
            <a:r>
              <a:rPr lang="en-US" kern="0" dirty="0"/>
              <a:t>.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The contents of the cells </a:t>
            </a:r>
            <a:r>
              <a:rPr lang="en-US" kern="0" dirty="0">
                <a:solidFill>
                  <a:srgbClr val="FF0000"/>
                </a:solidFill>
              </a:rPr>
              <a:t>encodes </a:t>
            </a:r>
            <a:r>
              <a:rPr lang="en-US" kern="0" dirty="0"/>
              <a:t>the input data.</a:t>
            </a:r>
          </a:p>
          <a:p>
            <a:pPr lvl="1"/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Queries: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Read up to </a:t>
            </a:r>
            <a:r>
              <a:rPr lang="en-US" i="1" kern="0" dirty="0"/>
              <a:t>t</a:t>
            </a:r>
            <a:r>
              <a:rPr lang="en-US" kern="0" dirty="0"/>
              <a:t> memory cells and announce answer based on contents (Enough registers to </a:t>
            </a:r>
            <a:r>
              <a:rPr lang="en-US" kern="0" dirty="0">
                <a:solidFill>
                  <a:srgbClr val="FF0000"/>
                </a:solidFill>
              </a:rPr>
              <a:t>remember everything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Cell read at each step may </a:t>
            </a:r>
            <a:r>
              <a:rPr lang="en-US" kern="0" dirty="0">
                <a:solidFill>
                  <a:srgbClr val="FF0000"/>
                </a:solidFill>
              </a:rPr>
              <a:t>depend arbitrarily </a:t>
            </a:r>
            <a:r>
              <a:rPr lang="en-US" kern="0" dirty="0"/>
              <a:t>on the query and the contents of the previously read cells.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Cell Probe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17" y="776872"/>
            <a:ext cx="838275" cy="8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25" y="699055"/>
            <a:ext cx="1232234" cy="940605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 bwMode="auto">
          <a:xfrm>
            <a:off x="7329958" y="919112"/>
            <a:ext cx="686281" cy="42279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53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Queries: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Read up to </a:t>
            </a:r>
            <a:r>
              <a:rPr lang="en-US" i="1" kern="0" dirty="0"/>
              <a:t>t</a:t>
            </a:r>
            <a:r>
              <a:rPr lang="en-US" kern="0" dirty="0"/>
              <a:t> memory cells and announce answer based on contents (Enough registers to </a:t>
            </a:r>
            <a:r>
              <a:rPr lang="en-US" kern="0" dirty="0">
                <a:solidFill>
                  <a:srgbClr val="FF0000"/>
                </a:solidFill>
              </a:rPr>
              <a:t>remember everything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Cell read at each step may </a:t>
            </a:r>
            <a:r>
              <a:rPr lang="en-US" kern="0" dirty="0">
                <a:solidFill>
                  <a:srgbClr val="FF0000"/>
                </a:solidFill>
              </a:rPr>
              <a:t>depend arbitrarily </a:t>
            </a:r>
            <a:r>
              <a:rPr lang="en-US" kern="0" dirty="0"/>
              <a:t>on the query and the contents of the previously read cells.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Formally: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/>
              <a:t>Depth-</a:t>
            </a:r>
            <a:r>
              <a:rPr lang="en-US" i="1" kern="0" dirty="0"/>
              <a:t>t</a:t>
            </a:r>
            <a:r>
              <a:rPr lang="en-US" kern="0" dirty="0"/>
              <a:t> </a:t>
            </a:r>
            <a:r>
              <a:rPr lang="en-US" kern="0" dirty="0">
                <a:solidFill>
                  <a:srgbClr val="FF0000"/>
                </a:solidFill>
              </a:rPr>
              <a:t>decision tree </a:t>
            </a:r>
            <a:r>
              <a:rPr lang="en-US" kern="0" dirty="0"/>
              <a:t>for each query.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Cell Probe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17" y="776872"/>
            <a:ext cx="838275" cy="8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25" y="699055"/>
            <a:ext cx="1232234" cy="940605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 bwMode="auto">
          <a:xfrm>
            <a:off x="7329958" y="919112"/>
            <a:ext cx="686281" cy="42279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D462AAE-A6B3-874C-8A46-A576CAB8B469}"/>
              </a:ext>
            </a:extLst>
          </p:cNvPr>
          <p:cNvSpPr/>
          <p:nvPr/>
        </p:nvSpPr>
        <p:spPr bwMode="auto">
          <a:xfrm>
            <a:off x="4544734" y="3735096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FB5F1D-C1DF-A54F-98BE-E643411CFFA9}"/>
              </a:ext>
            </a:extLst>
          </p:cNvPr>
          <p:cNvSpPr/>
          <p:nvPr/>
        </p:nvSpPr>
        <p:spPr bwMode="auto">
          <a:xfrm>
            <a:off x="3416974" y="4497096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CF4661-0727-E143-A1EE-C2C40F157ABE}"/>
              </a:ext>
            </a:extLst>
          </p:cNvPr>
          <p:cNvSpPr/>
          <p:nvPr/>
        </p:nvSpPr>
        <p:spPr bwMode="auto">
          <a:xfrm>
            <a:off x="4130206" y="4497096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ACE322-B267-BC42-8C72-79201BE16424}"/>
              </a:ext>
            </a:extLst>
          </p:cNvPr>
          <p:cNvSpPr/>
          <p:nvPr/>
        </p:nvSpPr>
        <p:spPr bwMode="auto">
          <a:xfrm>
            <a:off x="4843438" y="4497096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62C057-C284-9246-98ED-8EC4D7A306EE}"/>
              </a:ext>
            </a:extLst>
          </p:cNvPr>
          <p:cNvSpPr/>
          <p:nvPr/>
        </p:nvSpPr>
        <p:spPr bwMode="auto">
          <a:xfrm>
            <a:off x="5556670" y="4497096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7D9FC4-16A6-344F-B53D-D1162FB77008}"/>
              </a:ext>
            </a:extLst>
          </p:cNvPr>
          <p:cNvSpPr/>
          <p:nvPr/>
        </p:nvSpPr>
        <p:spPr bwMode="auto">
          <a:xfrm>
            <a:off x="5946814" y="5316563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36187B-A85E-DC40-A288-F25B8BCC8BAA}"/>
              </a:ext>
            </a:extLst>
          </p:cNvPr>
          <p:cNvCxnSpPr>
            <a:stCxn id="2" idx="3"/>
            <a:endCxn id="8" idx="7"/>
          </p:cNvCxnSpPr>
          <p:nvPr/>
        </p:nvCxnSpPr>
        <p:spPr bwMode="auto">
          <a:xfrm flipH="1">
            <a:off x="3749983" y="4057698"/>
            <a:ext cx="851886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CD2F72-946A-D54D-B1E1-77B001944A42}"/>
              </a:ext>
            </a:extLst>
          </p:cNvPr>
          <p:cNvCxnSpPr>
            <a:cxnSpLocks/>
            <a:stCxn id="2" idx="4"/>
            <a:endCxn id="10" idx="0"/>
          </p:cNvCxnSpPr>
          <p:nvPr/>
        </p:nvCxnSpPr>
        <p:spPr bwMode="auto">
          <a:xfrm flipH="1">
            <a:off x="4325278" y="4113048"/>
            <a:ext cx="414528" cy="3840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DE2E07-F3AC-3043-A39E-206572EB619F}"/>
              </a:ext>
            </a:extLst>
          </p:cNvPr>
          <p:cNvCxnSpPr>
            <a:cxnSpLocks/>
            <a:stCxn id="2" idx="4"/>
            <a:endCxn id="11" idx="0"/>
          </p:cNvCxnSpPr>
          <p:nvPr/>
        </p:nvCxnSpPr>
        <p:spPr bwMode="auto">
          <a:xfrm>
            <a:off x="4739806" y="4113048"/>
            <a:ext cx="298704" cy="3840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E803D2-8CEF-E647-85D0-7AD783E7B542}"/>
              </a:ext>
            </a:extLst>
          </p:cNvPr>
          <p:cNvCxnSpPr>
            <a:cxnSpLocks/>
            <a:stCxn id="2" idx="5"/>
            <a:endCxn id="12" idx="1"/>
          </p:cNvCxnSpPr>
          <p:nvPr/>
        </p:nvCxnSpPr>
        <p:spPr bwMode="auto">
          <a:xfrm>
            <a:off x="4877743" y="4057698"/>
            <a:ext cx="736062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9B0DB23-07F3-C546-8BCD-D85544928EFD}"/>
              </a:ext>
            </a:extLst>
          </p:cNvPr>
          <p:cNvCxnSpPr>
            <a:cxnSpLocks/>
            <a:stCxn id="12" idx="5"/>
            <a:endCxn id="13" idx="0"/>
          </p:cNvCxnSpPr>
          <p:nvPr/>
        </p:nvCxnSpPr>
        <p:spPr bwMode="auto">
          <a:xfrm>
            <a:off x="5889679" y="4819698"/>
            <a:ext cx="252207" cy="4968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6552EA-F295-9F4C-9734-CB71D9320FF6}"/>
              </a:ext>
            </a:extLst>
          </p:cNvPr>
          <p:cNvCxnSpPr>
            <a:cxnSpLocks/>
            <a:stCxn id="12" idx="3"/>
          </p:cNvCxnSpPr>
          <p:nvPr/>
        </p:nvCxnSpPr>
        <p:spPr bwMode="auto">
          <a:xfrm flipH="1">
            <a:off x="5475151" y="4819698"/>
            <a:ext cx="138654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238AE1B-F30D-B34E-A6FD-267D9A8B41A3}"/>
              </a:ext>
            </a:extLst>
          </p:cNvPr>
          <p:cNvCxnSpPr>
            <a:cxnSpLocks/>
            <a:stCxn id="12" idx="4"/>
          </p:cNvCxnSpPr>
          <p:nvPr/>
        </p:nvCxnSpPr>
        <p:spPr bwMode="auto">
          <a:xfrm flipH="1">
            <a:off x="5627552" y="4875048"/>
            <a:ext cx="124190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B5592D3-02B5-5A49-9E13-5CBC7E1A51CF}"/>
              </a:ext>
            </a:extLst>
          </p:cNvPr>
          <p:cNvCxnSpPr>
            <a:cxnSpLocks/>
            <a:stCxn id="12" idx="4"/>
          </p:cNvCxnSpPr>
          <p:nvPr/>
        </p:nvCxnSpPr>
        <p:spPr bwMode="auto">
          <a:xfrm>
            <a:off x="5751742" y="4875048"/>
            <a:ext cx="57135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388DB7A-3F3F-7E46-9B07-CC1894A60B67}"/>
              </a:ext>
            </a:extLst>
          </p:cNvPr>
          <p:cNvCxnSpPr>
            <a:cxnSpLocks/>
          </p:cNvCxnSpPr>
          <p:nvPr/>
        </p:nvCxnSpPr>
        <p:spPr bwMode="auto">
          <a:xfrm flipH="1">
            <a:off x="4761919" y="4819698"/>
            <a:ext cx="138654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0428FD6-7318-9245-B969-5D8B4D604B83}"/>
              </a:ext>
            </a:extLst>
          </p:cNvPr>
          <p:cNvCxnSpPr>
            <a:cxnSpLocks/>
          </p:cNvCxnSpPr>
          <p:nvPr/>
        </p:nvCxnSpPr>
        <p:spPr bwMode="auto">
          <a:xfrm flipH="1">
            <a:off x="4914320" y="4875048"/>
            <a:ext cx="124190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D8EA22-1172-544A-8BB6-C17D465DEB86}"/>
              </a:ext>
            </a:extLst>
          </p:cNvPr>
          <p:cNvCxnSpPr>
            <a:cxnSpLocks/>
          </p:cNvCxnSpPr>
          <p:nvPr/>
        </p:nvCxnSpPr>
        <p:spPr bwMode="auto">
          <a:xfrm>
            <a:off x="5038510" y="4875048"/>
            <a:ext cx="57135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DEAED6D-702D-5644-9AA7-EB3A13C780CF}"/>
              </a:ext>
            </a:extLst>
          </p:cNvPr>
          <p:cNvCxnSpPr>
            <a:cxnSpLocks/>
          </p:cNvCxnSpPr>
          <p:nvPr/>
        </p:nvCxnSpPr>
        <p:spPr bwMode="auto">
          <a:xfrm flipH="1">
            <a:off x="4060162" y="4819698"/>
            <a:ext cx="138654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9F8888B-B5B4-2444-B360-3EE62986C2CE}"/>
              </a:ext>
            </a:extLst>
          </p:cNvPr>
          <p:cNvCxnSpPr>
            <a:cxnSpLocks/>
          </p:cNvCxnSpPr>
          <p:nvPr/>
        </p:nvCxnSpPr>
        <p:spPr bwMode="auto">
          <a:xfrm flipH="1">
            <a:off x="4212563" y="4875048"/>
            <a:ext cx="124190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BFEF915-7B8D-9642-9542-9517A93A3248}"/>
              </a:ext>
            </a:extLst>
          </p:cNvPr>
          <p:cNvCxnSpPr>
            <a:cxnSpLocks/>
          </p:cNvCxnSpPr>
          <p:nvPr/>
        </p:nvCxnSpPr>
        <p:spPr bwMode="auto">
          <a:xfrm>
            <a:off x="4336753" y="4875048"/>
            <a:ext cx="57135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3866E23-3164-904D-98E7-3E8C5C537D7D}"/>
              </a:ext>
            </a:extLst>
          </p:cNvPr>
          <p:cNvCxnSpPr>
            <a:cxnSpLocks/>
          </p:cNvCxnSpPr>
          <p:nvPr/>
        </p:nvCxnSpPr>
        <p:spPr bwMode="auto">
          <a:xfrm flipH="1">
            <a:off x="3335097" y="4838472"/>
            <a:ext cx="138654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E41DDFF-4D9B-4542-B24F-2903862043C3}"/>
              </a:ext>
            </a:extLst>
          </p:cNvPr>
          <p:cNvCxnSpPr>
            <a:cxnSpLocks/>
          </p:cNvCxnSpPr>
          <p:nvPr/>
        </p:nvCxnSpPr>
        <p:spPr bwMode="auto">
          <a:xfrm flipH="1">
            <a:off x="3487498" y="4893822"/>
            <a:ext cx="124190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6EC6135-34E9-E846-89D5-61CD50F45C64}"/>
              </a:ext>
            </a:extLst>
          </p:cNvPr>
          <p:cNvCxnSpPr>
            <a:cxnSpLocks/>
          </p:cNvCxnSpPr>
          <p:nvPr/>
        </p:nvCxnSpPr>
        <p:spPr bwMode="auto">
          <a:xfrm>
            <a:off x="3611688" y="4893822"/>
            <a:ext cx="57135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AF1DA47-B3C8-7C4F-B964-2E11DC1618CE}"/>
              </a:ext>
            </a:extLst>
          </p:cNvPr>
          <p:cNvGrpSpPr/>
          <p:nvPr/>
        </p:nvGrpSpPr>
        <p:grpSpPr>
          <a:xfrm>
            <a:off x="3434844" y="3749921"/>
            <a:ext cx="2580938" cy="1094329"/>
            <a:chOff x="1682078" y="3757769"/>
            <a:chExt cx="2580938" cy="1094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878A99B-AF26-C944-99B2-8D0D43B01F8E}"/>
                </a:ext>
              </a:extLst>
            </p:cNvPr>
            <p:cNvSpPr txBox="1"/>
            <p:nvPr/>
          </p:nvSpPr>
          <p:spPr>
            <a:xfrm>
              <a:off x="2809479" y="3757769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a</a:t>
              </a:r>
              <a:r>
                <a:rPr lang="da-DK" sz="1400" baseline="-25000" dirty="0"/>
                <a:t>v</a:t>
              </a:r>
              <a:endParaRPr lang="da-DK" baseline="-25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7E0A2FB-9C2F-FB4A-B69C-40E4EFDB35A8}"/>
                </a:ext>
              </a:extLst>
            </p:cNvPr>
            <p:cNvSpPr txBox="1"/>
            <p:nvPr/>
          </p:nvSpPr>
          <p:spPr>
            <a:xfrm>
              <a:off x="1682078" y="4532129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err="1"/>
                <a:t>a</a:t>
              </a:r>
              <a:r>
                <a:rPr lang="da-DK" sz="1400" baseline="-25000" dirty="0" err="1"/>
                <a:t>i</a:t>
              </a:r>
              <a:endParaRPr lang="da-DK" baseline="-250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D6377F3-262B-9948-AE14-F78BAC67D05D}"/>
                </a:ext>
              </a:extLst>
            </p:cNvPr>
            <p:cNvSpPr txBox="1"/>
            <p:nvPr/>
          </p:nvSpPr>
          <p:spPr>
            <a:xfrm>
              <a:off x="2410968" y="4538543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err="1"/>
                <a:t>a</a:t>
              </a:r>
              <a:r>
                <a:rPr lang="da-DK" sz="1400" baseline="-25000" dirty="0" err="1"/>
                <a:t>j</a:t>
              </a:r>
              <a:endParaRPr lang="da-DK" baseline="-250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05DC9DE-3547-0746-B14F-8AC387E6C5BD}"/>
                </a:ext>
              </a:extLst>
            </p:cNvPr>
            <p:cNvSpPr txBox="1"/>
            <p:nvPr/>
          </p:nvSpPr>
          <p:spPr>
            <a:xfrm>
              <a:off x="3124201" y="4544321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a</a:t>
              </a:r>
              <a:r>
                <a:rPr lang="da-DK" sz="1400" baseline="-25000" dirty="0"/>
                <a:t>k</a:t>
              </a:r>
              <a:endParaRPr lang="da-DK" baseline="-250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3E241E0-5626-CE48-B3E2-A7899FE293F1}"/>
                </a:ext>
              </a:extLst>
            </p:cNvPr>
            <p:cNvSpPr txBox="1"/>
            <p:nvPr/>
          </p:nvSpPr>
          <p:spPr>
            <a:xfrm>
              <a:off x="3826375" y="4526768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a</a:t>
              </a:r>
              <a:r>
                <a:rPr lang="da-DK" sz="1400" baseline="-25000" dirty="0"/>
                <a:t>l</a:t>
              </a:r>
              <a:endParaRPr lang="da-DK" baseline="-25000" dirty="0"/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AD9960E-FAD2-3648-988D-48803F2E16B0}"/>
              </a:ext>
            </a:extLst>
          </p:cNvPr>
          <p:cNvCxnSpPr>
            <a:cxnSpLocks/>
            <a:stCxn id="11" idx="5"/>
          </p:cNvCxnSpPr>
          <p:nvPr/>
        </p:nvCxnSpPr>
        <p:spPr bwMode="auto">
          <a:xfrm>
            <a:off x="5176447" y="4819698"/>
            <a:ext cx="137161" cy="6471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1E71B31-4ABF-5946-A666-E21335CDE05A}"/>
              </a:ext>
            </a:extLst>
          </p:cNvPr>
          <p:cNvCxnSpPr>
            <a:cxnSpLocks/>
          </p:cNvCxnSpPr>
          <p:nvPr/>
        </p:nvCxnSpPr>
        <p:spPr bwMode="auto">
          <a:xfrm>
            <a:off x="4463601" y="4838472"/>
            <a:ext cx="137161" cy="6471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14C5034-8A7E-2A45-8480-16164160BBBB}"/>
              </a:ext>
            </a:extLst>
          </p:cNvPr>
          <p:cNvCxnSpPr>
            <a:cxnSpLocks/>
          </p:cNvCxnSpPr>
          <p:nvPr/>
        </p:nvCxnSpPr>
        <p:spPr bwMode="auto">
          <a:xfrm>
            <a:off x="3725060" y="4869855"/>
            <a:ext cx="137161" cy="6471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5686" name="Group 455685">
            <a:extLst>
              <a:ext uri="{FF2B5EF4-FFF2-40B4-BE49-F238E27FC236}">
                <a16:creationId xmlns:a16="http://schemas.microsoft.com/office/drawing/2014/main" id="{3E048639-AD00-4A44-A653-2A05CD076499}"/>
              </a:ext>
            </a:extLst>
          </p:cNvPr>
          <p:cNvGrpSpPr/>
          <p:nvPr/>
        </p:nvGrpSpPr>
        <p:grpSpPr>
          <a:xfrm>
            <a:off x="4841944" y="3668920"/>
            <a:ext cx="4568756" cy="1015663"/>
            <a:chOff x="4841944" y="3668920"/>
            <a:chExt cx="4568756" cy="101566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A3EC4FB-F592-7943-B2C5-13AE6E85BBBA}"/>
                </a:ext>
              </a:extLst>
            </p:cNvPr>
            <p:cNvSpPr txBox="1"/>
            <p:nvPr/>
          </p:nvSpPr>
          <p:spPr>
            <a:xfrm>
              <a:off x="6232413" y="3668920"/>
              <a:ext cx="31782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err="1">
                  <a:solidFill>
                    <a:srgbClr val="3737FF"/>
                  </a:solidFill>
                </a:rPr>
                <a:t>Internal</a:t>
              </a:r>
              <a:r>
                <a:rPr lang="da-DK" dirty="0">
                  <a:solidFill>
                    <a:srgbClr val="3737FF"/>
                  </a:solidFill>
                </a:rPr>
                <a:t> nodes:</a:t>
              </a:r>
              <a:r>
                <a:rPr lang="da-DK" dirty="0"/>
                <a:t> </a:t>
              </a:r>
              <a:r>
                <a:rPr lang="da-DK" dirty="0" err="1"/>
                <a:t>annotated</a:t>
              </a:r>
              <a:r>
                <a:rPr lang="da-DK" dirty="0"/>
                <a:t> with </a:t>
              </a:r>
              <a:r>
                <a:rPr lang="da-DK" dirty="0" err="1"/>
                <a:t>cell</a:t>
              </a:r>
              <a:r>
                <a:rPr lang="da-DK" dirty="0"/>
                <a:t> </a:t>
              </a:r>
              <a:r>
                <a:rPr lang="da-DK" dirty="0" err="1"/>
                <a:t>addresses</a:t>
              </a:r>
              <a:r>
                <a:rPr lang="da-DK" dirty="0"/>
                <a:t>.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2890CF79-0931-5B43-B825-5D130A251DC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41944" y="3903809"/>
              <a:ext cx="1427959" cy="20263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5687" name="Group 455686">
            <a:extLst>
              <a:ext uri="{FF2B5EF4-FFF2-40B4-BE49-F238E27FC236}">
                <a16:creationId xmlns:a16="http://schemas.microsoft.com/office/drawing/2014/main" id="{F6CBFD43-F55E-5A41-A782-9FE1D4F65354}"/>
              </a:ext>
            </a:extLst>
          </p:cNvPr>
          <p:cNvGrpSpPr/>
          <p:nvPr/>
        </p:nvGrpSpPr>
        <p:grpSpPr>
          <a:xfrm>
            <a:off x="599046" y="3776146"/>
            <a:ext cx="3167443" cy="707886"/>
            <a:chOff x="599046" y="3776146"/>
            <a:chExt cx="3167443" cy="70788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DCA37EE-5A57-D24A-A36B-B7935C75D3F7}"/>
                </a:ext>
              </a:extLst>
            </p:cNvPr>
            <p:cNvSpPr txBox="1"/>
            <p:nvPr/>
          </p:nvSpPr>
          <p:spPr>
            <a:xfrm>
              <a:off x="599046" y="3776146"/>
              <a:ext cx="26129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err="1">
                  <a:solidFill>
                    <a:srgbClr val="3737FF"/>
                  </a:solidFill>
                </a:rPr>
                <a:t>Edges</a:t>
              </a:r>
              <a:r>
                <a:rPr lang="da-DK" dirty="0">
                  <a:solidFill>
                    <a:srgbClr val="3737FF"/>
                  </a:solidFill>
                </a:rPr>
                <a:t>:</a:t>
              </a:r>
              <a:r>
                <a:rPr lang="da-DK" dirty="0"/>
                <a:t> </a:t>
              </a:r>
              <a:r>
                <a:rPr lang="da-DK" dirty="0" err="1"/>
                <a:t>annotated</a:t>
              </a:r>
              <a:r>
                <a:rPr lang="da-DK" dirty="0"/>
                <a:t> with </a:t>
              </a:r>
              <a:r>
                <a:rPr lang="da-DK" dirty="0" err="1"/>
                <a:t>cell</a:t>
              </a:r>
              <a:r>
                <a:rPr lang="da-DK" dirty="0"/>
                <a:t> </a:t>
              </a:r>
              <a:r>
                <a:rPr lang="da-DK" dirty="0" err="1"/>
                <a:t>contents</a:t>
              </a:r>
              <a:r>
                <a:rPr lang="da-DK" dirty="0"/>
                <a:t>.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81E7D6D-4954-2644-B143-7D02B8C20CCF}"/>
                </a:ext>
              </a:extLst>
            </p:cNvPr>
            <p:cNvCxnSpPr>
              <a:cxnSpLocks/>
              <a:endCxn id="66" idx="1"/>
            </p:cNvCxnSpPr>
            <p:nvPr/>
          </p:nvCxnSpPr>
          <p:spPr bwMode="auto">
            <a:xfrm>
              <a:off x="3018851" y="4189542"/>
              <a:ext cx="747638" cy="10843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5683" name="Group 455682">
            <a:extLst>
              <a:ext uri="{FF2B5EF4-FFF2-40B4-BE49-F238E27FC236}">
                <a16:creationId xmlns:a16="http://schemas.microsoft.com/office/drawing/2014/main" id="{1A46BCA7-6A01-7B47-9CFF-9F3C1E7442A6}"/>
              </a:ext>
            </a:extLst>
          </p:cNvPr>
          <p:cNvGrpSpPr/>
          <p:nvPr/>
        </p:nvGrpSpPr>
        <p:grpSpPr>
          <a:xfrm>
            <a:off x="3766489" y="4144091"/>
            <a:ext cx="1971084" cy="408355"/>
            <a:chOff x="3766489" y="4144091"/>
            <a:chExt cx="1971084" cy="40835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2650AD1-DCC2-8D46-BCE4-EC30B24CBB6D}"/>
                </a:ext>
              </a:extLst>
            </p:cNvPr>
            <p:cNvSpPr txBox="1"/>
            <p:nvPr/>
          </p:nvSpPr>
          <p:spPr>
            <a:xfrm>
              <a:off x="3766489" y="4144091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00</a:t>
              </a:r>
              <a:endParaRPr lang="da-DK" baseline="-250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5756DBB-31B3-564B-8830-B9C74C67BA47}"/>
                </a:ext>
              </a:extLst>
            </p:cNvPr>
            <p:cNvSpPr txBox="1"/>
            <p:nvPr/>
          </p:nvSpPr>
          <p:spPr>
            <a:xfrm>
              <a:off x="4416092" y="4222918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01</a:t>
              </a:r>
              <a:endParaRPr lang="da-DK" baseline="-25000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F5003A4-AC47-B243-B3D0-F60701F11B2B}"/>
                </a:ext>
              </a:extLst>
            </p:cNvPr>
            <p:cNvSpPr txBox="1"/>
            <p:nvPr/>
          </p:nvSpPr>
          <p:spPr>
            <a:xfrm>
              <a:off x="4929627" y="4244669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10</a:t>
              </a:r>
              <a:endParaRPr lang="da-DK" baseline="-250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D4D7F08-C507-4946-A2A7-D63BC4EAA781}"/>
                </a:ext>
              </a:extLst>
            </p:cNvPr>
            <p:cNvSpPr txBox="1"/>
            <p:nvPr/>
          </p:nvSpPr>
          <p:spPr>
            <a:xfrm>
              <a:off x="5300932" y="4150818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11</a:t>
              </a:r>
              <a:endParaRPr lang="da-DK" baseline="-25000" dirty="0"/>
            </a:p>
          </p:txBody>
        </p:sp>
      </p:grpSp>
      <p:grpSp>
        <p:nvGrpSpPr>
          <p:cNvPr id="455688" name="Group 455687">
            <a:extLst>
              <a:ext uri="{FF2B5EF4-FFF2-40B4-BE49-F238E27FC236}">
                <a16:creationId xmlns:a16="http://schemas.microsoft.com/office/drawing/2014/main" id="{C7C33010-9408-5844-BDA9-2535BED4D5E8}"/>
              </a:ext>
            </a:extLst>
          </p:cNvPr>
          <p:cNvGrpSpPr/>
          <p:nvPr/>
        </p:nvGrpSpPr>
        <p:grpSpPr>
          <a:xfrm>
            <a:off x="5929229" y="4959014"/>
            <a:ext cx="3846413" cy="1015663"/>
            <a:chOff x="5929229" y="4959014"/>
            <a:chExt cx="3846413" cy="1015663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8BA73DC-9BCC-A740-BF87-83D347FBA6DD}"/>
                </a:ext>
              </a:extLst>
            </p:cNvPr>
            <p:cNvSpPr txBox="1"/>
            <p:nvPr/>
          </p:nvSpPr>
          <p:spPr>
            <a:xfrm>
              <a:off x="5929229" y="5371913"/>
              <a:ext cx="537777" cy="235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baseline="-25000" dirty="0"/>
                <a:t>8km</a:t>
              </a:r>
              <a:endParaRPr lang="da-DK" baseline="-250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9937B09-9CEA-0A43-B778-FA314E9187F9}"/>
                </a:ext>
              </a:extLst>
            </p:cNvPr>
            <p:cNvSpPr txBox="1"/>
            <p:nvPr/>
          </p:nvSpPr>
          <p:spPr>
            <a:xfrm>
              <a:off x="7162653" y="4959014"/>
              <a:ext cx="26129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rgbClr val="3737FF"/>
                  </a:solidFill>
                </a:rPr>
                <a:t>Leaf nodes:</a:t>
              </a:r>
              <a:r>
                <a:rPr lang="da-DK" dirty="0"/>
                <a:t> </a:t>
              </a:r>
              <a:r>
                <a:rPr lang="da-DK" dirty="0" err="1"/>
                <a:t>annotated</a:t>
              </a:r>
              <a:r>
                <a:rPr lang="da-DK" dirty="0"/>
                <a:t> with </a:t>
              </a:r>
              <a:r>
                <a:rPr lang="da-DK" dirty="0" err="1"/>
                <a:t>query</a:t>
              </a:r>
              <a:r>
                <a:rPr lang="da-DK" dirty="0"/>
                <a:t> </a:t>
              </a:r>
              <a:r>
                <a:rPr lang="da-DK" dirty="0" err="1"/>
                <a:t>answers</a:t>
              </a:r>
              <a:r>
                <a:rPr lang="da-DK" dirty="0"/>
                <a:t>.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7B8BA52-7863-A145-8CFF-CC4BA3807C3F}"/>
                </a:ext>
              </a:extLst>
            </p:cNvPr>
            <p:cNvCxnSpPr>
              <a:cxnSpLocks/>
              <a:endCxn id="72" idx="3"/>
            </p:cNvCxnSpPr>
            <p:nvPr/>
          </p:nvCxnSpPr>
          <p:spPr bwMode="auto">
            <a:xfrm flipH="1">
              <a:off x="6467006" y="5208582"/>
              <a:ext cx="664354" cy="28131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9122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Queries: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Read up to </a:t>
            </a:r>
            <a:r>
              <a:rPr lang="en-US" i="1" kern="0" dirty="0"/>
              <a:t>t</a:t>
            </a:r>
            <a:r>
              <a:rPr lang="en-US" kern="0" dirty="0"/>
              <a:t> memory cells and announce answer based on contents (Enough registers to </a:t>
            </a:r>
            <a:r>
              <a:rPr lang="en-US" kern="0" dirty="0">
                <a:solidFill>
                  <a:srgbClr val="FF0000"/>
                </a:solidFill>
              </a:rPr>
              <a:t>remember everything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Cell read at each step may </a:t>
            </a:r>
            <a:r>
              <a:rPr lang="en-US" kern="0" dirty="0">
                <a:solidFill>
                  <a:srgbClr val="FF0000"/>
                </a:solidFill>
              </a:rPr>
              <a:t>depend arbitrarily </a:t>
            </a:r>
            <a:r>
              <a:rPr lang="en-US" kern="0" dirty="0"/>
              <a:t>on the query and the contents of the previously read cells.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Formally: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/>
              <a:t>Depth-</a:t>
            </a:r>
            <a:r>
              <a:rPr lang="en-US" i="1" kern="0" dirty="0"/>
              <a:t>t</a:t>
            </a:r>
            <a:r>
              <a:rPr lang="en-US" kern="0" dirty="0"/>
              <a:t> </a:t>
            </a:r>
            <a:r>
              <a:rPr lang="en-US" kern="0" dirty="0">
                <a:solidFill>
                  <a:srgbClr val="FF0000"/>
                </a:solidFill>
              </a:rPr>
              <a:t>decision tree </a:t>
            </a:r>
            <a:r>
              <a:rPr lang="en-US" kern="0" dirty="0"/>
              <a:t>for each query.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Cell Probe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17" y="776872"/>
            <a:ext cx="838275" cy="8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25" y="699055"/>
            <a:ext cx="1232234" cy="940605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 bwMode="auto">
          <a:xfrm>
            <a:off x="7329958" y="919112"/>
            <a:ext cx="686281" cy="42279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D462AAE-A6B3-874C-8A46-A576CAB8B469}"/>
              </a:ext>
            </a:extLst>
          </p:cNvPr>
          <p:cNvSpPr/>
          <p:nvPr/>
        </p:nvSpPr>
        <p:spPr bwMode="auto">
          <a:xfrm>
            <a:off x="4544734" y="3735096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FB5F1D-C1DF-A54F-98BE-E643411CFFA9}"/>
              </a:ext>
            </a:extLst>
          </p:cNvPr>
          <p:cNvSpPr/>
          <p:nvPr/>
        </p:nvSpPr>
        <p:spPr bwMode="auto">
          <a:xfrm>
            <a:off x="3416974" y="4497096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CF4661-0727-E143-A1EE-C2C40F157ABE}"/>
              </a:ext>
            </a:extLst>
          </p:cNvPr>
          <p:cNvSpPr/>
          <p:nvPr/>
        </p:nvSpPr>
        <p:spPr bwMode="auto">
          <a:xfrm>
            <a:off x="4130206" y="4497096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ACE322-B267-BC42-8C72-79201BE16424}"/>
              </a:ext>
            </a:extLst>
          </p:cNvPr>
          <p:cNvSpPr/>
          <p:nvPr/>
        </p:nvSpPr>
        <p:spPr bwMode="auto">
          <a:xfrm>
            <a:off x="4843438" y="4497096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62C057-C284-9246-98ED-8EC4D7A306EE}"/>
              </a:ext>
            </a:extLst>
          </p:cNvPr>
          <p:cNvSpPr/>
          <p:nvPr/>
        </p:nvSpPr>
        <p:spPr bwMode="auto">
          <a:xfrm>
            <a:off x="5556670" y="4497096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7D9FC4-16A6-344F-B53D-D1162FB77008}"/>
              </a:ext>
            </a:extLst>
          </p:cNvPr>
          <p:cNvSpPr/>
          <p:nvPr/>
        </p:nvSpPr>
        <p:spPr bwMode="auto">
          <a:xfrm>
            <a:off x="5946814" y="5316563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36187B-A85E-DC40-A288-F25B8BCC8BAA}"/>
              </a:ext>
            </a:extLst>
          </p:cNvPr>
          <p:cNvCxnSpPr>
            <a:stCxn id="2" idx="3"/>
            <a:endCxn id="8" idx="7"/>
          </p:cNvCxnSpPr>
          <p:nvPr/>
        </p:nvCxnSpPr>
        <p:spPr bwMode="auto">
          <a:xfrm flipH="1">
            <a:off x="3749983" y="4057698"/>
            <a:ext cx="851886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CD2F72-946A-D54D-B1E1-77B001944A42}"/>
              </a:ext>
            </a:extLst>
          </p:cNvPr>
          <p:cNvCxnSpPr>
            <a:cxnSpLocks/>
            <a:stCxn id="2" idx="4"/>
            <a:endCxn id="10" idx="0"/>
          </p:cNvCxnSpPr>
          <p:nvPr/>
        </p:nvCxnSpPr>
        <p:spPr bwMode="auto">
          <a:xfrm flipH="1">
            <a:off x="4325278" y="4113048"/>
            <a:ext cx="414528" cy="3840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DE2E07-F3AC-3043-A39E-206572EB619F}"/>
              </a:ext>
            </a:extLst>
          </p:cNvPr>
          <p:cNvCxnSpPr>
            <a:cxnSpLocks/>
            <a:stCxn id="2" idx="4"/>
            <a:endCxn id="11" idx="0"/>
          </p:cNvCxnSpPr>
          <p:nvPr/>
        </p:nvCxnSpPr>
        <p:spPr bwMode="auto">
          <a:xfrm>
            <a:off x="4739806" y="4113048"/>
            <a:ext cx="298704" cy="3840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E803D2-8CEF-E647-85D0-7AD783E7B542}"/>
              </a:ext>
            </a:extLst>
          </p:cNvPr>
          <p:cNvCxnSpPr>
            <a:cxnSpLocks/>
            <a:stCxn id="2" idx="5"/>
            <a:endCxn id="12" idx="1"/>
          </p:cNvCxnSpPr>
          <p:nvPr/>
        </p:nvCxnSpPr>
        <p:spPr bwMode="auto">
          <a:xfrm>
            <a:off x="4877743" y="4057698"/>
            <a:ext cx="736062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9B0DB23-07F3-C546-8BCD-D85544928EFD}"/>
              </a:ext>
            </a:extLst>
          </p:cNvPr>
          <p:cNvCxnSpPr>
            <a:cxnSpLocks/>
            <a:stCxn id="12" idx="5"/>
            <a:endCxn id="13" idx="0"/>
          </p:cNvCxnSpPr>
          <p:nvPr/>
        </p:nvCxnSpPr>
        <p:spPr bwMode="auto">
          <a:xfrm>
            <a:off x="5889679" y="4819698"/>
            <a:ext cx="252207" cy="4968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6552EA-F295-9F4C-9734-CB71D9320FF6}"/>
              </a:ext>
            </a:extLst>
          </p:cNvPr>
          <p:cNvCxnSpPr>
            <a:cxnSpLocks/>
            <a:stCxn id="12" idx="3"/>
          </p:cNvCxnSpPr>
          <p:nvPr/>
        </p:nvCxnSpPr>
        <p:spPr bwMode="auto">
          <a:xfrm flipH="1">
            <a:off x="5475151" y="4819698"/>
            <a:ext cx="138654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238AE1B-F30D-B34E-A6FD-267D9A8B41A3}"/>
              </a:ext>
            </a:extLst>
          </p:cNvPr>
          <p:cNvCxnSpPr>
            <a:cxnSpLocks/>
            <a:stCxn id="12" idx="4"/>
          </p:cNvCxnSpPr>
          <p:nvPr/>
        </p:nvCxnSpPr>
        <p:spPr bwMode="auto">
          <a:xfrm flipH="1">
            <a:off x="5627552" y="4875048"/>
            <a:ext cx="124190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B5592D3-02B5-5A49-9E13-5CBC7E1A51CF}"/>
              </a:ext>
            </a:extLst>
          </p:cNvPr>
          <p:cNvCxnSpPr>
            <a:cxnSpLocks/>
            <a:stCxn id="12" idx="4"/>
          </p:cNvCxnSpPr>
          <p:nvPr/>
        </p:nvCxnSpPr>
        <p:spPr bwMode="auto">
          <a:xfrm>
            <a:off x="5751742" y="4875048"/>
            <a:ext cx="57135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388DB7A-3F3F-7E46-9B07-CC1894A60B67}"/>
              </a:ext>
            </a:extLst>
          </p:cNvPr>
          <p:cNvCxnSpPr>
            <a:cxnSpLocks/>
          </p:cNvCxnSpPr>
          <p:nvPr/>
        </p:nvCxnSpPr>
        <p:spPr bwMode="auto">
          <a:xfrm flipH="1">
            <a:off x="4761919" y="4819698"/>
            <a:ext cx="138654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0428FD6-7318-9245-B969-5D8B4D604B83}"/>
              </a:ext>
            </a:extLst>
          </p:cNvPr>
          <p:cNvCxnSpPr>
            <a:cxnSpLocks/>
          </p:cNvCxnSpPr>
          <p:nvPr/>
        </p:nvCxnSpPr>
        <p:spPr bwMode="auto">
          <a:xfrm flipH="1">
            <a:off x="4914320" y="4875048"/>
            <a:ext cx="124190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D8EA22-1172-544A-8BB6-C17D465DEB86}"/>
              </a:ext>
            </a:extLst>
          </p:cNvPr>
          <p:cNvCxnSpPr>
            <a:cxnSpLocks/>
          </p:cNvCxnSpPr>
          <p:nvPr/>
        </p:nvCxnSpPr>
        <p:spPr bwMode="auto">
          <a:xfrm>
            <a:off x="5038510" y="4875048"/>
            <a:ext cx="57135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DEAED6D-702D-5644-9AA7-EB3A13C780CF}"/>
              </a:ext>
            </a:extLst>
          </p:cNvPr>
          <p:cNvCxnSpPr>
            <a:cxnSpLocks/>
          </p:cNvCxnSpPr>
          <p:nvPr/>
        </p:nvCxnSpPr>
        <p:spPr bwMode="auto">
          <a:xfrm flipH="1">
            <a:off x="4060162" y="4819698"/>
            <a:ext cx="138654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9F8888B-B5B4-2444-B360-3EE62986C2CE}"/>
              </a:ext>
            </a:extLst>
          </p:cNvPr>
          <p:cNvCxnSpPr>
            <a:cxnSpLocks/>
          </p:cNvCxnSpPr>
          <p:nvPr/>
        </p:nvCxnSpPr>
        <p:spPr bwMode="auto">
          <a:xfrm flipH="1">
            <a:off x="4212563" y="4875048"/>
            <a:ext cx="124190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BFEF915-7B8D-9642-9542-9517A93A3248}"/>
              </a:ext>
            </a:extLst>
          </p:cNvPr>
          <p:cNvCxnSpPr>
            <a:cxnSpLocks/>
          </p:cNvCxnSpPr>
          <p:nvPr/>
        </p:nvCxnSpPr>
        <p:spPr bwMode="auto">
          <a:xfrm>
            <a:off x="4336753" y="4875048"/>
            <a:ext cx="57135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3866E23-3164-904D-98E7-3E8C5C537D7D}"/>
              </a:ext>
            </a:extLst>
          </p:cNvPr>
          <p:cNvCxnSpPr>
            <a:cxnSpLocks/>
          </p:cNvCxnSpPr>
          <p:nvPr/>
        </p:nvCxnSpPr>
        <p:spPr bwMode="auto">
          <a:xfrm flipH="1">
            <a:off x="3335097" y="4838472"/>
            <a:ext cx="138654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E41DDFF-4D9B-4542-B24F-2903862043C3}"/>
              </a:ext>
            </a:extLst>
          </p:cNvPr>
          <p:cNvCxnSpPr>
            <a:cxnSpLocks/>
          </p:cNvCxnSpPr>
          <p:nvPr/>
        </p:nvCxnSpPr>
        <p:spPr bwMode="auto">
          <a:xfrm flipH="1">
            <a:off x="3487498" y="4893822"/>
            <a:ext cx="124190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6EC6135-34E9-E846-89D5-61CD50F45C64}"/>
              </a:ext>
            </a:extLst>
          </p:cNvPr>
          <p:cNvCxnSpPr>
            <a:cxnSpLocks/>
          </p:cNvCxnSpPr>
          <p:nvPr/>
        </p:nvCxnSpPr>
        <p:spPr bwMode="auto">
          <a:xfrm>
            <a:off x="3611688" y="4893822"/>
            <a:ext cx="57135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AF1DA47-B3C8-7C4F-B964-2E11DC1618CE}"/>
              </a:ext>
            </a:extLst>
          </p:cNvPr>
          <p:cNvGrpSpPr/>
          <p:nvPr/>
        </p:nvGrpSpPr>
        <p:grpSpPr>
          <a:xfrm>
            <a:off x="3434844" y="3749921"/>
            <a:ext cx="2580938" cy="1094329"/>
            <a:chOff x="1682078" y="3757769"/>
            <a:chExt cx="2580938" cy="1094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878A99B-AF26-C944-99B2-8D0D43B01F8E}"/>
                </a:ext>
              </a:extLst>
            </p:cNvPr>
            <p:cNvSpPr txBox="1"/>
            <p:nvPr/>
          </p:nvSpPr>
          <p:spPr>
            <a:xfrm>
              <a:off x="2809479" y="3757769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a</a:t>
              </a:r>
              <a:r>
                <a:rPr lang="da-DK" sz="1400" baseline="-25000" dirty="0"/>
                <a:t>v</a:t>
              </a:r>
              <a:endParaRPr lang="da-DK" baseline="-25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7E0A2FB-9C2F-FB4A-B69C-40E4EFDB35A8}"/>
                </a:ext>
              </a:extLst>
            </p:cNvPr>
            <p:cNvSpPr txBox="1"/>
            <p:nvPr/>
          </p:nvSpPr>
          <p:spPr>
            <a:xfrm>
              <a:off x="1682078" y="4532129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err="1"/>
                <a:t>a</a:t>
              </a:r>
              <a:r>
                <a:rPr lang="da-DK" sz="1400" baseline="-25000" dirty="0" err="1"/>
                <a:t>i</a:t>
              </a:r>
              <a:endParaRPr lang="da-DK" baseline="-250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D6377F3-262B-9948-AE14-F78BAC67D05D}"/>
                </a:ext>
              </a:extLst>
            </p:cNvPr>
            <p:cNvSpPr txBox="1"/>
            <p:nvPr/>
          </p:nvSpPr>
          <p:spPr>
            <a:xfrm>
              <a:off x="2410968" y="4538543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err="1"/>
                <a:t>a</a:t>
              </a:r>
              <a:r>
                <a:rPr lang="da-DK" sz="1400" baseline="-25000" dirty="0" err="1"/>
                <a:t>j</a:t>
              </a:r>
              <a:endParaRPr lang="da-DK" baseline="-250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05DC9DE-3547-0746-B14F-8AC387E6C5BD}"/>
                </a:ext>
              </a:extLst>
            </p:cNvPr>
            <p:cNvSpPr txBox="1"/>
            <p:nvPr/>
          </p:nvSpPr>
          <p:spPr>
            <a:xfrm>
              <a:off x="3124201" y="4544321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a</a:t>
              </a:r>
              <a:r>
                <a:rPr lang="da-DK" sz="1400" baseline="-25000" dirty="0"/>
                <a:t>k</a:t>
              </a:r>
              <a:endParaRPr lang="da-DK" baseline="-250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3E241E0-5626-CE48-B3E2-A7899FE293F1}"/>
                </a:ext>
              </a:extLst>
            </p:cNvPr>
            <p:cNvSpPr txBox="1"/>
            <p:nvPr/>
          </p:nvSpPr>
          <p:spPr>
            <a:xfrm>
              <a:off x="3826375" y="4526768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a</a:t>
              </a:r>
              <a:r>
                <a:rPr lang="da-DK" sz="1400" baseline="-25000" dirty="0"/>
                <a:t>l</a:t>
              </a:r>
              <a:endParaRPr lang="da-DK" baseline="-25000" dirty="0"/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AD9960E-FAD2-3648-988D-48803F2E16B0}"/>
              </a:ext>
            </a:extLst>
          </p:cNvPr>
          <p:cNvCxnSpPr>
            <a:cxnSpLocks/>
            <a:stCxn id="11" idx="5"/>
          </p:cNvCxnSpPr>
          <p:nvPr/>
        </p:nvCxnSpPr>
        <p:spPr bwMode="auto">
          <a:xfrm>
            <a:off x="5176447" y="4819698"/>
            <a:ext cx="137161" cy="6471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1E71B31-4ABF-5946-A666-E21335CDE05A}"/>
              </a:ext>
            </a:extLst>
          </p:cNvPr>
          <p:cNvCxnSpPr>
            <a:cxnSpLocks/>
          </p:cNvCxnSpPr>
          <p:nvPr/>
        </p:nvCxnSpPr>
        <p:spPr bwMode="auto">
          <a:xfrm>
            <a:off x="4463601" y="4838472"/>
            <a:ext cx="137161" cy="6471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14C5034-8A7E-2A45-8480-16164160BBBB}"/>
              </a:ext>
            </a:extLst>
          </p:cNvPr>
          <p:cNvCxnSpPr>
            <a:cxnSpLocks/>
          </p:cNvCxnSpPr>
          <p:nvPr/>
        </p:nvCxnSpPr>
        <p:spPr bwMode="auto">
          <a:xfrm>
            <a:off x="3725060" y="4869855"/>
            <a:ext cx="137161" cy="6471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5683" name="Group 455682">
            <a:extLst>
              <a:ext uri="{FF2B5EF4-FFF2-40B4-BE49-F238E27FC236}">
                <a16:creationId xmlns:a16="http://schemas.microsoft.com/office/drawing/2014/main" id="{1A46BCA7-6A01-7B47-9CFF-9F3C1E7442A6}"/>
              </a:ext>
            </a:extLst>
          </p:cNvPr>
          <p:cNvGrpSpPr/>
          <p:nvPr/>
        </p:nvGrpSpPr>
        <p:grpSpPr>
          <a:xfrm>
            <a:off x="3766489" y="4144091"/>
            <a:ext cx="1971084" cy="408355"/>
            <a:chOff x="3766489" y="4144091"/>
            <a:chExt cx="1971084" cy="40835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2650AD1-DCC2-8D46-BCE4-EC30B24CBB6D}"/>
                </a:ext>
              </a:extLst>
            </p:cNvPr>
            <p:cNvSpPr txBox="1"/>
            <p:nvPr/>
          </p:nvSpPr>
          <p:spPr>
            <a:xfrm>
              <a:off x="3766489" y="4144091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00</a:t>
              </a:r>
              <a:endParaRPr lang="da-DK" baseline="-250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5756DBB-31B3-564B-8830-B9C74C67BA47}"/>
                </a:ext>
              </a:extLst>
            </p:cNvPr>
            <p:cNvSpPr txBox="1"/>
            <p:nvPr/>
          </p:nvSpPr>
          <p:spPr>
            <a:xfrm>
              <a:off x="4416092" y="4222918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01</a:t>
              </a:r>
              <a:endParaRPr lang="da-DK" baseline="-25000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F5003A4-AC47-B243-B3D0-F60701F11B2B}"/>
                </a:ext>
              </a:extLst>
            </p:cNvPr>
            <p:cNvSpPr txBox="1"/>
            <p:nvPr/>
          </p:nvSpPr>
          <p:spPr>
            <a:xfrm>
              <a:off x="4929627" y="4244669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10</a:t>
              </a:r>
              <a:endParaRPr lang="da-DK" baseline="-250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D4D7F08-C507-4946-A2A7-D63BC4EAA781}"/>
                </a:ext>
              </a:extLst>
            </p:cNvPr>
            <p:cNvSpPr txBox="1"/>
            <p:nvPr/>
          </p:nvSpPr>
          <p:spPr>
            <a:xfrm>
              <a:off x="5300932" y="4150818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11</a:t>
              </a:r>
              <a:endParaRPr lang="da-DK" baseline="-25000" dirty="0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8BA73DC-9BCC-A740-BF87-83D347FBA6DD}"/>
              </a:ext>
            </a:extLst>
          </p:cNvPr>
          <p:cNvSpPr txBox="1"/>
          <p:nvPr/>
        </p:nvSpPr>
        <p:spPr>
          <a:xfrm>
            <a:off x="5929229" y="5371913"/>
            <a:ext cx="537777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aseline="-25000" dirty="0"/>
              <a:t>8km</a:t>
            </a:r>
            <a:endParaRPr lang="da-DK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B1F4165-6821-9C48-BADA-1D2A7FBB97DD}"/>
              </a:ext>
            </a:extLst>
          </p:cNvPr>
          <p:cNvSpPr txBox="1"/>
          <p:nvPr/>
        </p:nvSpPr>
        <p:spPr>
          <a:xfrm>
            <a:off x="6967581" y="3056445"/>
            <a:ext cx="2812414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3737FF"/>
                </a:solidFill>
              </a:rPr>
              <a:t>Query </a:t>
            </a:r>
            <a:r>
              <a:rPr lang="da-DK" b="1" dirty="0" err="1">
                <a:solidFill>
                  <a:srgbClr val="3737FF"/>
                </a:solidFill>
              </a:rPr>
              <a:t>Algorithm</a:t>
            </a:r>
            <a:r>
              <a:rPr lang="da-DK" b="1" dirty="0">
                <a:solidFill>
                  <a:srgbClr val="3737FF"/>
                </a:solidFill>
              </a:rPr>
              <a:t>: </a:t>
            </a:r>
          </a:p>
          <a:p>
            <a:r>
              <a:rPr lang="da-DK" sz="1800" b="1" dirty="0"/>
              <a:t>Start at </a:t>
            </a:r>
            <a:r>
              <a:rPr lang="da-DK" sz="1800" b="1" dirty="0" err="1"/>
              <a:t>root</a:t>
            </a:r>
            <a:r>
              <a:rPr lang="da-DK" sz="1800" b="1" dirty="0"/>
              <a:t>.</a:t>
            </a:r>
          </a:p>
          <a:p>
            <a:r>
              <a:rPr lang="da-DK" sz="1800" b="1" dirty="0" err="1"/>
              <a:t>Internal</a:t>
            </a:r>
            <a:r>
              <a:rPr lang="da-DK" sz="1800" b="1" dirty="0"/>
              <a:t> node v:</a:t>
            </a:r>
          </a:p>
          <a:p>
            <a:r>
              <a:rPr lang="da-DK" sz="1800" dirty="0"/>
              <a:t>-Read </a:t>
            </a:r>
            <a:r>
              <a:rPr lang="da-DK" sz="1800" dirty="0" err="1"/>
              <a:t>cell</a:t>
            </a:r>
            <a:r>
              <a:rPr lang="da-DK" sz="1800" dirty="0"/>
              <a:t> of </a:t>
            </a:r>
            <a:r>
              <a:rPr lang="da-DK" sz="1800" dirty="0" err="1"/>
              <a:t>addr</a:t>
            </a:r>
            <a:r>
              <a:rPr lang="da-DK" sz="1800" dirty="0"/>
              <a:t>. a</a:t>
            </a:r>
            <a:r>
              <a:rPr lang="da-DK" sz="1800" baseline="-25000" dirty="0"/>
              <a:t>v</a:t>
            </a:r>
          </a:p>
          <a:p>
            <a:r>
              <a:rPr lang="da-DK" sz="1800" dirty="0"/>
              <a:t>-</a:t>
            </a:r>
            <a:r>
              <a:rPr lang="da-DK" sz="1800" dirty="0" err="1"/>
              <a:t>Descent</a:t>
            </a:r>
            <a:r>
              <a:rPr lang="da-DK" sz="1800" dirty="0"/>
              <a:t> </a:t>
            </a:r>
            <a:r>
              <a:rPr lang="da-DK" sz="1800" dirty="0" err="1"/>
              <a:t>into</a:t>
            </a:r>
            <a:r>
              <a:rPr lang="da-DK" sz="1800" dirty="0"/>
              <a:t> </a:t>
            </a:r>
            <a:r>
              <a:rPr lang="da-DK" sz="1800" dirty="0" err="1"/>
              <a:t>child</a:t>
            </a:r>
            <a:r>
              <a:rPr lang="da-DK" sz="1800" dirty="0"/>
              <a:t> </a:t>
            </a:r>
            <a:r>
              <a:rPr lang="da-DK" sz="1800" dirty="0" err="1"/>
              <a:t>along</a:t>
            </a:r>
            <a:r>
              <a:rPr lang="da-DK" sz="1800" dirty="0"/>
              <a:t> </a:t>
            </a:r>
            <a:r>
              <a:rPr lang="da-DK" sz="1800" dirty="0" err="1"/>
              <a:t>edge</a:t>
            </a:r>
            <a:r>
              <a:rPr lang="da-DK" sz="1800" dirty="0"/>
              <a:t> </a:t>
            </a:r>
            <a:r>
              <a:rPr lang="da-DK" sz="1800" dirty="0" err="1"/>
              <a:t>matching</a:t>
            </a:r>
            <a:r>
              <a:rPr lang="da-DK" sz="1800" dirty="0"/>
              <a:t> </a:t>
            </a:r>
            <a:r>
              <a:rPr lang="da-DK" sz="1800" dirty="0" err="1"/>
              <a:t>cell</a:t>
            </a:r>
            <a:r>
              <a:rPr lang="da-DK" sz="1800" dirty="0"/>
              <a:t> </a:t>
            </a:r>
            <a:r>
              <a:rPr lang="da-DK" sz="1800" dirty="0" err="1"/>
              <a:t>contents</a:t>
            </a:r>
            <a:r>
              <a:rPr lang="da-DK" sz="1800" dirty="0"/>
              <a:t>.</a:t>
            </a:r>
          </a:p>
          <a:p>
            <a:r>
              <a:rPr lang="da-DK" sz="1800" b="1" dirty="0"/>
              <a:t>Leaf:</a:t>
            </a:r>
          </a:p>
          <a:p>
            <a:r>
              <a:rPr lang="da-DK" sz="1800" dirty="0"/>
              <a:t>-Return </a:t>
            </a:r>
            <a:r>
              <a:rPr lang="da-DK" sz="1800" dirty="0" err="1"/>
              <a:t>answer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421223837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Queries: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Read up to </a:t>
            </a:r>
            <a:r>
              <a:rPr lang="en-US" i="1" kern="0" dirty="0"/>
              <a:t>t</a:t>
            </a:r>
            <a:r>
              <a:rPr lang="en-US" kern="0" dirty="0"/>
              <a:t> memory cells and announce answer based on contents (Enough registers to </a:t>
            </a:r>
            <a:r>
              <a:rPr lang="en-US" kern="0" dirty="0">
                <a:solidFill>
                  <a:srgbClr val="FF0000"/>
                </a:solidFill>
              </a:rPr>
              <a:t>remember everything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Cell read at each step may </a:t>
            </a:r>
            <a:r>
              <a:rPr lang="en-US" kern="0" dirty="0">
                <a:solidFill>
                  <a:srgbClr val="FF0000"/>
                </a:solidFill>
              </a:rPr>
              <a:t>depend arbitrarily </a:t>
            </a:r>
            <a:r>
              <a:rPr lang="en-US" kern="0" dirty="0"/>
              <a:t>on the query and the contents of the previously read cells.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Formally: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/>
              <a:t>Depth-</a:t>
            </a:r>
            <a:r>
              <a:rPr lang="en-US" i="1" kern="0" dirty="0"/>
              <a:t>t</a:t>
            </a:r>
            <a:r>
              <a:rPr lang="en-US" kern="0" dirty="0"/>
              <a:t> </a:t>
            </a:r>
            <a:r>
              <a:rPr lang="en-US" kern="0" dirty="0">
                <a:solidFill>
                  <a:srgbClr val="FF0000"/>
                </a:solidFill>
              </a:rPr>
              <a:t>decision tree </a:t>
            </a:r>
            <a:r>
              <a:rPr lang="en-US" kern="0" dirty="0"/>
              <a:t>for each query.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Cell Probe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17" y="776872"/>
            <a:ext cx="838275" cy="8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25" y="699055"/>
            <a:ext cx="1232234" cy="940605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 bwMode="auto">
          <a:xfrm>
            <a:off x="7329958" y="919112"/>
            <a:ext cx="686281" cy="42279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C9807D66-38A4-DA48-B9FB-68F14359C3BF}"/>
              </a:ext>
            </a:extLst>
          </p:cNvPr>
          <p:cNvSpPr/>
          <p:nvPr/>
        </p:nvSpPr>
        <p:spPr bwMode="auto">
          <a:xfrm>
            <a:off x="1362456" y="4170934"/>
            <a:ext cx="1682496" cy="1742504"/>
          </a:xfrm>
          <a:prstGeom prst="triangle">
            <a:avLst/>
          </a:prstGeom>
          <a:solidFill>
            <a:srgbClr val="C0C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Triangle 46">
            <a:extLst>
              <a:ext uri="{FF2B5EF4-FFF2-40B4-BE49-F238E27FC236}">
                <a16:creationId xmlns:a16="http://schemas.microsoft.com/office/drawing/2014/main" id="{9F531F38-FC29-FB44-9898-A4A19FD21DD3}"/>
              </a:ext>
            </a:extLst>
          </p:cNvPr>
          <p:cNvSpPr/>
          <p:nvPr/>
        </p:nvSpPr>
        <p:spPr bwMode="auto">
          <a:xfrm>
            <a:off x="3270504" y="4170934"/>
            <a:ext cx="1682496" cy="1742504"/>
          </a:xfrm>
          <a:prstGeom prst="triangle">
            <a:avLst/>
          </a:prstGeom>
          <a:solidFill>
            <a:srgbClr val="C0C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4" name="Triangle 53">
            <a:extLst>
              <a:ext uri="{FF2B5EF4-FFF2-40B4-BE49-F238E27FC236}">
                <a16:creationId xmlns:a16="http://schemas.microsoft.com/office/drawing/2014/main" id="{A0EFE4B2-FAFF-7448-B28C-AAD4C468167E}"/>
              </a:ext>
            </a:extLst>
          </p:cNvPr>
          <p:cNvSpPr/>
          <p:nvPr/>
        </p:nvSpPr>
        <p:spPr bwMode="auto">
          <a:xfrm>
            <a:off x="5178552" y="4170934"/>
            <a:ext cx="1682496" cy="1742504"/>
          </a:xfrm>
          <a:prstGeom prst="triangle">
            <a:avLst/>
          </a:prstGeom>
          <a:solidFill>
            <a:srgbClr val="C0C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7" name="Triangle 56">
            <a:extLst>
              <a:ext uri="{FF2B5EF4-FFF2-40B4-BE49-F238E27FC236}">
                <a16:creationId xmlns:a16="http://schemas.microsoft.com/office/drawing/2014/main" id="{0BADC23A-0EF1-D040-8B73-A2F9679FDDE2}"/>
              </a:ext>
            </a:extLst>
          </p:cNvPr>
          <p:cNvSpPr/>
          <p:nvPr/>
        </p:nvSpPr>
        <p:spPr bwMode="auto">
          <a:xfrm>
            <a:off x="7111080" y="4170934"/>
            <a:ext cx="1682496" cy="1742504"/>
          </a:xfrm>
          <a:prstGeom prst="triangle">
            <a:avLst/>
          </a:prstGeom>
          <a:solidFill>
            <a:srgbClr val="C0C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B6DD2AC-C0A4-0140-BA8A-071616CFE387}"/>
              </a:ext>
            </a:extLst>
          </p:cNvPr>
          <p:cNvSpPr txBox="1"/>
          <p:nvPr/>
        </p:nvSpPr>
        <p:spPr>
          <a:xfrm>
            <a:off x="1985383" y="3802832"/>
            <a:ext cx="436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q</a:t>
            </a:r>
            <a:r>
              <a:rPr lang="da-DK" sz="1400" baseline="-25000" dirty="0"/>
              <a:t>1</a:t>
            </a:r>
            <a:endParaRPr lang="da-DK" baseline="-25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950EA29-70E8-B149-9521-B1A4DAD7581C}"/>
              </a:ext>
            </a:extLst>
          </p:cNvPr>
          <p:cNvSpPr txBox="1"/>
          <p:nvPr/>
        </p:nvSpPr>
        <p:spPr>
          <a:xfrm>
            <a:off x="3912107" y="3801760"/>
            <a:ext cx="436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q</a:t>
            </a:r>
            <a:r>
              <a:rPr lang="da-DK" sz="1400" baseline="-25000" dirty="0"/>
              <a:t>2</a:t>
            </a:r>
            <a:endParaRPr lang="da-DK" baseline="-25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2724CA-E9CB-EF4F-BD8B-9322B9D32FB2}"/>
              </a:ext>
            </a:extLst>
          </p:cNvPr>
          <p:cNvSpPr txBox="1"/>
          <p:nvPr/>
        </p:nvSpPr>
        <p:spPr>
          <a:xfrm>
            <a:off x="5801479" y="3801760"/>
            <a:ext cx="436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q</a:t>
            </a:r>
            <a:r>
              <a:rPr lang="da-DK" sz="1400" baseline="-25000" dirty="0"/>
              <a:t>3</a:t>
            </a:r>
            <a:endParaRPr lang="da-DK" baseline="-25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F16837-E320-6E4E-8A79-911536A8BF61}"/>
              </a:ext>
            </a:extLst>
          </p:cNvPr>
          <p:cNvSpPr txBox="1"/>
          <p:nvPr/>
        </p:nvSpPr>
        <p:spPr>
          <a:xfrm>
            <a:off x="7765555" y="3801759"/>
            <a:ext cx="436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q</a:t>
            </a:r>
            <a:r>
              <a:rPr lang="da-DK" sz="1400" baseline="-25000" dirty="0"/>
              <a:t>4</a:t>
            </a:r>
            <a:endParaRPr lang="da-DK" baseline="-25000" dirty="0"/>
          </a:p>
        </p:txBody>
      </p:sp>
    </p:spTree>
    <p:extLst>
      <p:ext uri="{BB962C8B-B14F-4D97-AF65-F5344CB8AC3E}">
        <p14:creationId xmlns:p14="http://schemas.microsoft.com/office/powerpoint/2010/main" val="117784638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The cell probe model [Yao’81]:</a:t>
            </a:r>
            <a:endParaRPr lang="en-US" kern="0" noProof="0" dirty="0">
              <a:solidFill>
                <a:srgbClr val="3737FF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Clean model.</a:t>
            </a:r>
            <a:endParaRPr kumimoji="0" lang="en-US" b="0" i="0" u="none" strike="noStrike" kern="0" cap="none" spc="0" normalizeH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We lower bound the number of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memory accesses</a:t>
            </a:r>
            <a:r>
              <a:rPr lang="en-US" kern="0" dirty="0">
                <a:latin typeface="+mn-lt"/>
              </a:rPr>
              <a:t>, therefore also the number of clock-cycles needed.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We assume the computer can perform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arbitrary instructions </a:t>
            </a:r>
            <a:r>
              <a:rPr lang="en-US" kern="0" dirty="0">
                <a:latin typeface="+mn-lt"/>
              </a:rPr>
              <a:t>on the cells.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Lower bounds thus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apply to all </a:t>
            </a:r>
            <a:r>
              <a:rPr lang="en-US" kern="0" dirty="0">
                <a:latin typeface="+mn-lt"/>
              </a:rPr>
              <a:t>our computational devices: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lvl="1"/>
            <a:endParaRPr kumimoji="0" lang="en-US" b="0" i="0" u="none" strike="noStrike" kern="0" cap="none" spc="0" normalizeH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lvl="2"/>
            <a:endParaRPr kumimoji="0" lang="en-US" b="0" i="0" u="none" strike="noStrike" kern="0" cap="none" spc="0" normalizeH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Cell Probe Model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88" y="4144431"/>
            <a:ext cx="710487" cy="916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27" y="4144431"/>
            <a:ext cx="678192" cy="916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08" y="4099389"/>
            <a:ext cx="1358985" cy="10728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81" y="4210700"/>
            <a:ext cx="1350412" cy="8502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98" y="4210700"/>
            <a:ext cx="1146285" cy="7912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17" y="776872"/>
            <a:ext cx="838275" cy="8382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25" y="699055"/>
            <a:ext cx="1232234" cy="940605"/>
          </a:xfrm>
          <a:prstGeom prst="rect">
            <a:avLst/>
          </a:prstGeom>
        </p:spPr>
      </p:pic>
      <p:sp>
        <p:nvSpPr>
          <p:cNvPr id="22" name="Left-Right Arrow 21"/>
          <p:cNvSpPr/>
          <p:nvPr/>
        </p:nvSpPr>
        <p:spPr bwMode="auto">
          <a:xfrm>
            <a:off x="7329958" y="919112"/>
            <a:ext cx="686281" cy="42279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39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The following question: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How </a:t>
            </a:r>
            <a:r>
              <a:rPr lang="en-US" kern="0" dirty="0"/>
              <a:t>do we prove lower bounds for static data structures in the </a:t>
            </a:r>
            <a:r>
              <a:rPr lang="en-US" kern="0" dirty="0">
                <a:solidFill>
                  <a:srgbClr val="FF0000"/>
                </a:solidFill>
              </a:rPr>
              <a:t>cell probe model</a:t>
            </a:r>
            <a:r>
              <a:rPr lang="en-US" kern="0" dirty="0"/>
              <a:t>?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22893" y="2643615"/>
            <a:ext cx="3868146" cy="1175917"/>
            <a:chOff x="3264174" y="2766756"/>
            <a:chExt cx="3251067" cy="9406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966" y="2844573"/>
              <a:ext cx="838275" cy="8382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174" y="2766756"/>
              <a:ext cx="1232234" cy="940605"/>
            </a:xfrm>
            <a:prstGeom prst="rect">
              <a:avLst/>
            </a:prstGeom>
          </p:spPr>
        </p:pic>
        <p:sp>
          <p:nvSpPr>
            <p:cNvPr id="6" name="Left-Right Arrow 5"/>
            <p:cNvSpPr/>
            <p:nvPr/>
          </p:nvSpPr>
          <p:spPr bwMode="auto">
            <a:xfrm>
              <a:off x="4695007" y="2986813"/>
              <a:ext cx="686281" cy="422796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71711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Highest query time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kern="0" dirty="0">
                <a:solidFill>
                  <a:srgbClr val="FF0000"/>
                </a:solidFill>
              </a:rPr>
              <a:t>linear space, 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baseline="30000" dirty="0" err="1">
                <a:solidFill>
                  <a:srgbClr val="FF0000"/>
                </a:solidFill>
              </a:rPr>
              <a:t>c</a:t>
            </a:r>
            <a:r>
              <a:rPr lang="en-US" kern="0" dirty="0">
                <a:solidFill>
                  <a:srgbClr val="FF0000"/>
                </a:solidFill>
              </a:rPr>
              <a:t> queries </a:t>
            </a:r>
            <a:r>
              <a:rPr lang="en-US" kern="0" dirty="0"/>
              <a:t>for c=O(1) 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1995: </a:t>
            </a:r>
            <a:r>
              <a:rPr lang="en-US" kern="0" dirty="0" err="1">
                <a:latin typeface="+mn-lt"/>
              </a:rPr>
              <a:t>Miltersen</a:t>
            </a:r>
            <a:r>
              <a:rPr lang="en-US" kern="0" dirty="0">
                <a:latin typeface="+mn-lt"/>
              </a:rPr>
              <a:t>:</a:t>
            </a:r>
          </a:p>
          <a:p>
            <a:pPr lvl="2"/>
            <a:r>
              <a:rPr lang="en-US" kern="0" dirty="0">
                <a:latin typeface="+mn-lt"/>
              </a:rPr>
              <a:t>	</a:t>
            </a:r>
            <a:r>
              <a:rPr lang="en-US" i="1" kern="0" dirty="0"/>
              <a:t>t</a:t>
            </a:r>
            <a:r>
              <a:rPr lang="en-US" kern="0" dirty="0"/>
              <a:t> ≥ c.</a:t>
            </a:r>
          </a:p>
          <a:p>
            <a:pPr lvl="1"/>
            <a:endParaRPr lang="en-US" kern="0" dirty="0"/>
          </a:p>
          <a:p>
            <a:pPr lvl="2"/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Static Lower Bounds</a:t>
            </a:r>
          </a:p>
        </p:txBody>
      </p:sp>
    </p:spTree>
    <p:extLst>
      <p:ext uri="{BB962C8B-B14F-4D97-AF65-F5344CB8AC3E}">
        <p14:creationId xmlns:p14="http://schemas.microsoft.com/office/powerpoint/2010/main" val="2110325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Static Lower Bounds [Miltersen‘95]: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Reduction to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communication game: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Bob receives road network (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data</a:t>
            </a:r>
            <a:r>
              <a:rPr lang="en-US" kern="0" dirty="0">
                <a:latin typeface="+mn-lt"/>
              </a:rPr>
              <a:t>).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Alice receives two cities (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query</a:t>
            </a:r>
            <a:r>
              <a:rPr lang="en-US" kern="0" dirty="0">
                <a:latin typeface="+mn-lt"/>
              </a:rPr>
              <a:t>).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Goal: </a:t>
            </a:r>
            <a:r>
              <a:rPr lang="en-US" kern="0" dirty="0">
                <a:latin typeface="+mn-lt"/>
              </a:rPr>
              <a:t>Compute answer to Alice’s query and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minimize communication</a:t>
            </a:r>
            <a:r>
              <a:rPr lang="en-US" kern="0" dirty="0">
                <a:latin typeface="+mn-lt"/>
              </a:rPr>
              <a:t>.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14" y="2242686"/>
            <a:ext cx="1376939" cy="2248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65" y="2310492"/>
            <a:ext cx="2112434" cy="212321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82675" y="2828925"/>
            <a:ext cx="2400300" cy="666750"/>
            <a:chOff x="3343275" y="2895600"/>
            <a:chExt cx="2400300" cy="666750"/>
          </a:xfrm>
        </p:grpSpPr>
        <p:sp>
          <p:nvSpPr>
            <p:cNvPr id="7" name="Left-Right Arrow 6"/>
            <p:cNvSpPr/>
            <p:nvPr/>
          </p:nvSpPr>
          <p:spPr bwMode="auto">
            <a:xfrm>
              <a:off x="3343275" y="2895600"/>
              <a:ext cx="2400300" cy="666750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86150" y="3076575"/>
              <a:ext cx="2219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Communicates bits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69986" y="2859302"/>
            <a:ext cx="2088422" cy="897766"/>
            <a:chOff x="3840740" y="219562"/>
            <a:chExt cx="5459391" cy="1838667"/>
          </a:xfrm>
        </p:grpSpPr>
        <p:sp>
          <p:nvSpPr>
            <p:cNvPr id="10" name="Oval 9"/>
            <p:cNvSpPr/>
            <p:nvPr/>
          </p:nvSpPr>
          <p:spPr bwMode="auto">
            <a:xfrm>
              <a:off x="3840740" y="1568703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763161" y="219562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033466" y="987979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630682" y="438002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822611" y="225164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780451" y="1621349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7" name="Straight Connector 16"/>
            <p:cNvCxnSpPr>
              <a:stCxn id="10" idx="7"/>
              <a:endCxn id="12" idx="3"/>
            </p:cNvCxnSpPr>
            <p:nvPr/>
          </p:nvCxnSpPr>
          <p:spPr bwMode="auto">
            <a:xfrm flipV="1">
              <a:off x="4248329" y="1360879"/>
              <a:ext cx="855068" cy="271804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2" idx="0"/>
              <a:endCxn id="11" idx="4"/>
            </p:cNvCxnSpPr>
            <p:nvPr/>
          </p:nvCxnSpPr>
          <p:spPr bwMode="auto">
            <a:xfrm flipH="1" flipV="1">
              <a:off x="5001921" y="656442"/>
              <a:ext cx="270305" cy="33153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5" idx="2"/>
              <a:endCxn id="12" idx="5"/>
            </p:cNvCxnSpPr>
            <p:nvPr/>
          </p:nvCxnSpPr>
          <p:spPr bwMode="auto">
            <a:xfrm flipH="1" flipV="1">
              <a:off x="5441055" y="1360879"/>
              <a:ext cx="1339396" cy="47891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13" idx="4"/>
              <a:endCxn id="15" idx="7"/>
            </p:cNvCxnSpPr>
            <p:nvPr/>
          </p:nvCxnSpPr>
          <p:spPr bwMode="auto">
            <a:xfrm flipH="1">
              <a:off x="7188040" y="874882"/>
              <a:ext cx="681402" cy="81044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1" idx="6"/>
              <a:endCxn id="13" idx="2"/>
            </p:cNvCxnSpPr>
            <p:nvPr/>
          </p:nvCxnSpPr>
          <p:spPr bwMode="auto">
            <a:xfrm>
              <a:off x="5240681" y="438002"/>
              <a:ext cx="2390001" cy="21844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12" idx="6"/>
              <a:endCxn id="13" idx="3"/>
            </p:cNvCxnSpPr>
            <p:nvPr/>
          </p:nvCxnSpPr>
          <p:spPr bwMode="auto">
            <a:xfrm flipV="1">
              <a:off x="5510986" y="810902"/>
              <a:ext cx="2189627" cy="39551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10" idx="6"/>
              <a:endCxn id="15" idx="3"/>
            </p:cNvCxnSpPr>
            <p:nvPr/>
          </p:nvCxnSpPr>
          <p:spPr bwMode="auto">
            <a:xfrm>
              <a:off x="4318260" y="1787143"/>
              <a:ext cx="2532122" cy="20710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3" idx="6"/>
              <a:endCxn id="14" idx="2"/>
            </p:cNvCxnSpPr>
            <p:nvPr/>
          </p:nvCxnSpPr>
          <p:spPr bwMode="auto">
            <a:xfrm flipV="1">
              <a:off x="8108202" y="443604"/>
              <a:ext cx="714409" cy="21283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753711" y="2859302"/>
            <a:ext cx="278440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Aarhus to</a:t>
            </a:r>
          </a:p>
          <a:p>
            <a:r>
              <a:rPr lang="da-DK" sz="1600" dirty="0"/>
              <a:t>Copenhagen.</a:t>
            </a:r>
          </a:p>
        </p:txBody>
      </p:sp>
    </p:spTree>
    <p:extLst>
      <p:ext uri="{BB962C8B-B14F-4D97-AF65-F5344CB8AC3E}">
        <p14:creationId xmlns:p14="http://schemas.microsoft.com/office/powerpoint/2010/main" val="1778510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Static Lower Bounds [Miltersen‘95]: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Reduction to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communication game: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Data Structure </a:t>
            </a:r>
            <a:r>
              <a:rPr lang="en-US" kern="0" dirty="0">
                <a:latin typeface="+mn-lt"/>
              </a:rPr>
              <a:t>to</a:t>
            </a:r>
            <a:r>
              <a:rPr lang="en-US" kern="0" dirty="0">
                <a:solidFill>
                  <a:srgbClr val="3737FF"/>
                </a:solidFill>
                <a:latin typeface="+mn-lt"/>
              </a:rPr>
              <a:t> Protocol: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Bob builds data structure on his input.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Alice simulates query algorithm on her query: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For each cell needed: Ask Bob for contents.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14" y="2242686"/>
            <a:ext cx="1376939" cy="2248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65" y="2310492"/>
            <a:ext cx="2112434" cy="212321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69986" y="2859302"/>
            <a:ext cx="2088422" cy="897766"/>
            <a:chOff x="3840740" y="219562"/>
            <a:chExt cx="5459391" cy="1838667"/>
          </a:xfrm>
        </p:grpSpPr>
        <p:sp>
          <p:nvSpPr>
            <p:cNvPr id="10" name="Oval 9"/>
            <p:cNvSpPr/>
            <p:nvPr/>
          </p:nvSpPr>
          <p:spPr bwMode="auto">
            <a:xfrm>
              <a:off x="3840740" y="1568703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763161" y="219562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033466" y="987979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630682" y="438002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822611" y="225164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780451" y="1621349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7" name="Straight Connector 16"/>
            <p:cNvCxnSpPr>
              <a:stCxn id="10" idx="7"/>
              <a:endCxn id="12" idx="3"/>
            </p:cNvCxnSpPr>
            <p:nvPr/>
          </p:nvCxnSpPr>
          <p:spPr bwMode="auto">
            <a:xfrm flipV="1">
              <a:off x="4248329" y="1360879"/>
              <a:ext cx="855068" cy="271804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2" idx="0"/>
              <a:endCxn id="11" idx="4"/>
            </p:cNvCxnSpPr>
            <p:nvPr/>
          </p:nvCxnSpPr>
          <p:spPr bwMode="auto">
            <a:xfrm flipH="1" flipV="1">
              <a:off x="5001921" y="656442"/>
              <a:ext cx="270305" cy="33153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5" idx="2"/>
              <a:endCxn id="12" idx="5"/>
            </p:cNvCxnSpPr>
            <p:nvPr/>
          </p:nvCxnSpPr>
          <p:spPr bwMode="auto">
            <a:xfrm flipH="1" flipV="1">
              <a:off x="5441055" y="1360879"/>
              <a:ext cx="1339396" cy="47891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13" idx="4"/>
              <a:endCxn id="15" idx="7"/>
            </p:cNvCxnSpPr>
            <p:nvPr/>
          </p:nvCxnSpPr>
          <p:spPr bwMode="auto">
            <a:xfrm flipH="1">
              <a:off x="7188040" y="874882"/>
              <a:ext cx="681402" cy="81044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1" idx="6"/>
              <a:endCxn id="13" idx="2"/>
            </p:cNvCxnSpPr>
            <p:nvPr/>
          </p:nvCxnSpPr>
          <p:spPr bwMode="auto">
            <a:xfrm>
              <a:off x="5240681" y="438002"/>
              <a:ext cx="2390001" cy="21844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12" idx="6"/>
              <a:endCxn id="13" idx="3"/>
            </p:cNvCxnSpPr>
            <p:nvPr/>
          </p:nvCxnSpPr>
          <p:spPr bwMode="auto">
            <a:xfrm flipV="1">
              <a:off x="5510986" y="810902"/>
              <a:ext cx="2189627" cy="39551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10" idx="6"/>
              <a:endCxn id="15" idx="3"/>
            </p:cNvCxnSpPr>
            <p:nvPr/>
          </p:nvCxnSpPr>
          <p:spPr bwMode="auto">
            <a:xfrm>
              <a:off x="4318260" y="1787143"/>
              <a:ext cx="2532122" cy="20710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3" idx="6"/>
              <a:endCxn id="14" idx="2"/>
            </p:cNvCxnSpPr>
            <p:nvPr/>
          </p:nvCxnSpPr>
          <p:spPr bwMode="auto">
            <a:xfrm flipV="1">
              <a:off x="8108202" y="443604"/>
              <a:ext cx="714409" cy="21283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753711" y="2859302"/>
            <a:ext cx="278440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Aarhus to</a:t>
            </a:r>
          </a:p>
          <a:p>
            <a:r>
              <a:rPr lang="da-DK" sz="1600" dirty="0"/>
              <a:t>Copenhagen.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547741" y="2040558"/>
            <a:ext cx="2415424" cy="577516"/>
            <a:chOff x="3547741" y="2040558"/>
            <a:chExt cx="2415424" cy="577516"/>
          </a:xfrm>
        </p:grpSpPr>
        <p:sp>
          <p:nvSpPr>
            <p:cNvPr id="4" name="Right Arrow 3"/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2116" y="2156066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”I </a:t>
              </a:r>
              <a:r>
                <a:rPr lang="da-DK" sz="1600" i="1" dirty="0" err="1"/>
                <a:t>need</a:t>
              </a:r>
              <a:r>
                <a:rPr lang="da-DK" sz="1600" i="1" dirty="0"/>
                <a:t> </a:t>
              </a:r>
              <a:r>
                <a:rPr lang="da-DK" sz="1600" i="1" dirty="0" err="1"/>
                <a:t>cell</a:t>
              </a:r>
              <a:r>
                <a:rPr lang="da-DK" sz="1600" i="1" dirty="0"/>
                <a:t> #13”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28485" y="2523495"/>
            <a:ext cx="2421621" cy="577516"/>
            <a:chOff x="3528485" y="2523495"/>
            <a:chExt cx="2421621" cy="577516"/>
          </a:xfrm>
        </p:grpSpPr>
        <p:sp>
          <p:nvSpPr>
            <p:cNvPr id="30" name="Right Arrow 29"/>
            <p:cNvSpPr/>
            <p:nvPr/>
          </p:nvSpPr>
          <p:spPr bwMode="auto">
            <a:xfrm rot="10800000">
              <a:off x="3528485" y="2523495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28492" y="2637813"/>
              <a:ext cx="2421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”#13 </a:t>
              </a:r>
              <a:r>
                <a:rPr lang="da-DK" sz="1600" i="1" dirty="0" err="1"/>
                <a:t>contains</a:t>
              </a:r>
              <a:r>
                <a:rPr lang="da-DK" sz="1600" i="1" dirty="0"/>
                <a:t> 0010”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75016" y="3011083"/>
            <a:ext cx="2415424" cy="577516"/>
            <a:chOff x="3575016" y="3011083"/>
            <a:chExt cx="2415424" cy="577516"/>
          </a:xfrm>
        </p:grpSpPr>
        <p:sp>
          <p:nvSpPr>
            <p:cNvPr id="32" name="Right Arrow 31"/>
            <p:cNvSpPr/>
            <p:nvPr/>
          </p:nvSpPr>
          <p:spPr bwMode="auto">
            <a:xfrm>
              <a:off x="3575016" y="3011083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19391" y="3126591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”I </a:t>
              </a:r>
              <a:r>
                <a:rPr lang="da-DK" sz="1600" i="1" dirty="0" err="1"/>
                <a:t>need</a:t>
              </a:r>
              <a:r>
                <a:rPr lang="da-DK" sz="1600" i="1" dirty="0"/>
                <a:t> </a:t>
              </a:r>
              <a:r>
                <a:rPr lang="da-DK" sz="1600" i="1" dirty="0" err="1"/>
                <a:t>cell</a:t>
              </a:r>
              <a:r>
                <a:rPr lang="da-DK" sz="1600" i="1" dirty="0"/>
                <a:t> #5”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350613" y="3355205"/>
            <a:ext cx="128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…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17260" y="3609520"/>
            <a:ext cx="2421621" cy="577516"/>
            <a:chOff x="3517260" y="3609520"/>
            <a:chExt cx="2421621" cy="577516"/>
          </a:xfrm>
        </p:grpSpPr>
        <p:sp>
          <p:nvSpPr>
            <p:cNvPr id="35" name="Right Arrow 34"/>
            <p:cNvSpPr/>
            <p:nvPr/>
          </p:nvSpPr>
          <p:spPr bwMode="auto">
            <a:xfrm rot="10800000">
              <a:off x="3517260" y="3609520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17267" y="3723838"/>
              <a:ext cx="2421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”#42 </a:t>
              </a:r>
              <a:r>
                <a:rPr lang="da-DK" sz="1600" i="1" dirty="0" err="1"/>
                <a:t>contains</a:t>
              </a:r>
              <a:r>
                <a:rPr lang="da-DK" sz="1600" i="1" dirty="0"/>
                <a:t> 1110”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95300" y="1943468"/>
            <a:ext cx="1662230" cy="868785"/>
            <a:chOff x="495300" y="1943468"/>
            <a:chExt cx="1662230" cy="868785"/>
          </a:xfrm>
        </p:grpSpPr>
        <p:sp>
          <p:nvSpPr>
            <p:cNvPr id="34" name="Rounded Rectangular Callout 33"/>
            <p:cNvSpPr/>
            <p:nvPr/>
          </p:nvSpPr>
          <p:spPr bwMode="auto">
            <a:xfrm>
              <a:off x="495300" y="1943468"/>
              <a:ext cx="1662230" cy="868785"/>
            </a:xfrm>
            <a:prstGeom prst="wedgeRoundRectCallout">
              <a:avLst>
                <a:gd name="adj1" fmla="val 74133"/>
                <a:gd name="adj2" fmla="val 35206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1467" y="2085472"/>
              <a:ext cx="15298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The distance is 305km.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525890" y="4583205"/>
            <a:ext cx="1940555" cy="1105313"/>
            <a:chOff x="7785765" y="4140455"/>
            <a:chExt cx="1940555" cy="1105313"/>
          </a:xfrm>
        </p:grpSpPr>
        <p:sp>
          <p:nvSpPr>
            <p:cNvPr id="44" name="Rounded Rectangle 43"/>
            <p:cNvSpPr/>
            <p:nvPr/>
          </p:nvSpPr>
          <p:spPr bwMode="auto">
            <a:xfrm>
              <a:off x="7785765" y="4140455"/>
              <a:ext cx="1757680" cy="1105313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968640" y="4215869"/>
              <a:ext cx="1757680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/>
                <a:t>Bits send:</a:t>
              </a:r>
            </a:p>
            <a:p>
              <a:r>
                <a:rPr lang="da-DK" sz="1600" dirty="0"/>
                <a:t> Alice: </a:t>
              </a:r>
              <a:r>
                <a:rPr lang="da-DK" sz="1600" i="1" dirty="0" err="1"/>
                <a:t>t</a:t>
              </a:r>
              <a:r>
                <a:rPr lang="da-DK" sz="1600" dirty="0" err="1"/>
                <a:t>lg</a:t>
              </a:r>
              <a:r>
                <a:rPr lang="da-DK" sz="1600" i="1" dirty="0" err="1"/>
                <a:t>S</a:t>
              </a:r>
              <a:endParaRPr lang="da-DK" sz="1600" i="1" dirty="0"/>
            </a:p>
            <a:p>
              <a:r>
                <a:rPr lang="da-DK" sz="1600" dirty="0"/>
                <a:t> Bob: </a:t>
              </a:r>
              <a:r>
                <a:rPr lang="da-DK" sz="1600" i="1" dirty="0" err="1"/>
                <a:t>tw</a:t>
              </a:r>
              <a:endParaRPr lang="da-DK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15819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Static Lower Bounds [Miltersen‘95]: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Reduction to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communication game: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Using tools </a:t>
            </a:r>
            <a:r>
              <a:rPr lang="en-US" kern="0" dirty="0">
                <a:latin typeface="+mn-lt"/>
              </a:rPr>
              <a:t>from communication complexity, prove: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  <a:latin typeface="+mn-lt"/>
              </a:rPr>
              <a:t>Either</a:t>
            </a:r>
            <a:r>
              <a:rPr lang="en-US" kern="0" dirty="0">
                <a:latin typeface="+mn-lt"/>
              </a:rPr>
              <a:t> Alice sends ≥</a:t>
            </a:r>
            <a:r>
              <a:rPr lang="en-US" i="1" kern="0" dirty="0">
                <a:latin typeface="+mn-lt"/>
              </a:rPr>
              <a:t>A</a:t>
            </a:r>
            <a:r>
              <a:rPr lang="en-US" kern="0" dirty="0">
                <a:latin typeface="+mn-lt"/>
              </a:rPr>
              <a:t> bits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or</a:t>
            </a:r>
            <a:r>
              <a:rPr lang="en-US" kern="0" dirty="0">
                <a:latin typeface="+mn-lt"/>
              </a:rPr>
              <a:t> Bob sends </a:t>
            </a:r>
            <a:r>
              <a:rPr lang="en-US" kern="0" dirty="0"/>
              <a:t>≥</a:t>
            </a:r>
            <a:r>
              <a:rPr lang="en-US" i="1" kern="0" dirty="0">
                <a:latin typeface="+mn-lt"/>
              </a:rPr>
              <a:t>B</a:t>
            </a:r>
            <a:r>
              <a:rPr lang="en-US" kern="0" dirty="0">
                <a:latin typeface="+mn-lt"/>
              </a:rPr>
              <a:t> bits.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Implication: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  <a:latin typeface="+mn-lt"/>
              </a:rPr>
              <a:t>Either</a:t>
            </a:r>
            <a:r>
              <a:rPr lang="en-US" kern="0" dirty="0">
                <a:latin typeface="+mn-lt"/>
              </a:rPr>
              <a:t> </a:t>
            </a:r>
            <a:r>
              <a:rPr lang="en-US" i="1" kern="0" dirty="0" err="1">
                <a:latin typeface="+mn-lt"/>
              </a:rPr>
              <a:t>t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S</a:t>
            </a:r>
            <a:r>
              <a:rPr lang="en-US" kern="0" dirty="0" err="1"/>
              <a:t>≥</a:t>
            </a:r>
            <a:r>
              <a:rPr lang="en-US" i="1" kern="0" dirty="0" err="1"/>
              <a:t>A</a:t>
            </a:r>
            <a:r>
              <a:rPr lang="en-US" i="1" kern="0" dirty="0"/>
              <a:t> </a:t>
            </a:r>
            <a:r>
              <a:rPr lang="en-US" kern="0" dirty="0">
                <a:solidFill>
                  <a:srgbClr val="FF0000"/>
                </a:solidFill>
              </a:rPr>
              <a:t>or</a:t>
            </a:r>
            <a:r>
              <a:rPr lang="en-US" kern="0" dirty="0"/>
              <a:t> </a:t>
            </a:r>
            <a:r>
              <a:rPr lang="en-US" i="1" kern="0" dirty="0" err="1"/>
              <a:t>tw</a:t>
            </a:r>
            <a:r>
              <a:rPr lang="en-US" kern="0" dirty="0" err="1"/>
              <a:t>≥</a:t>
            </a:r>
            <a:r>
              <a:rPr lang="en-US" i="1" kern="0" dirty="0" err="1"/>
              <a:t>B</a:t>
            </a:r>
            <a:r>
              <a:rPr lang="en-US" kern="0" dirty="0"/>
              <a:t>, i.e. </a:t>
            </a:r>
            <a:r>
              <a:rPr lang="en-US" i="1" kern="0" dirty="0"/>
              <a:t>t</a:t>
            </a:r>
            <a:r>
              <a:rPr lang="en-US" kern="0" dirty="0"/>
              <a:t> ≥ min{</a:t>
            </a:r>
            <a:r>
              <a:rPr lang="en-US" i="1" kern="0" dirty="0"/>
              <a:t>A</a:t>
            </a:r>
            <a:r>
              <a:rPr lang="en-US" kern="0" dirty="0"/>
              <a:t>/</a:t>
            </a:r>
            <a:r>
              <a:rPr lang="en-US" kern="0" dirty="0" err="1"/>
              <a:t>lg</a:t>
            </a:r>
            <a:r>
              <a:rPr lang="en-US" i="1" kern="0" dirty="0" err="1"/>
              <a:t>S,B</a:t>
            </a:r>
            <a:r>
              <a:rPr lang="en-US" kern="0" dirty="0"/>
              <a:t>/</a:t>
            </a:r>
            <a:r>
              <a:rPr lang="en-US" i="1" kern="0" dirty="0"/>
              <a:t>w</a:t>
            </a:r>
            <a:r>
              <a:rPr lang="en-US" kern="0" dirty="0"/>
              <a:t>}</a:t>
            </a:r>
            <a:r>
              <a:rPr lang="en-US" i="1" kern="0" dirty="0"/>
              <a:t>.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14" y="2242686"/>
            <a:ext cx="1376939" cy="2248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65" y="2310492"/>
            <a:ext cx="2112434" cy="212321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69986" y="2859302"/>
            <a:ext cx="2088422" cy="897766"/>
            <a:chOff x="3840740" y="219562"/>
            <a:chExt cx="5459391" cy="1838667"/>
          </a:xfrm>
        </p:grpSpPr>
        <p:sp>
          <p:nvSpPr>
            <p:cNvPr id="10" name="Oval 9"/>
            <p:cNvSpPr/>
            <p:nvPr/>
          </p:nvSpPr>
          <p:spPr bwMode="auto">
            <a:xfrm>
              <a:off x="3840740" y="1568703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763161" y="219562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033466" y="987979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630682" y="438002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822611" y="225164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780451" y="1621349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7" name="Straight Connector 16"/>
            <p:cNvCxnSpPr>
              <a:stCxn id="10" idx="7"/>
              <a:endCxn id="12" idx="3"/>
            </p:cNvCxnSpPr>
            <p:nvPr/>
          </p:nvCxnSpPr>
          <p:spPr bwMode="auto">
            <a:xfrm flipV="1">
              <a:off x="4248329" y="1360879"/>
              <a:ext cx="855068" cy="271804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2" idx="0"/>
              <a:endCxn id="11" idx="4"/>
            </p:cNvCxnSpPr>
            <p:nvPr/>
          </p:nvCxnSpPr>
          <p:spPr bwMode="auto">
            <a:xfrm flipH="1" flipV="1">
              <a:off x="5001921" y="656442"/>
              <a:ext cx="270305" cy="33153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5" idx="2"/>
              <a:endCxn id="12" idx="5"/>
            </p:cNvCxnSpPr>
            <p:nvPr/>
          </p:nvCxnSpPr>
          <p:spPr bwMode="auto">
            <a:xfrm flipH="1" flipV="1">
              <a:off x="5441055" y="1360879"/>
              <a:ext cx="1339396" cy="47891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13" idx="4"/>
              <a:endCxn id="15" idx="7"/>
            </p:cNvCxnSpPr>
            <p:nvPr/>
          </p:nvCxnSpPr>
          <p:spPr bwMode="auto">
            <a:xfrm flipH="1">
              <a:off x="7188040" y="874882"/>
              <a:ext cx="681402" cy="81044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1" idx="6"/>
              <a:endCxn id="13" idx="2"/>
            </p:cNvCxnSpPr>
            <p:nvPr/>
          </p:nvCxnSpPr>
          <p:spPr bwMode="auto">
            <a:xfrm>
              <a:off x="5240681" y="438002"/>
              <a:ext cx="2390001" cy="21844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12" idx="6"/>
              <a:endCxn id="13" idx="3"/>
            </p:cNvCxnSpPr>
            <p:nvPr/>
          </p:nvCxnSpPr>
          <p:spPr bwMode="auto">
            <a:xfrm flipV="1">
              <a:off x="5510986" y="810902"/>
              <a:ext cx="2189627" cy="39551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10" idx="6"/>
              <a:endCxn id="15" idx="3"/>
            </p:cNvCxnSpPr>
            <p:nvPr/>
          </p:nvCxnSpPr>
          <p:spPr bwMode="auto">
            <a:xfrm>
              <a:off x="4318260" y="1787143"/>
              <a:ext cx="2532122" cy="20710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3" idx="6"/>
              <a:endCxn id="14" idx="2"/>
            </p:cNvCxnSpPr>
            <p:nvPr/>
          </p:nvCxnSpPr>
          <p:spPr bwMode="auto">
            <a:xfrm flipV="1">
              <a:off x="8108202" y="443604"/>
              <a:ext cx="714409" cy="21283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753711" y="2859302"/>
            <a:ext cx="278440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Aarhus to</a:t>
            </a:r>
          </a:p>
          <a:p>
            <a:r>
              <a:rPr lang="da-DK" sz="1600" dirty="0"/>
              <a:t>Copenhagen.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868610" y="2681840"/>
            <a:ext cx="1940555" cy="1105313"/>
            <a:chOff x="7785765" y="4140455"/>
            <a:chExt cx="1940555" cy="1105313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7785765" y="4140455"/>
              <a:ext cx="1757680" cy="1105313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68640" y="4215869"/>
              <a:ext cx="1757680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/>
                <a:t>Bits send:</a:t>
              </a:r>
            </a:p>
            <a:p>
              <a:r>
                <a:rPr lang="da-DK" sz="1600" dirty="0"/>
                <a:t> Alice: </a:t>
              </a:r>
              <a:r>
                <a:rPr lang="da-DK" sz="1600" i="1" dirty="0" err="1"/>
                <a:t>t</a:t>
              </a:r>
              <a:r>
                <a:rPr lang="da-DK" sz="1600" dirty="0" err="1"/>
                <a:t>lg</a:t>
              </a:r>
              <a:r>
                <a:rPr lang="da-DK" sz="1600" i="1" dirty="0" err="1"/>
                <a:t>S</a:t>
              </a:r>
              <a:endParaRPr lang="da-DK" sz="1600" i="1" dirty="0"/>
            </a:p>
            <a:p>
              <a:r>
                <a:rPr lang="da-DK" sz="1600" dirty="0"/>
                <a:t> Bob: </a:t>
              </a:r>
              <a:r>
                <a:rPr lang="da-DK" sz="1600" i="1" dirty="0" err="1"/>
                <a:t>tw</a:t>
              </a:r>
              <a:endParaRPr lang="da-DK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22366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endParaRPr lang="en-US" sz="2400" b="1" kern="0" dirty="0"/>
          </a:p>
          <a:p>
            <a:pPr marL="342900" indent="-342900">
              <a:buFont typeface="Wingdings" pitchFamily="2" charset="2"/>
              <a:buChar char="§"/>
            </a:pPr>
            <a:endParaRPr lang="en-US" sz="2400" b="1" kern="0" dirty="0"/>
          </a:p>
          <a:p>
            <a:pPr marL="342900" indent="-342900">
              <a:buFont typeface="Wingdings" pitchFamily="2" charset="2"/>
              <a:buChar char="§"/>
            </a:pPr>
            <a:endParaRPr lang="en-US" sz="2400" b="1" kern="0" dirty="0"/>
          </a:p>
          <a:p>
            <a:pPr algn="ctr"/>
            <a:endParaRPr lang="en-US" sz="2400" b="1" kern="0" dirty="0"/>
          </a:p>
          <a:p>
            <a:pPr algn="ctr"/>
            <a:endParaRPr lang="en-US" sz="2400" b="1" kern="0" dirty="0"/>
          </a:p>
          <a:p>
            <a:pPr algn="ctr"/>
            <a:r>
              <a:rPr lang="en-US" sz="2400" b="1" kern="0" dirty="0"/>
              <a:t>Static Data Structures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400" b="1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3906" y="2411330"/>
            <a:ext cx="4807720" cy="706438"/>
          </a:xfrm>
        </p:spPr>
        <p:txBody>
          <a:bodyPr/>
          <a:lstStyle/>
          <a:p>
            <a:pPr algn="ctr"/>
            <a:r>
              <a:rPr lang="en-US" sz="4000" dirty="0"/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40816303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Static Lower Bounds [Miltersen‘95]: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Reduction to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communication game: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Using tools </a:t>
            </a:r>
            <a:r>
              <a:rPr lang="en-US" kern="0" dirty="0">
                <a:latin typeface="+mn-lt"/>
              </a:rPr>
              <a:t>from communication complexity, prove: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  <a:latin typeface="+mn-lt"/>
              </a:rPr>
              <a:t>Either</a:t>
            </a:r>
            <a:r>
              <a:rPr lang="en-US" kern="0" dirty="0">
                <a:latin typeface="+mn-lt"/>
              </a:rPr>
              <a:t> Alice sends ≥</a:t>
            </a:r>
            <a:r>
              <a:rPr lang="en-US" i="1" kern="0" dirty="0">
                <a:latin typeface="+mn-lt"/>
              </a:rPr>
              <a:t>A</a:t>
            </a:r>
            <a:r>
              <a:rPr lang="en-US" kern="0" dirty="0">
                <a:latin typeface="+mn-lt"/>
              </a:rPr>
              <a:t> bits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or</a:t>
            </a:r>
            <a:r>
              <a:rPr lang="en-US" kern="0" dirty="0">
                <a:latin typeface="+mn-lt"/>
              </a:rPr>
              <a:t> Bob sends </a:t>
            </a:r>
            <a:r>
              <a:rPr lang="en-US" kern="0" dirty="0"/>
              <a:t>≥</a:t>
            </a:r>
            <a:r>
              <a:rPr lang="en-US" i="1" kern="0" dirty="0">
                <a:latin typeface="+mn-lt"/>
              </a:rPr>
              <a:t>B</a:t>
            </a:r>
            <a:r>
              <a:rPr lang="en-US" kern="0" dirty="0">
                <a:latin typeface="+mn-lt"/>
              </a:rPr>
              <a:t> bits.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kern="0" dirty="0">
              <a:solidFill>
                <a:srgbClr val="3737FF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We </a:t>
            </a:r>
            <a:r>
              <a:rPr lang="en-US" kern="0" dirty="0">
                <a:solidFill>
                  <a:srgbClr val="FF0000"/>
                </a:solidFill>
              </a:rPr>
              <a:t>change</a:t>
            </a:r>
            <a:r>
              <a:rPr lang="en-US" kern="0" dirty="0"/>
              <a:t> our toy problem for </a:t>
            </a:r>
            <a:r>
              <a:rPr lang="en-US" kern="0" dirty="0">
                <a:solidFill>
                  <a:srgbClr val="FF0000"/>
                </a:solidFill>
              </a:rPr>
              <a:t>simplest possible proof</a:t>
            </a:r>
            <a:r>
              <a:rPr lang="en-US" kern="0" dirty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14" y="2242686"/>
            <a:ext cx="1376939" cy="2248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65" y="2310492"/>
            <a:ext cx="2112434" cy="212321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69986" y="2859302"/>
            <a:ext cx="2088422" cy="897766"/>
            <a:chOff x="3840740" y="219562"/>
            <a:chExt cx="5459391" cy="1838667"/>
          </a:xfrm>
        </p:grpSpPr>
        <p:sp>
          <p:nvSpPr>
            <p:cNvPr id="10" name="Oval 9"/>
            <p:cNvSpPr/>
            <p:nvPr/>
          </p:nvSpPr>
          <p:spPr bwMode="auto">
            <a:xfrm>
              <a:off x="3840740" y="1568703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763161" y="219562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033466" y="987979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630682" y="438002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822611" y="225164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780451" y="1621349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7" name="Straight Connector 16"/>
            <p:cNvCxnSpPr>
              <a:stCxn id="10" idx="7"/>
              <a:endCxn id="12" idx="3"/>
            </p:cNvCxnSpPr>
            <p:nvPr/>
          </p:nvCxnSpPr>
          <p:spPr bwMode="auto">
            <a:xfrm flipV="1">
              <a:off x="4248329" y="1360879"/>
              <a:ext cx="855068" cy="271804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2" idx="0"/>
              <a:endCxn id="11" idx="4"/>
            </p:cNvCxnSpPr>
            <p:nvPr/>
          </p:nvCxnSpPr>
          <p:spPr bwMode="auto">
            <a:xfrm flipH="1" flipV="1">
              <a:off x="5001921" y="656442"/>
              <a:ext cx="270305" cy="33153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5" idx="2"/>
              <a:endCxn id="12" idx="5"/>
            </p:cNvCxnSpPr>
            <p:nvPr/>
          </p:nvCxnSpPr>
          <p:spPr bwMode="auto">
            <a:xfrm flipH="1" flipV="1">
              <a:off x="5441055" y="1360879"/>
              <a:ext cx="1339396" cy="47891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13" idx="4"/>
              <a:endCxn id="15" idx="7"/>
            </p:cNvCxnSpPr>
            <p:nvPr/>
          </p:nvCxnSpPr>
          <p:spPr bwMode="auto">
            <a:xfrm flipH="1">
              <a:off x="7188040" y="874882"/>
              <a:ext cx="681402" cy="81044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1" idx="6"/>
              <a:endCxn id="13" idx="2"/>
            </p:cNvCxnSpPr>
            <p:nvPr/>
          </p:nvCxnSpPr>
          <p:spPr bwMode="auto">
            <a:xfrm>
              <a:off x="5240681" y="438002"/>
              <a:ext cx="2390001" cy="21844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12" idx="6"/>
              <a:endCxn id="13" idx="3"/>
            </p:cNvCxnSpPr>
            <p:nvPr/>
          </p:nvCxnSpPr>
          <p:spPr bwMode="auto">
            <a:xfrm flipV="1">
              <a:off x="5510986" y="810902"/>
              <a:ext cx="2189627" cy="39551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10" idx="6"/>
              <a:endCxn id="15" idx="3"/>
            </p:cNvCxnSpPr>
            <p:nvPr/>
          </p:nvCxnSpPr>
          <p:spPr bwMode="auto">
            <a:xfrm>
              <a:off x="4318260" y="1787143"/>
              <a:ext cx="2532122" cy="20710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3" idx="6"/>
              <a:endCxn id="14" idx="2"/>
            </p:cNvCxnSpPr>
            <p:nvPr/>
          </p:nvCxnSpPr>
          <p:spPr bwMode="auto">
            <a:xfrm flipV="1">
              <a:off x="8108202" y="443604"/>
              <a:ext cx="714409" cy="21283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753711" y="2859302"/>
            <a:ext cx="278440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Aarhus to</a:t>
            </a:r>
          </a:p>
          <a:p>
            <a:r>
              <a:rPr lang="da-DK" sz="1600" dirty="0"/>
              <a:t>Copenhagen.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868610" y="2681840"/>
            <a:ext cx="1940555" cy="1105313"/>
            <a:chOff x="7785765" y="4140455"/>
            <a:chExt cx="1940555" cy="1105313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7785765" y="4140455"/>
              <a:ext cx="1757680" cy="1105313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68640" y="4215869"/>
              <a:ext cx="1757680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/>
                <a:t>Bits send:</a:t>
              </a:r>
            </a:p>
            <a:p>
              <a:r>
                <a:rPr lang="da-DK" sz="1600" dirty="0"/>
                <a:t> Alice: </a:t>
              </a:r>
              <a:r>
                <a:rPr lang="da-DK" sz="1600" i="1" dirty="0" err="1"/>
                <a:t>t</a:t>
              </a:r>
              <a:r>
                <a:rPr lang="da-DK" sz="1600" dirty="0" err="1"/>
                <a:t>lg</a:t>
              </a:r>
              <a:r>
                <a:rPr lang="da-DK" sz="1600" i="1" dirty="0" err="1"/>
                <a:t>S</a:t>
              </a:r>
              <a:endParaRPr lang="da-DK" sz="1600" i="1" dirty="0"/>
            </a:p>
            <a:p>
              <a:r>
                <a:rPr lang="da-DK" sz="1600" dirty="0"/>
                <a:t> Bob: </a:t>
              </a:r>
              <a:r>
                <a:rPr lang="da-DK" sz="1600" i="1" dirty="0" err="1"/>
                <a:t>tw</a:t>
              </a:r>
              <a:endParaRPr lang="da-DK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3740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Polynomial Evaluation: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Input: </a:t>
                </a:r>
                <a:r>
                  <a:rPr lang="en-US" kern="0" dirty="0"/>
                  <a:t>Degree </a:t>
                </a:r>
                <a:r>
                  <a:rPr lang="en-US" i="1" kern="0" dirty="0"/>
                  <a:t>n-1</a:t>
                </a:r>
                <a:r>
                  <a:rPr lang="en-US" kern="0" dirty="0"/>
                  <a:t> polynomial, </a:t>
                </a:r>
                <a:r>
                  <a:rPr lang="en-US" i="1" kern="0" dirty="0"/>
                  <a:t>P</a:t>
                </a:r>
                <a:r>
                  <a:rPr lang="en-US" kern="0" dirty="0"/>
                  <a:t>, over finite field.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>
                    <a:latin typeface="+mn-lt"/>
                  </a:rPr>
                  <a:t>For this talk, field is prime field </a:t>
                </a:r>
                <a:r>
                  <a:rPr lang="da-DK" kern="0" dirty="0"/>
                  <a:t>𝔽</a:t>
                </a:r>
                <a:r>
                  <a:rPr lang="en-US" i="1" kern="0" baseline="-25000" dirty="0">
                    <a:latin typeface="+mn-lt"/>
                  </a:rPr>
                  <a:t>p</a:t>
                </a:r>
                <a:r>
                  <a:rPr lang="en-US" kern="0" baseline="-25000" dirty="0">
                    <a:latin typeface="+mn-lt"/>
                  </a:rPr>
                  <a:t> </a:t>
                </a:r>
                <a:r>
                  <a:rPr lang="en-US" kern="0" dirty="0"/>
                  <a:t>for </a:t>
                </a:r>
                <a:r>
                  <a:rPr lang="en-US" i="1" kern="0" dirty="0"/>
                  <a:t>p</a:t>
                </a:r>
                <a:r>
                  <a:rPr lang="en-US" kern="0" dirty="0"/>
                  <a:t>=</a:t>
                </a:r>
                <a:r>
                  <a:rPr lang="el-GR" kern="0" dirty="0"/>
                  <a:t>θ</a:t>
                </a:r>
                <a:r>
                  <a:rPr lang="da-DK" kern="0" dirty="0"/>
                  <a:t>(</a:t>
                </a:r>
                <a:r>
                  <a:rPr lang="da-DK" i="1" kern="0" dirty="0"/>
                  <a:t>n</a:t>
                </a:r>
                <a:r>
                  <a:rPr lang="da-DK" kern="0" baseline="30000" dirty="0"/>
                  <a:t>2</a:t>
                </a:r>
                <a:r>
                  <a:rPr lang="da-DK" kern="0" dirty="0"/>
                  <a:t>).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Query: </a:t>
                </a:r>
                <a:r>
                  <a:rPr lang="da-DK" kern="0" dirty="0">
                    <a:latin typeface="+mn-lt"/>
                  </a:rPr>
                  <a:t>Element </a:t>
                </a:r>
                <a:r>
                  <a:rPr lang="da-DK" i="1" kern="0" dirty="0">
                    <a:latin typeface="+mn-lt"/>
                  </a:rPr>
                  <a:t>x</a:t>
                </a:r>
                <a:r>
                  <a:rPr lang="da-DK" kern="0" dirty="0">
                    <a:latin typeface="+mn-lt"/>
                  </a:rPr>
                  <a:t> in 𝔽</a:t>
                </a:r>
                <a:r>
                  <a:rPr lang="en-US" i="1" kern="0" baseline="-25000" dirty="0"/>
                  <a:t>p</a:t>
                </a:r>
                <a:r>
                  <a:rPr lang="da-DK" kern="0" dirty="0">
                    <a:latin typeface="+mn-lt"/>
                  </a:rPr>
                  <a:t>, </a:t>
                </a:r>
                <a:r>
                  <a:rPr lang="da-DK" kern="0" dirty="0" err="1">
                    <a:latin typeface="+mn-lt"/>
                  </a:rPr>
                  <a:t>evaluate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i="1" kern="0" dirty="0">
                    <a:latin typeface="+mn-lt"/>
                  </a:rPr>
                  <a:t>P</a:t>
                </a:r>
                <a:r>
                  <a:rPr lang="da-DK" kern="0" dirty="0">
                    <a:latin typeface="+mn-lt"/>
                  </a:rPr>
                  <a:t>(</a:t>
                </a:r>
                <a:r>
                  <a:rPr lang="da-DK" i="1" kern="0" dirty="0">
                    <a:latin typeface="+mn-lt"/>
                  </a:rPr>
                  <a:t>x</a:t>
                </a:r>
                <a:r>
                  <a:rPr lang="da-DK" kern="0" dirty="0">
                    <a:latin typeface="+mn-lt"/>
                  </a:rPr>
                  <a:t>).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>
                  <a:latin typeface="+mn-lt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Example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 </a:t>
                </a:r>
                <a:r>
                  <a:rPr lang="da-DK" i="1" kern="0" dirty="0">
                    <a:solidFill>
                      <a:srgbClr val="3737FF"/>
                    </a:solidFill>
                    <a:latin typeface="+mn-lt"/>
                  </a:rPr>
                  <a:t>p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=7, </a:t>
                </a:r>
                <a:r>
                  <a:rPr lang="da-DK" i="1" kern="0" dirty="0">
                    <a:solidFill>
                      <a:srgbClr val="3737FF"/>
                    </a:solidFill>
                    <a:latin typeface="+mn-lt"/>
                  </a:rPr>
                  <a:t>n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=3: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i="1" kern="0" dirty="0">
                    <a:latin typeface="+mn-lt"/>
                  </a:rPr>
                  <a:t>P</a:t>
                </a:r>
                <a:r>
                  <a:rPr lang="da-DK" kern="0" dirty="0">
                    <a:latin typeface="+mn-lt"/>
                  </a:rPr>
                  <a:t>(</a:t>
                </a:r>
                <a:r>
                  <a:rPr lang="da-DK" i="1" kern="0" dirty="0">
                    <a:latin typeface="+mn-lt"/>
                  </a:rPr>
                  <a:t>x</a:t>
                </a:r>
                <a:r>
                  <a:rPr lang="da-DK" kern="0" dirty="0">
                    <a:latin typeface="+mn-lt"/>
                  </a:rPr>
                  <a:t>) = 3</a:t>
                </a:r>
                <a:r>
                  <a:rPr lang="da-DK" i="1" kern="0" dirty="0">
                    <a:latin typeface="+mn-lt"/>
                  </a:rPr>
                  <a:t>x</a:t>
                </a:r>
                <a:r>
                  <a:rPr lang="da-DK" kern="0" baseline="30000" dirty="0">
                    <a:latin typeface="+mn-lt"/>
                  </a:rPr>
                  <a:t>2</a:t>
                </a:r>
                <a:r>
                  <a:rPr lang="da-DK" kern="0" dirty="0">
                    <a:latin typeface="+mn-lt"/>
                  </a:rPr>
                  <a:t>+</a:t>
                </a:r>
                <a:r>
                  <a:rPr lang="da-DK" i="1" kern="0" dirty="0">
                    <a:latin typeface="+mn-lt"/>
                  </a:rPr>
                  <a:t>x</a:t>
                </a:r>
                <a:r>
                  <a:rPr lang="da-DK" kern="0" dirty="0">
                    <a:latin typeface="+mn-lt"/>
                  </a:rPr>
                  <a:t>+5.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Query </a:t>
                </a:r>
                <a:r>
                  <a:rPr lang="da-DK" i="1" kern="0" dirty="0">
                    <a:solidFill>
                      <a:srgbClr val="3737FF"/>
                    </a:solidFill>
                    <a:latin typeface="+mn-lt"/>
                  </a:rPr>
                  <a:t>x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=4</a:t>
                </a:r>
                <a:r>
                  <a:rPr lang="da-DK" kern="0" dirty="0">
                    <a:latin typeface="+mn-lt"/>
                  </a:rPr>
                  <a:t>, has </a:t>
                </a:r>
                <a:r>
                  <a:rPr lang="da-DK" kern="0" dirty="0" err="1">
                    <a:latin typeface="+mn-lt"/>
                  </a:rPr>
                  <a:t>answer</a:t>
                </a:r>
                <a:r>
                  <a:rPr lang="da-DK" kern="0" dirty="0">
                    <a:latin typeface="+mn-lt"/>
                  </a:rPr>
                  <a:t>: 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da-DK" i="1" kern="0" dirty="0">
                    <a:latin typeface="+mn-lt"/>
                  </a:rPr>
                  <a:t>P</a:t>
                </a:r>
                <a:r>
                  <a:rPr lang="da-DK" kern="0" dirty="0">
                    <a:latin typeface="+mn-lt"/>
                  </a:rPr>
                  <a:t>(4) = (3*16+4+5) mod 7 = 1.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>
                  <a:solidFill>
                    <a:srgbClr val="3737FF"/>
                  </a:solidFill>
                  <a:latin typeface="+mn-lt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Cell </a:t>
                </a: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probe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 model </a:t>
                </a:r>
                <a:r>
                  <a:rPr lang="da-DK" kern="0" dirty="0">
                    <a:latin typeface="+mn-lt"/>
                  </a:rPr>
                  <a:t>with </a:t>
                </a:r>
                <a14:m>
                  <m:oMath xmlns:m="http://schemas.openxmlformats.org/officeDocument/2006/math"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da-DK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da-DK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da-DK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a-DK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da-DK" kern="0" dirty="0">
                    <a:latin typeface="+mn-lt"/>
                  </a:rPr>
                  <a:t>.</a:t>
                </a: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lvl="1"/>
                <a:endParaRPr lang="en-US" kern="0" dirty="0">
                  <a:latin typeface="+mn-lt"/>
                </a:endParaRPr>
              </a:p>
            </p:txBody>
          </p:sp>
        </mc:Choice>
        <mc:Fallback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b="-26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41" y="2882031"/>
            <a:ext cx="1829201" cy="18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55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Polynomial Evaluation: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Input: </a:t>
            </a:r>
            <a:r>
              <a:rPr lang="en-US" kern="0" dirty="0"/>
              <a:t>Degree </a:t>
            </a:r>
            <a:r>
              <a:rPr lang="en-US" i="1" kern="0" dirty="0"/>
              <a:t>n-1</a:t>
            </a:r>
            <a:r>
              <a:rPr lang="en-US" kern="0" dirty="0"/>
              <a:t> polynomial, </a:t>
            </a:r>
            <a:r>
              <a:rPr lang="en-US" i="1" kern="0" dirty="0"/>
              <a:t>P</a:t>
            </a:r>
            <a:r>
              <a:rPr lang="en-US" kern="0" dirty="0"/>
              <a:t>, over finite field.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For this talk, field is prime field </a:t>
            </a:r>
            <a:r>
              <a:rPr lang="da-DK" kern="0" dirty="0"/>
              <a:t>𝔽</a:t>
            </a:r>
            <a:r>
              <a:rPr lang="en-US" i="1" kern="0" baseline="-25000" dirty="0">
                <a:latin typeface="+mn-lt"/>
              </a:rPr>
              <a:t>p</a:t>
            </a:r>
            <a:r>
              <a:rPr lang="en-US" kern="0" baseline="-25000" dirty="0">
                <a:latin typeface="+mn-lt"/>
              </a:rPr>
              <a:t> </a:t>
            </a:r>
            <a:r>
              <a:rPr lang="en-US" kern="0" dirty="0"/>
              <a:t>for </a:t>
            </a:r>
            <a:r>
              <a:rPr lang="en-US" i="1" kern="0" dirty="0"/>
              <a:t>p</a:t>
            </a:r>
            <a:r>
              <a:rPr lang="en-US" kern="0" dirty="0"/>
              <a:t>=</a:t>
            </a:r>
            <a:r>
              <a:rPr lang="el-GR" kern="0" dirty="0"/>
              <a:t>θ</a:t>
            </a:r>
            <a:r>
              <a:rPr lang="da-DK" kern="0" dirty="0"/>
              <a:t>(</a:t>
            </a:r>
            <a:r>
              <a:rPr lang="da-DK" i="1" kern="0" dirty="0"/>
              <a:t>n</a:t>
            </a:r>
            <a:r>
              <a:rPr lang="da-DK" kern="0" baseline="30000" dirty="0"/>
              <a:t>2</a:t>
            </a:r>
            <a:r>
              <a:rPr lang="da-DK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  <a:latin typeface="+mn-lt"/>
              </a:rPr>
              <a:t>Query: </a:t>
            </a:r>
            <a:r>
              <a:rPr lang="da-DK" kern="0" dirty="0">
                <a:latin typeface="+mn-lt"/>
              </a:rPr>
              <a:t>Element </a:t>
            </a:r>
            <a:r>
              <a:rPr lang="da-DK" i="1" kern="0" dirty="0">
                <a:latin typeface="+mn-lt"/>
              </a:rPr>
              <a:t>x</a:t>
            </a:r>
            <a:r>
              <a:rPr lang="da-DK" kern="0" dirty="0">
                <a:latin typeface="+mn-lt"/>
              </a:rPr>
              <a:t> in </a:t>
            </a:r>
            <a:r>
              <a:rPr lang="da-DK" kern="0" dirty="0"/>
              <a:t>𝔽</a:t>
            </a:r>
            <a:r>
              <a:rPr lang="en-US" i="1" kern="0" baseline="-25000" dirty="0"/>
              <a:t>p</a:t>
            </a:r>
            <a:r>
              <a:rPr lang="da-DK" kern="0" dirty="0">
                <a:latin typeface="+mn-lt"/>
              </a:rPr>
              <a:t>, </a:t>
            </a:r>
            <a:r>
              <a:rPr lang="da-DK" kern="0" dirty="0" err="1">
                <a:latin typeface="+mn-lt"/>
              </a:rPr>
              <a:t>evaluate</a:t>
            </a:r>
            <a:r>
              <a:rPr lang="da-DK" kern="0" dirty="0">
                <a:latin typeface="+mn-lt"/>
              </a:rPr>
              <a:t> </a:t>
            </a:r>
            <a:r>
              <a:rPr lang="da-DK" i="1" kern="0" dirty="0">
                <a:latin typeface="+mn-lt"/>
              </a:rPr>
              <a:t>P</a:t>
            </a:r>
            <a:r>
              <a:rPr lang="da-DK" kern="0" dirty="0">
                <a:latin typeface="+mn-lt"/>
              </a:rPr>
              <a:t>(</a:t>
            </a:r>
            <a:r>
              <a:rPr lang="da-DK" i="1" kern="0" dirty="0">
                <a:latin typeface="+mn-lt"/>
              </a:rPr>
              <a:t>x</a:t>
            </a:r>
            <a:r>
              <a:rPr lang="da-DK" kern="0" dirty="0">
                <a:latin typeface="+mn-lt"/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  <a:latin typeface="+mn-lt"/>
              </a:rPr>
              <a:t>The 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Key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 Property: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latin typeface="+mn-lt"/>
              </a:rPr>
              <a:t>Any </a:t>
            </a:r>
            <a:r>
              <a:rPr lang="da-DK" kern="0" dirty="0" err="1">
                <a:latin typeface="+mn-lt"/>
              </a:rPr>
              <a:t>degree</a:t>
            </a:r>
            <a:r>
              <a:rPr lang="da-DK" kern="0" dirty="0">
                <a:latin typeface="+mn-lt"/>
              </a:rPr>
              <a:t> </a:t>
            </a:r>
            <a:r>
              <a:rPr lang="da-DK" i="1" kern="0" dirty="0">
                <a:latin typeface="+mn-lt"/>
              </a:rPr>
              <a:t>n-1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polynomial</a:t>
            </a:r>
            <a:r>
              <a:rPr lang="da-DK" kern="0" dirty="0">
                <a:latin typeface="+mn-lt"/>
              </a:rPr>
              <a:t> over </a:t>
            </a:r>
            <a:r>
              <a:rPr lang="da-DK" kern="0" dirty="0"/>
              <a:t>𝔽</a:t>
            </a:r>
            <a:r>
              <a:rPr lang="en-US" i="1" kern="0" baseline="-25000" dirty="0"/>
              <a:t>p</a:t>
            </a:r>
            <a:r>
              <a:rPr lang="da-DK" kern="0" dirty="0"/>
              <a:t> is</a:t>
            </a:r>
          </a:p>
          <a:p>
            <a:pPr lvl="1"/>
            <a:r>
              <a:rPr lang="da-DK" kern="0" dirty="0">
                <a:latin typeface="+mn-lt"/>
              </a:rPr>
              <a:t>	</a:t>
            </a:r>
            <a:r>
              <a:rPr lang="da-DK" kern="0" dirty="0" err="1">
                <a:latin typeface="+mn-lt"/>
              </a:rPr>
              <a:t>uniquely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determined</a:t>
            </a:r>
            <a:r>
              <a:rPr lang="da-DK" kern="0" dirty="0">
                <a:latin typeface="+mn-lt"/>
              </a:rPr>
              <a:t> from </a:t>
            </a:r>
            <a:r>
              <a:rPr lang="da-DK" i="1" kern="0" dirty="0">
                <a:latin typeface="+mn-lt"/>
              </a:rPr>
              <a:t>n</a:t>
            </a:r>
            <a:r>
              <a:rPr lang="da-DK" kern="0" dirty="0">
                <a:latin typeface="+mn-lt"/>
              </a:rPr>
              <a:t> points</a:t>
            </a:r>
          </a:p>
          <a:p>
            <a:pPr lvl="1"/>
            <a:r>
              <a:rPr lang="da-DK" kern="0" dirty="0">
                <a:latin typeface="+mn-lt"/>
              </a:rPr>
              <a:t>	on the </a:t>
            </a:r>
            <a:r>
              <a:rPr lang="da-DK" kern="0" dirty="0" err="1">
                <a:latin typeface="+mn-lt"/>
              </a:rPr>
              <a:t>polynomial</a:t>
            </a:r>
            <a:r>
              <a:rPr lang="da-DK" kern="0" dirty="0">
                <a:latin typeface="+mn-lt"/>
              </a:rPr>
              <a:t>.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Same as over the real numbers.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The answer to a query </a:t>
            </a:r>
            <a:r>
              <a:rPr lang="da-DK" i="1" kern="0" dirty="0"/>
              <a:t>x</a:t>
            </a:r>
            <a:r>
              <a:rPr lang="da-DK" kern="0" dirty="0"/>
              <a:t> in 𝔽</a:t>
            </a:r>
            <a:r>
              <a:rPr lang="en-US" i="1" kern="0" baseline="-25000" dirty="0"/>
              <a:t>p</a:t>
            </a:r>
            <a:r>
              <a:rPr lang="da-DK" kern="0" dirty="0"/>
              <a:t> gives a point on </a:t>
            </a:r>
            <a:r>
              <a:rPr lang="da-DK" i="1" kern="0" dirty="0"/>
              <a:t>P</a:t>
            </a:r>
            <a:r>
              <a:rPr lang="da-DK" kern="0" dirty="0"/>
              <a:t>, </a:t>
            </a:r>
            <a:r>
              <a:rPr lang="da-DK" kern="0" dirty="0" err="1"/>
              <a:t>namely</a:t>
            </a:r>
            <a:endParaRPr lang="da-DK" kern="0" dirty="0"/>
          </a:p>
          <a:p>
            <a:pPr lvl="2"/>
            <a:r>
              <a:rPr lang="da-DK" kern="0" dirty="0">
                <a:latin typeface="+mn-lt"/>
              </a:rPr>
              <a:t>(</a:t>
            </a:r>
            <a:r>
              <a:rPr lang="da-DK" i="1" kern="0" dirty="0" err="1">
                <a:latin typeface="+mn-lt"/>
              </a:rPr>
              <a:t>x</a:t>
            </a:r>
            <a:r>
              <a:rPr lang="da-DK" kern="0" dirty="0" err="1">
                <a:latin typeface="+mn-lt"/>
              </a:rPr>
              <a:t>,</a:t>
            </a:r>
            <a:r>
              <a:rPr lang="da-DK" i="1" kern="0" dirty="0" err="1">
                <a:latin typeface="+mn-lt"/>
              </a:rPr>
              <a:t>P</a:t>
            </a:r>
            <a:r>
              <a:rPr lang="da-DK" kern="0" dirty="0">
                <a:latin typeface="+mn-lt"/>
              </a:rPr>
              <a:t>(</a:t>
            </a:r>
            <a:r>
              <a:rPr lang="da-DK" i="1" kern="0" dirty="0">
                <a:latin typeface="+mn-lt"/>
              </a:rPr>
              <a:t>x</a:t>
            </a:r>
            <a:r>
              <a:rPr lang="da-DK" kern="0" dirty="0">
                <a:latin typeface="+mn-lt"/>
              </a:rPr>
              <a:t>)).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41" y="2882031"/>
            <a:ext cx="1829201" cy="18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81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Static Lower Bounds [Miltersen‘95]: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Alice receives </a:t>
            </a:r>
            <a:r>
              <a:rPr lang="da-DK" i="1" kern="0" dirty="0"/>
              <a:t>x</a:t>
            </a:r>
            <a:r>
              <a:rPr lang="da-DK" kern="0" dirty="0"/>
              <a:t> in 𝔽</a:t>
            </a:r>
            <a:r>
              <a:rPr lang="en-US" i="1" kern="0" baseline="-25000" dirty="0"/>
              <a:t>p</a:t>
            </a:r>
            <a:r>
              <a:rPr lang="en-US" kern="0" dirty="0">
                <a:latin typeface="+mn-lt"/>
              </a:rPr>
              <a:t>, Bob receives polynomial P.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Recall </a:t>
            </a:r>
            <a:r>
              <a:rPr lang="en-US" i="1" kern="0" dirty="0"/>
              <a:t>p</a:t>
            </a:r>
            <a:r>
              <a:rPr lang="en-US" kern="0" dirty="0"/>
              <a:t>=</a:t>
            </a:r>
            <a:r>
              <a:rPr lang="el-GR" kern="0" dirty="0"/>
              <a:t>θ</a:t>
            </a:r>
            <a:r>
              <a:rPr lang="da-DK" kern="0" dirty="0"/>
              <a:t>(</a:t>
            </a:r>
            <a:r>
              <a:rPr lang="da-DK" i="1" kern="0" dirty="0"/>
              <a:t>n</a:t>
            </a:r>
            <a:r>
              <a:rPr lang="da-DK" kern="0" baseline="30000" dirty="0"/>
              <a:t>2</a:t>
            </a:r>
            <a:r>
              <a:rPr lang="da-DK" kern="0" dirty="0"/>
              <a:t>).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Using tools </a:t>
            </a:r>
            <a:r>
              <a:rPr lang="en-US" kern="0" dirty="0">
                <a:latin typeface="+mn-lt"/>
              </a:rPr>
              <a:t>from communication complexity, prove: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  <a:latin typeface="+mn-lt"/>
              </a:rPr>
              <a:t>Either</a:t>
            </a:r>
            <a:r>
              <a:rPr lang="en-US" kern="0" dirty="0">
                <a:latin typeface="+mn-lt"/>
              </a:rPr>
              <a:t> Alice sends ≥ 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p</a:t>
            </a:r>
            <a:r>
              <a:rPr lang="en-US" kern="0" dirty="0">
                <a:latin typeface="+mn-lt"/>
              </a:rPr>
              <a:t>/4 bits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or</a:t>
            </a:r>
            <a:r>
              <a:rPr lang="en-US" kern="0" dirty="0">
                <a:latin typeface="+mn-lt"/>
              </a:rPr>
              <a:t> Bob sends </a:t>
            </a:r>
            <a:r>
              <a:rPr lang="en-US" kern="0" dirty="0"/>
              <a:t>≥</a:t>
            </a:r>
            <a:r>
              <a:rPr lang="en-US" i="1" kern="0" dirty="0">
                <a:latin typeface="+mn-lt"/>
              </a:rPr>
              <a:t> 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p</a:t>
            </a:r>
            <a:r>
              <a:rPr lang="en-US" kern="0" dirty="0">
                <a:latin typeface="+mn-lt"/>
              </a:rPr>
              <a:t> bits.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  <a:latin typeface="+mn-lt"/>
              </a:rPr>
              <a:t>Implies</a:t>
            </a:r>
            <a:r>
              <a:rPr lang="en-US" kern="0" dirty="0">
                <a:latin typeface="+mn-lt"/>
              </a:rPr>
              <a:t> </a:t>
            </a:r>
            <a:r>
              <a:rPr lang="en-US" i="1" kern="0" dirty="0" err="1">
                <a:latin typeface="+mn-lt"/>
              </a:rPr>
              <a:t>t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S</a:t>
            </a:r>
            <a:r>
              <a:rPr lang="en-US" kern="0" dirty="0">
                <a:latin typeface="+mn-lt"/>
              </a:rPr>
              <a:t>&gt;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p</a:t>
            </a:r>
            <a:r>
              <a:rPr lang="en-US" kern="0" dirty="0">
                <a:latin typeface="+mn-lt"/>
              </a:rPr>
              <a:t>/4 i.e. </a:t>
            </a:r>
            <a:r>
              <a:rPr lang="en-US" i="1" kern="0" dirty="0">
                <a:latin typeface="+mn-lt"/>
              </a:rPr>
              <a:t>t</a:t>
            </a:r>
            <a:r>
              <a:rPr lang="en-US" kern="0" dirty="0">
                <a:latin typeface="+mn-lt"/>
              </a:rPr>
              <a:t>=</a:t>
            </a:r>
            <a:r>
              <a:rPr lang="el-GR" kern="0" dirty="0">
                <a:latin typeface="+mn-lt"/>
              </a:rPr>
              <a:t>Ω</a:t>
            </a:r>
            <a:r>
              <a:rPr lang="en-US" kern="0" dirty="0">
                <a:latin typeface="+mn-lt"/>
              </a:rPr>
              <a:t>(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/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S</a:t>
            </a:r>
            <a:r>
              <a:rPr lang="en-US" kern="0" dirty="0">
                <a:latin typeface="+mn-lt"/>
              </a:rPr>
              <a:t>) </a:t>
            </a:r>
            <a:r>
              <a:rPr lang="en-US" kern="0" dirty="0">
                <a:solidFill>
                  <a:srgbClr val="FF0000"/>
                </a:solidFill>
              </a:rPr>
              <a:t>or</a:t>
            </a:r>
            <a:r>
              <a:rPr lang="en-US" kern="0" dirty="0"/>
              <a:t> </a:t>
            </a:r>
            <a:r>
              <a:rPr lang="en-US" i="1" kern="0" dirty="0"/>
              <a:t>t</a:t>
            </a:r>
            <a:r>
              <a:rPr lang="en-US" kern="0" dirty="0"/>
              <a:t>=</a:t>
            </a:r>
            <a:r>
              <a:rPr lang="el-GR" kern="0" dirty="0" err="1"/>
              <a:t>Ω</a:t>
            </a:r>
            <a:r>
              <a:rPr lang="en-US" kern="0" dirty="0"/>
              <a:t>(</a:t>
            </a:r>
            <a:r>
              <a:rPr lang="en-US" i="1" kern="0" dirty="0" err="1"/>
              <a:t>n</a:t>
            </a:r>
            <a:r>
              <a:rPr lang="en-US" kern="0" dirty="0" err="1"/>
              <a:t>lg</a:t>
            </a:r>
            <a:r>
              <a:rPr lang="en-US" i="1" kern="0" dirty="0" err="1"/>
              <a:t>p</a:t>
            </a:r>
            <a:r>
              <a:rPr lang="en-US" kern="0" dirty="0"/>
              <a:t>/</a:t>
            </a:r>
            <a:r>
              <a:rPr lang="en-US" i="1" kern="0" dirty="0"/>
              <a:t>w</a:t>
            </a:r>
            <a:r>
              <a:rPr lang="en-US" kern="0" dirty="0"/>
              <a:t>)</a:t>
            </a:r>
            <a:r>
              <a:rPr lang="da-DK" kern="0" dirty="0"/>
              <a:t>=</a:t>
            </a:r>
            <a:r>
              <a:rPr lang="el-GR" kern="0" dirty="0" err="1"/>
              <a:t>Ω</a:t>
            </a:r>
            <a:r>
              <a:rPr lang="en-US" kern="0" dirty="0"/>
              <a:t>(</a:t>
            </a:r>
            <a:r>
              <a:rPr lang="en-US" i="1" kern="0" dirty="0"/>
              <a:t>n</a:t>
            </a:r>
            <a:r>
              <a:rPr lang="en-US" kern="0" dirty="0"/>
              <a:t>).</a:t>
            </a: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14" y="2242686"/>
            <a:ext cx="1376939" cy="2248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65" y="2310492"/>
            <a:ext cx="2112434" cy="2123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336" y="3128802"/>
            <a:ext cx="278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r>
              <a:rPr lang="da-DK" sz="1600" dirty="0"/>
              <a:t>=5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748297" y="3366892"/>
            <a:ext cx="1940555" cy="1105313"/>
            <a:chOff x="7785765" y="4140455"/>
            <a:chExt cx="1940555" cy="1105313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7785765" y="4140455"/>
              <a:ext cx="1757680" cy="1105313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68640" y="4215869"/>
              <a:ext cx="1757680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/>
                <a:t>Bits send:</a:t>
              </a:r>
            </a:p>
            <a:p>
              <a:r>
                <a:rPr lang="da-DK" sz="1600" dirty="0"/>
                <a:t> Alice: </a:t>
              </a:r>
              <a:r>
                <a:rPr lang="da-DK" sz="1600" i="1" dirty="0" err="1"/>
                <a:t>t</a:t>
              </a:r>
              <a:r>
                <a:rPr lang="da-DK" sz="1600" dirty="0" err="1"/>
                <a:t>lg</a:t>
              </a:r>
              <a:r>
                <a:rPr lang="da-DK" sz="1600" i="1" dirty="0" err="1"/>
                <a:t>S</a:t>
              </a:r>
              <a:endParaRPr lang="da-DK" sz="1600" i="1" dirty="0"/>
            </a:p>
            <a:p>
              <a:r>
                <a:rPr lang="da-DK" sz="1600" dirty="0"/>
                <a:t> Bob: </a:t>
              </a:r>
              <a:r>
                <a:rPr lang="da-DK" sz="1600" i="1" dirty="0" err="1"/>
                <a:t>tw</a:t>
              </a:r>
              <a:endParaRPr lang="da-DK" sz="1600" i="1" dirty="0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86" y="2681840"/>
            <a:ext cx="1392850" cy="139285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431738" y="2722130"/>
            <a:ext cx="2400300" cy="666750"/>
            <a:chOff x="3343275" y="2895600"/>
            <a:chExt cx="2400300" cy="666750"/>
          </a:xfrm>
        </p:grpSpPr>
        <p:sp>
          <p:nvSpPr>
            <p:cNvPr id="30" name="Left-Right Arrow 29"/>
            <p:cNvSpPr/>
            <p:nvPr/>
          </p:nvSpPr>
          <p:spPr bwMode="auto">
            <a:xfrm>
              <a:off x="3343275" y="2895600"/>
              <a:ext cx="2400300" cy="666750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86150" y="3076575"/>
              <a:ext cx="2219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Communicates bits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8531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A </a:t>
            </a:r>
            <a:r>
              <a:rPr lang="da-DK" kern="0" dirty="0" err="1">
                <a:solidFill>
                  <a:srgbClr val="3737FF"/>
                </a:solidFill>
              </a:rPr>
              <a:t>Rectangle</a:t>
            </a:r>
            <a:r>
              <a:rPr lang="da-DK" kern="0" dirty="0">
                <a:solidFill>
                  <a:srgbClr val="3737FF"/>
                </a:solidFill>
              </a:rPr>
              <a:t> Argument.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</a:rPr>
              <a:t>Assume </a:t>
            </a:r>
            <a:r>
              <a:rPr lang="en-US" kern="0" dirty="0"/>
              <a:t>Alice sends &lt; </a:t>
            </a:r>
            <a:r>
              <a:rPr lang="en-US" kern="0" dirty="0" err="1"/>
              <a:t>lg</a:t>
            </a:r>
            <a:r>
              <a:rPr lang="en-US" i="1" kern="0" dirty="0" err="1"/>
              <a:t>p</a:t>
            </a:r>
            <a:r>
              <a:rPr lang="en-US" kern="0" dirty="0"/>
              <a:t>/4 bits </a:t>
            </a:r>
            <a:r>
              <a:rPr lang="en-US" kern="0" dirty="0">
                <a:solidFill>
                  <a:srgbClr val="FF0000"/>
                </a:solidFill>
              </a:rPr>
              <a:t>and </a:t>
            </a:r>
            <a:r>
              <a:rPr lang="en-US" kern="0" dirty="0"/>
              <a:t>Bob sends</a:t>
            </a:r>
            <a:r>
              <a:rPr lang="en-US" i="1" kern="0" dirty="0"/>
              <a:t> B</a:t>
            </a:r>
            <a:r>
              <a:rPr lang="en-US" kern="0" dirty="0"/>
              <a:t> bits</a:t>
            </a:r>
          </a:p>
          <a:p>
            <a:pPr lvl="2"/>
            <a:r>
              <a:rPr lang="en-US" kern="0" dirty="0"/>
              <a:t>where </a:t>
            </a:r>
            <a:r>
              <a:rPr lang="en-US" i="1" kern="0" dirty="0"/>
              <a:t>p</a:t>
            </a:r>
            <a:r>
              <a:rPr lang="en-US" kern="0" dirty="0"/>
              <a:t>=</a:t>
            </a:r>
            <a:r>
              <a:rPr lang="el-GR" kern="0" dirty="0"/>
              <a:t>θ</a:t>
            </a:r>
            <a:r>
              <a:rPr lang="da-DK" kern="0" dirty="0"/>
              <a:t>(</a:t>
            </a:r>
            <a:r>
              <a:rPr lang="da-DK" i="1" kern="0" dirty="0"/>
              <a:t>n</a:t>
            </a:r>
            <a:r>
              <a:rPr lang="da-DK" kern="0" baseline="30000" dirty="0"/>
              <a:t>2</a:t>
            </a:r>
            <a:r>
              <a:rPr lang="da-DK" kern="0" dirty="0"/>
              <a:t>).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Row for the </a:t>
            </a:r>
            <a:r>
              <a:rPr lang="en-US" i="1" kern="0" dirty="0">
                <a:latin typeface="+mn-lt"/>
              </a:rPr>
              <a:t>p</a:t>
            </a:r>
            <a:r>
              <a:rPr lang="en-US" kern="0" dirty="0">
                <a:latin typeface="+mn-lt"/>
              </a:rPr>
              <a:t> queries</a:t>
            </a:r>
          </a:p>
          <a:p>
            <a:pPr lvl="1"/>
            <a:r>
              <a:rPr lang="en-US" kern="0" dirty="0">
                <a:latin typeface="+mn-lt"/>
              </a:rPr>
              <a:t>	of Alice.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Column for </a:t>
            </a:r>
            <a:r>
              <a:rPr lang="en-US" i="1" kern="0" dirty="0" err="1">
                <a:latin typeface="+mn-lt"/>
              </a:rPr>
              <a:t>p</a:t>
            </a:r>
            <a:r>
              <a:rPr lang="en-US" i="1" kern="0" baseline="3000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 inputs</a:t>
            </a:r>
          </a:p>
          <a:p>
            <a:pPr lvl="1"/>
            <a:r>
              <a:rPr lang="en-US" kern="0" dirty="0">
                <a:latin typeface="+mn-lt"/>
              </a:rPr>
              <a:t>	of Bob.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Entry (</a:t>
            </a:r>
            <a:r>
              <a:rPr lang="en-US" i="1" kern="0" dirty="0" err="1"/>
              <a:t>x</a:t>
            </a:r>
            <a:r>
              <a:rPr lang="en-US" kern="0" dirty="0" err="1"/>
              <a:t>,</a:t>
            </a:r>
            <a:r>
              <a:rPr lang="en-US" i="1" kern="0" dirty="0" err="1"/>
              <a:t>P</a:t>
            </a:r>
            <a:r>
              <a:rPr lang="en-US" kern="0" dirty="0"/>
              <a:t>) stores </a:t>
            </a:r>
            <a:r>
              <a:rPr lang="en-US" i="1" kern="0" dirty="0"/>
              <a:t>P</a:t>
            </a:r>
            <a:r>
              <a:rPr lang="en-US" kern="0" dirty="0"/>
              <a:t>(</a:t>
            </a:r>
            <a:r>
              <a:rPr lang="en-US" i="1" kern="0" dirty="0"/>
              <a:t>x</a:t>
            </a:r>
            <a:r>
              <a:rPr lang="en-US" kern="0" dirty="0"/>
              <a:t>).</a:t>
            </a:r>
          </a:p>
          <a:p>
            <a:pPr lvl="1"/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08" y="3367068"/>
            <a:ext cx="688470" cy="1124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98" y="1909820"/>
            <a:ext cx="1070303" cy="107576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799250"/>
              </p:ext>
            </p:extLst>
          </p:nvPr>
        </p:nvGraphicFramePr>
        <p:xfrm>
          <a:off x="5568440" y="3093371"/>
          <a:ext cx="2016266" cy="1920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859"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31878" y="3875484"/>
            <a:ext cx="278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endParaRPr lang="da-DK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36" y="2447702"/>
            <a:ext cx="519562" cy="5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1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A </a:t>
            </a:r>
            <a:r>
              <a:rPr lang="da-DK" kern="0" dirty="0" err="1">
                <a:solidFill>
                  <a:srgbClr val="3737FF"/>
                </a:solidFill>
              </a:rPr>
              <a:t>Rectangle</a:t>
            </a:r>
            <a:r>
              <a:rPr lang="da-DK" kern="0" dirty="0">
                <a:solidFill>
                  <a:srgbClr val="3737FF"/>
                </a:solidFill>
              </a:rPr>
              <a:t> Argument.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</a:rPr>
              <a:t>Assume </a:t>
            </a:r>
            <a:r>
              <a:rPr lang="en-US" kern="0" dirty="0"/>
              <a:t>Alice sends &lt; </a:t>
            </a:r>
            <a:r>
              <a:rPr lang="en-US" kern="0" dirty="0" err="1"/>
              <a:t>lg</a:t>
            </a:r>
            <a:r>
              <a:rPr lang="en-US" i="1" kern="0" dirty="0" err="1"/>
              <a:t>p</a:t>
            </a:r>
            <a:r>
              <a:rPr lang="en-US" kern="0" dirty="0"/>
              <a:t>/4 bits </a:t>
            </a:r>
            <a:r>
              <a:rPr lang="en-US" kern="0" dirty="0">
                <a:solidFill>
                  <a:srgbClr val="FF0000"/>
                </a:solidFill>
              </a:rPr>
              <a:t>and </a:t>
            </a:r>
            <a:r>
              <a:rPr lang="en-US" kern="0" dirty="0"/>
              <a:t>Bob sends</a:t>
            </a:r>
            <a:r>
              <a:rPr lang="en-US" i="1" kern="0" dirty="0"/>
              <a:t> B</a:t>
            </a:r>
            <a:r>
              <a:rPr lang="en-US" kern="0" dirty="0"/>
              <a:t> bits</a:t>
            </a:r>
          </a:p>
          <a:p>
            <a:pPr lvl="2"/>
            <a:r>
              <a:rPr lang="en-US" kern="0" dirty="0"/>
              <a:t>where </a:t>
            </a:r>
            <a:r>
              <a:rPr lang="en-US" i="1" kern="0" dirty="0"/>
              <a:t>p</a:t>
            </a:r>
            <a:r>
              <a:rPr lang="en-US" kern="0" dirty="0"/>
              <a:t>=</a:t>
            </a:r>
            <a:r>
              <a:rPr lang="el-GR" kern="0" dirty="0"/>
              <a:t>θ</a:t>
            </a:r>
            <a:r>
              <a:rPr lang="da-DK" kern="0" dirty="0"/>
              <a:t>(</a:t>
            </a:r>
            <a:r>
              <a:rPr lang="da-DK" i="1" kern="0" dirty="0"/>
              <a:t>n</a:t>
            </a:r>
            <a:r>
              <a:rPr lang="da-DK" kern="0" baseline="30000" dirty="0"/>
              <a:t>2</a:t>
            </a:r>
            <a:r>
              <a:rPr lang="da-DK" kern="0" dirty="0"/>
              <a:t>).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Protocol implies “rectangle” with: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i="1" kern="0" dirty="0">
                <a:latin typeface="+mn-lt"/>
              </a:rPr>
              <a:t>p</a:t>
            </a:r>
            <a:r>
              <a:rPr lang="en-US" kern="0" dirty="0">
                <a:latin typeface="+mn-lt"/>
              </a:rPr>
              <a:t>/2</a:t>
            </a:r>
            <a:r>
              <a:rPr lang="en-US" kern="0" baseline="30000" dirty="0">
                <a:latin typeface="+mn-lt"/>
              </a:rPr>
              <a:t>lg</a:t>
            </a:r>
            <a:r>
              <a:rPr lang="en-US" i="1" kern="0" baseline="30000" dirty="0">
                <a:latin typeface="+mn-lt"/>
              </a:rPr>
              <a:t>p</a:t>
            </a:r>
            <a:r>
              <a:rPr lang="en-US" kern="0" baseline="30000" dirty="0">
                <a:latin typeface="+mn-lt"/>
              </a:rPr>
              <a:t>/4</a:t>
            </a:r>
            <a:r>
              <a:rPr lang="en-US" kern="0" dirty="0">
                <a:latin typeface="+mn-lt"/>
              </a:rPr>
              <a:t> = </a:t>
            </a:r>
            <a:r>
              <a:rPr lang="en-US" i="1" kern="0" dirty="0">
                <a:latin typeface="+mn-lt"/>
              </a:rPr>
              <a:t>p</a:t>
            </a:r>
            <a:r>
              <a:rPr lang="en-US" kern="0" baseline="30000" dirty="0">
                <a:latin typeface="+mn-lt"/>
              </a:rPr>
              <a:t>3/4</a:t>
            </a:r>
            <a:r>
              <a:rPr lang="en-US" kern="0" dirty="0">
                <a:latin typeface="+mn-lt"/>
              </a:rPr>
              <a:t> &gt;&gt; </a:t>
            </a:r>
            <a:r>
              <a:rPr lang="en-US" i="1" kern="0" dirty="0">
                <a:latin typeface="+mn-lt"/>
              </a:rPr>
              <a:t>n</a:t>
            </a:r>
            <a:r>
              <a:rPr lang="en-US" kern="0" dirty="0">
                <a:latin typeface="+mn-lt"/>
              </a:rPr>
              <a:t> rows.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i="1" kern="0" dirty="0" err="1">
                <a:latin typeface="+mn-lt"/>
              </a:rPr>
              <a:t>p</a:t>
            </a:r>
            <a:r>
              <a:rPr lang="en-US" i="1" kern="0" baseline="3000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/2</a:t>
            </a:r>
            <a:r>
              <a:rPr lang="en-US" i="1" kern="0" baseline="30000" dirty="0">
                <a:latin typeface="+mn-lt"/>
              </a:rPr>
              <a:t>B</a:t>
            </a:r>
            <a:r>
              <a:rPr lang="en-US" kern="0" dirty="0">
                <a:latin typeface="+mn-lt"/>
              </a:rPr>
              <a:t> columns.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Answer to each </a:t>
            </a:r>
            <a:r>
              <a:rPr lang="en-US" i="1" kern="0" dirty="0">
                <a:latin typeface="+mn-lt"/>
              </a:rPr>
              <a:t>x</a:t>
            </a:r>
            <a:r>
              <a:rPr lang="en-US" kern="0" dirty="0">
                <a:latin typeface="+mn-lt"/>
              </a:rPr>
              <a:t> fixed</a:t>
            </a:r>
          </a:p>
          <a:p>
            <a:pPr lvl="1"/>
            <a:r>
              <a:rPr lang="en-US" kern="0" dirty="0">
                <a:latin typeface="+mn-lt"/>
              </a:rPr>
              <a:t>	in rectangle.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Why?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Follow protocol and fix most</a:t>
            </a:r>
          </a:p>
          <a:p>
            <a:pPr lvl="1"/>
            <a:r>
              <a:rPr lang="en-US" kern="0" dirty="0"/>
              <a:t>	likely message.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Alice knows answer when no more communication.</a:t>
            </a:r>
          </a:p>
          <a:p>
            <a:pPr lvl="1"/>
            <a:endParaRPr lang="en-US" kern="0" dirty="0"/>
          </a:p>
          <a:p>
            <a:pPr lvl="1"/>
            <a:endParaRPr lang="en-US" kern="0" dirty="0">
              <a:latin typeface="+mn-lt"/>
            </a:endParaRPr>
          </a:p>
          <a:p>
            <a:pPr lvl="1"/>
            <a:endParaRPr lang="en-US" kern="0" dirty="0"/>
          </a:p>
          <a:p>
            <a:pPr lvl="1"/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08" y="3367068"/>
            <a:ext cx="688470" cy="1124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98" y="1909820"/>
            <a:ext cx="1070303" cy="107576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230397"/>
              </p:ext>
            </p:extLst>
          </p:nvPr>
        </p:nvGraphicFramePr>
        <p:xfrm>
          <a:off x="5568440" y="3093371"/>
          <a:ext cx="2016266" cy="1920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859"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31878" y="3875484"/>
            <a:ext cx="278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endParaRPr lang="da-DK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36" y="2447702"/>
            <a:ext cx="519562" cy="51956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73026" y="3107186"/>
            <a:ext cx="2002056" cy="1888326"/>
            <a:chOff x="5573026" y="3107186"/>
            <a:chExt cx="2002056" cy="1888326"/>
          </a:xfrm>
        </p:grpSpPr>
        <p:sp>
          <p:nvSpPr>
            <p:cNvPr id="3" name="Rectangle 2"/>
            <p:cNvSpPr/>
            <p:nvPr/>
          </p:nvSpPr>
          <p:spPr bwMode="auto">
            <a:xfrm>
              <a:off x="5582653" y="4745255"/>
              <a:ext cx="1992429" cy="250257"/>
            </a:xfrm>
            <a:prstGeom prst="rect">
              <a:avLst/>
            </a:prstGeom>
            <a:solidFill>
              <a:srgbClr val="00FF00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573027" y="3647975"/>
              <a:ext cx="1992429" cy="805091"/>
            </a:xfrm>
            <a:prstGeom prst="rect">
              <a:avLst/>
            </a:prstGeom>
            <a:solidFill>
              <a:srgbClr val="00FF00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573026" y="3107186"/>
              <a:ext cx="1992429" cy="250257"/>
            </a:xfrm>
            <a:prstGeom prst="rect">
              <a:avLst/>
            </a:prstGeom>
            <a:solidFill>
              <a:srgbClr val="00FF00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73024" y="3376693"/>
            <a:ext cx="1992430" cy="1345767"/>
            <a:chOff x="5573024" y="3376693"/>
            <a:chExt cx="1992430" cy="134576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573025" y="3376693"/>
              <a:ext cx="1992429" cy="250257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573024" y="4472203"/>
              <a:ext cx="1992429" cy="250257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89683" y="3431512"/>
            <a:ext cx="1940555" cy="1105313"/>
            <a:chOff x="7785765" y="4140455"/>
            <a:chExt cx="1940555" cy="1105313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7785765" y="4140455"/>
              <a:ext cx="1757680" cy="1105313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68640" y="4215869"/>
              <a:ext cx="1757680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/>
                <a:t>Alice </a:t>
              </a:r>
              <a:r>
                <a:rPr lang="da-DK" sz="1600" b="1" dirty="0" err="1"/>
                <a:t>says</a:t>
              </a:r>
              <a:r>
                <a:rPr lang="da-DK" sz="1600" b="1" dirty="0"/>
                <a:t>:</a:t>
              </a:r>
            </a:p>
            <a:p>
              <a:r>
                <a:rPr lang="da-DK" sz="1600" b="1" dirty="0">
                  <a:solidFill>
                    <a:srgbClr val="FF0000"/>
                  </a:solidFill>
                </a:rPr>
                <a:t>0</a:t>
              </a:r>
            </a:p>
            <a:p>
              <a:r>
                <a:rPr lang="da-DK" sz="1600" b="1" dirty="0">
                  <a:solidFill>
                    <a:srgbClr val="00FF00"/>
                  </a:solidFill>
                </a:rPr>
                <a:t>1</a:t>
              </a:r>
              <a:endParaRPr lang="da-DK" sz="1600" dirty="0">
                <a:solidFill>
                  <a:srgbClr val="00FF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989683" y="3440738"/>
            <a:ext cx="1940555" cy="1105313"/>
            <a:chOff x="7785765" y="4140455"/>
            <a:chExt cx="1940555" cy="1105313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785765" y="4140455"/>
              <a:ext cx="1757680" cy="1105313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68640" y="4215869"/>
              <a:ext cx="1757680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/>
                <a:t>Bob </a:t>
              </a:r>
              <a:r>
                <a:rPr lang="da-DK" sz="1600" b="1" dirty="0" err="1"/>
                <a:t>says</a:t>
              </a:r>
              <a:r>
                <a:rPr lang="da-DK" sz="1600" b="1" dirty="0"/>
                <a:t>:</a:t>
              </a:r>
            </a:p>
            <a:p>
              <a:r>
                <a:rPr lang="da-DK" sz="1600" b="1" dirty="0">
                  <a:solidFill>
                    <a:srgbClr val="3737FF"/>
                  </a:solidFill>
                </a:rPr>
                <a:t>0</a:t>
              </a:r>
            </a:p>
            <a:p>
              <a:r>
                <a:rPr lang="da-DK" sz="1600" b="1" dirty="0">
                  <a:solidFill>
                    <a:srgbClr val="FF00FF"/>
                  </a:solidFill>
                </a:rPr>
                <a:t>1</a:t>
              </a:r>
              <a:endParaRPr lang="da-DK" sz="16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2653" y="3106357"/>
            <a:ext cx="1424539" cy="1889156"/>
            <a:chOff x="5582653" y="3106357"/>
            <a:chExt cx="1424539" cy="1889156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582653" y="3107187"/>
              <a:ext cx="259881" cy="188832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146605" y="3106357"/>
              <a:ext cx="860587" cy="188832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6964" y="3103361"/>
            <a:ext cx="1722923" cy="1894915"/>
            <a:chOff x="5852159" y="3100598"/>
            <a:chExt cx="1722923" cy="1894915"/>
          </a:xfrm>
        </p:grpSpPr>
        <p:sp>
          <p:nvSpPr>
            <p:cNvPr id="25" name="Rectangle 24"/>
            <p:cNvSpPr/>
            <p:nvPr/>
          </p:nvSpPr>
          <p:spPr bwMode="auto">
            <a:xfrm>
              <a:off x="5852159" y="3100598"/>
              <a:ext cx="284821" cy="1888326"/>
            </a:xfrm>
            <a:prstGeom prst="rect">
              <a:avLst/>
            </a:prstGeom>
            <a:solidFill>
              <a:srgbClr val="FF00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016817" y="3107187"/>
              <a:ext cx="558265" cy="1888326"/>
            </a:xfrm>
            <a:prstGeom prst="rect">
              <a:avLst/>
            </a:prstGeom>
            <a:solidFill>
              <a:srgbClr val="FF00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A502350-5608-D042-8D4F-71D9AB807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579303"/>
              </p:ext>
            </p:extLst>
          </p:nvPr>
        </p:nvGraphicFramePr>
        <p:xfrm>
          <a:off x="5568440" y="3091708"/>
          <a:ext cx="2016266" cy="1920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859"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240D2830-A748-DC4B-980F-74C71EF12E2C}"/>
              </a:ext>
            </a:extLst>
          </p:cNvPr>
          <p:cNvGrpSpPr/>
          <p:nvPr/>
        </p:nvGrpSpPr>
        <p:grpSpPr>
          <a:xfrm>
            <a:off x="5571008" y="3100934"/>
            <a:ext cx="1436576" cy="1901788"/>
            <a:chOff x="8093734" y="1444762"/>
            <a:chExt cx="1436576" cy="190178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25CA52C-DDB1-9048-9D01-53CA863737EE}"/>
                </a:ext>
              </a:extLst>
            </p:cNvPr>
            <p:cNvGrpSpPr/>
            <p:nvPr/>
          </p:nvGrpSpPr>
          <p:grpSpPr>
            <a:xfrm>
              <a:off x="8099230" y="1451019"/>
              <a:ext cx="1424539" cy="1345879"/>
              <a:chOff x="5582653" y="3107187"/>
              <a:chExt cx="1424539" cy="134587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4DC7D35-1F4E-BF4B-A424-A02DA0827062}"/>
                  </a:ext>
                </a:extLst>
              </p:cNvPr>
              <p:cNvSpPr/>
              <p:nvPr/>
            </p:nvSpPr>
            <p:spPr bwMode="auto">
              <a:xfrm>
                <a:off x="5582653" y="3107187"/>
                <a:ext cx="276674" cy="256512"/>
              </a:xfrm>
              <a:prstGeom prst="rect">
                <a:avLst/>
              </a:prstGeom>
              <a:solidFill>
                <a:srgbClr val="3737FF">
                  <a:alpha val="49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8AA2F2E-BB10-FC40-97C4-34E07B9E2CEC}"/>
                  </a:ext>
                </a:extLst>
              </p:cNvPr>
              <p:cNvSpPr/>
              <p:nvPr/>
            </p:nvSpPr>
            <p:spPr bwMode="auto">
              <a:xfrm>
                <a:off x="6146605" y="3634183"/>
                <a:ext cx="860587" cy="818883"/>
              </a:xfrm>
              <a:prstGeom prst="rect">
                <a:avLst/>
              </a:prstGeom>
              <a:solidFill>
                <a:srgbClr val="3737FF">
                  <a:alpha val="49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49B1F7-51C2-9F49-9B82-B6701EC763B8}"/>
                </a:ext>
              </a:extLst>
            </p:cNvPr>
            <p:cNvSpPr/>
            <p:nvPr/>
          </p:nvSpPr>
          <p:spPr bwMode="auto">
            <a:xfrm>
              <a:off x="8664999" y="3073638"/>
              <a:ext cx="860587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3A9BCD9-3395-3048-A9E6-BDF446C37D00}"/>
                </a:ext>
              </a:extLst>
            </p:cNvPr>
            <p:cNvSpPr/>
            <p:nvPr/>
          </p:nvSpPr>
          <p:spPr bwMode="auto">
            <a:xfrm>
              <a:off x="8669723" y="1444762"/>
              <a:ext cx="860587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E3E8F30-F36F-3344-97CA-80DE636B9513}"/>
                </a:ext>
              </a:extLst>
            </p:cNvPr>
            <p:cNvSpPr/>
            <p:nvPr/>
          </p:nvSpPr>
          <p:spPr bwMode="auto">
            <a:xfrm>
              <a:off x="8098926" y="1978015"/>
              <a:ext cx="276674" cy="818883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B2ED797-5C17-4142-99C9-9D4FE9476EF3}"/>
                </a:ext>
              </a:extLst>
            </p:cNvPr>
            <p:cNvSpPr/>
            <p:nvPr/>
          </p:nvSpPr>
          <p:spPr bwMode="auto">
            <a:xfrm>
              <a:off x="8093734" y="3080844"/>
              <a:ext cx="281866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727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3737FF"/>
                </a:solidFill>
              </a:rPr>
              <a:t>Subtle</a:t>
            </a:r>
            <a:r>
              <a:rPr lang="da-DK" kern="0" dirty="0">
                <a:solidFill>
                  <a:srgbClr val="3737FF"/>
                </a:solidFill>
              </a:rPr>
              <a:t> </a:t>
            </a:r>
            <a:r>
              <a:rPr lang="da-DK" kern="0" dirty="0" err="1">
                <a:solidFill>
                  <a:srgbClr val="3737FF"/>
                </a:solidFill>
              </a:rPr>
              <a:t>Detail</a:t>
            </a:r>
            <a:r>
              <a:rPr lang="da-DK" kern="0" dirty="0">
                <a:solidFill>
                  <a:srgbClr val="3737FF"/>
                </a:solidFill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/>
              <a:t>Alice </a:t>
            </a:r>
            <a:r>
              <a:rPr lang="da-DK" kern="0" dirty="0" err="1"/>
              <a:t>knows</a:t>
            </a:r>
            <a:r>
              <a:rPr lang="da-DK" kern="0" dirty="0"/>
              <a:t> </a:t>
            </a:r>
            <a:r>
              <a:rPr lang="da-DK" kern="0" dirty="0" err="1"/>
              <a:t>answer</a:t>
            </a:r>
            <a:r>
              <a:rPr lang="da-DK" kern="0" dirty="0"/>
              <a:t> at end of </a:t>
            </a:r>
            <a:r>
              <a:rPr lang="da-DK" kern="0" dirty="0" err="1"/>
              <a:t>protocol</a:t>
            </a:r>
            <a:r>
              <a:rPr lang="da-DK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 err="1"/>
              <a:t>Normally</a:t>
            </a:r>
            <a:r>
              <a:rPr lang="da-DK" kern="0" dirty="0"/>
              <a:t> </a:t>
            </a:r>
            <a:r>
              <a:rPr lang="da-DK" kern="0" dirty="0" err="1"/>
              <a:t>assume</a:t>
            </a:r>
            <a:r>
              <a:rPr lang="da-DK" kern="0" dirty="0"/>
              <a:t> </a:t>
            </a:r>
            <a:r>
              <a:rPr lang="da-DK" kern="0" dirty="0" err="1"/>
              <a:t>both</a:t>
            </a:r>
            <a:r>
              <a:rPr lang="da-DK" kern="0" dirty="0"/>
              <a:t> </a:t>
            </a:r>
            <a:r>
              <a:rPr lang="da-DK" kern="0" dirty="0" err="1"/>
              <a:t>players</a:t>
            </a:r>
            <a:r>
              <a:rPr lang="da-DK" kern="0" dirty="0"/>
              <a:t> do.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/>
              <a:t>For 1-bit output, </a:t>
            </a:r>
            <a:r>
              <a:rPr lang="da-DK" kern="0" dirty="0" err="1"/>
              <a:t>easy</a:t>
            </a:r>
            <a:r>
              <a:rPr lang="da-DK" kern="0" dirty="0"/>
              <a:t>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da-DK" kern="0" dirty="0"/>
              <a:t>Announce </a:t>
            </a:r>
            <a:r>
              <a:rPr lang="da-DK" kern="0" dirty="0" err="1"/>
              <a:t>answer</a:t>
            </a:r>
            <a:r>
              <a:rPr lang="da-DK" kern="0" dirty="0"/>
              <a:t> </a:t>
            </a:r>
            <a:r>
              <a:rPr lang="da-DK" kern="0" dirty="0" err="1"/>
              <a:t>when</a:t>
            </a:r>
            <a:r>
              <a:rPr lang="da-DK" kern="0" dirty="0"/>
              <a:t> know.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/>
              <a:t>If </a:t>
            </a:r>
            <a:r>
              <a:rPr lang="da-DK" kern="0" dirty="0" err="1"/>
              <a:t>both</a:t>
            </a:r>
            <a:r>
              <a:rPr lang="da-DK" kern="0" dirty="0"/>
              <a:t> </a:t>
            </a:r>
            <a:r>
              <a:rPr lang="da-DK" kern="0" dirty="0" err="1"/>
              <a:t>players</a:t>
            </a:r>
            <a:r>
              <a:rPr lang="da-DK" kern="0" dirty="0"/>
              <a:t> know: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da-DK" kern="0" dirty="0" err="1"/>
              <a:t>Monochromatic</a:t>
            </a:r>
            <a:r>
              <a:rPr lang="da-DK" kern="0" dirty="0"/>
              <a:t> </a:t>
            </a:r>
            <a:r>
              <a:rPr lang="da-DK" kern="0" dirty="0" err="1"/>
              <a:t>rect</a:t>
            </a:r>
            <a:r>
              <a:rPr lang="da-DK" kern="0" dirty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For </a:t>
            </a:r>
            <a:r>
              <a:rPr lang="da-DK" kern="0" dirty="0" err="1">
                <a:solidFill>
                  <a:srgbClr val="3737FF"/>
                </a:solidFill>
              </a:rPr>
              <a:t>poly</a:t>
            </a:r>
            <a:r>
              <a:rPr lang="da-DK" kern="0" dirty="0">
                <a:solidFill>
                  <a:srgbClr val="3737FF"/>
                </a:solidFill>
              </a:rPr>
              <a:t> </a:t>
            </a:r>
            <a:r>
              <a:rPr lang="da-DK" kern="0" dirty="0" err="1">
                <a:solidFill>
                  <a:srgbClr val="3737FF"/>
                </a:solidFill>
              </a:rPr>
              <a:t>eval</a:t>
            </a:r>
            <a:r>
              <a:rPr lang="da-DK" kern="0" dirty="0">
                <a:solidFill>
                  <a:srgbClr val="3737FF"/>
                </a:solidFill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 err="1"/>
              <a:t>Answer</a:t>
            </a:r>
            <a:r>
              <a:rPr lang="da-DK" kern="0" dirty="0"/>
              <a:t> </a:t>
            </a:r>
            <a:r>
              <a:rPr lang="da-DK" kern="0" dirty="0" err="1"/>
              <a:t>takes</a:t>
            </a:r>
            <a:r>
              <a:rPr lang="da-DK" kern="0" dirty="0"/>
              <a:t> </a:t>
            </a:r>
            <a:r>
              <a:rPr lang="da-DK" kern="0" dirty="0" err="1"/>
              <a:t>lg</a:t>
            </a:r>
            <a:r>
              <a:rPr lang="da-DK" i="1" kern="0" dirty="0" err="1"/>
              <a:t>p</a:t>
            </a:r>
            <a:r>
              <a:rPr lang="da-DK" kern="0" dirty="0"/>
              <a:t> bits.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/>
              <a:t>As </a:t>
            </a:r>
            <a:r>
              <a:rPr lang="da-DK" kern="0" dirty="0" err="1"/>
              <a:t>much</a:t>
            </a:r>
            <a:r>
              <a:rPr lang="da-DK" kern="0" dirty="0"/>
              <a:t> as </a:t>
            </a:r>
            <a:r>
              <a:rPr lang="da-DK" kern="0" dirty="0" err="1"/>
              <a:t>Alice’s</a:t>
            </a:r>
            <a:r>
              <a:rPr lang="da-DK" kern="0" dirty="0"/>
              <a:t> input!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/>
              <a:t>Can </a:t>
            </a:r>
            <a:r>
              <a:rPr lang="da-DK" kern="0" dirty="0" err="1"/>
              <a:t>only</a:t>
            </a:r>
            <a:r>
              <a:rPr lang="da-DK" kern="0" dirty="0"/>
              <a:t> </a:t>
            </a:r>
            <a:r>
              <a:rPr lang="da-DK" kern="0" dirty="0" err="1"/>
              <a:t>assume</a:t>
            </a:r>
            <a:r>
              <a:rPr lang="da-DK" kern="0" dirty="0"/>
              <a:t> Alice </a:t>
            </a:r>
            <a:r>
              <a:rPr lang="da-DK" kern="0" dirty="0" err="1"/>
              <a:t>knows</a:t>
            </a:r>
            <a:r>
              <a:rPr lang="da-DK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 err="1"/>
              <a:t>Each</a:t>
            </a:r>
            <a:r>
              <a:rPr lang="da-DK" kern="0" dirty="0"/>
              <a:t> </a:t>
            </a:r>
            <a:r>
              <a:rPr lang="da-DK" b="1" i="1" kern="0" dirty="0" err="1"/>
              <a:t>row</a:t>
            </a:r>
            <a:r>
              <a:rPr lang="da-DK" kern="0" dirty="0"/>
              <a:t> in </a:t>
            </a:r>
            <a:r>
              <a:rPr lang="da-DK" kern="0" dirty="0" err="1"/>
              <a:t>rectangle</a:t>
            </a:r>
            <a:r>
              <a:rPr lang="da-DK" kern="0" dirty="0"/>
              <a:t> is </a:t>
            </a:r>
            <a:r>
              <a:rPr lang="da-DK" kern="0" dirty="0" err="1"/>
              <a:t>monochromatic</a:t>
            </a:r>
            <a:r>
              <a:rPr lang="da-DK" kern="0" dirty="0"/>
              <a:t>/</a:t>
            </a:r>
            <a:r>
              <a:rPr lang="da-DK" kern="0" dirty="0" err="1"/>
              <a:t>fixed</a:t>
            </a:r>
            <a:r>
              <a:rPr lang="da-DK" kern="0" dirty="0"/>
              <a:t>.</a:t>
            </a:r>
            <a:endParaRPr lang="en-US" kern="0" dirty="0"/>
          </a:p>
          <a:p>
            <a:pPr lvl="1"/>
            <a:endParaRPr lang="en-US" kern="0" dirty="0"/>
          </a:p>
          <a:p>
            <a:pPr lvl="1"/>
            <a:endParaRPr lang="en-US" kern="0" dirty="0">
              <a:latin typeface="+mn-lt"/>
            </a:endParaRPr>
          </a:p>
          <a:p>
            <a:pPr lvl="1"/>
            <a:endParaRPr lang="en-US" kern="0" dirty="0"/>
          </a:p>
          <a:p>
            <a:pPr lvl="1"/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08" y="3367068"/>
            <a:ext cx="688470" cy="1124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98" y="1909820"/>
            <a:ext cx="1070303" cy="107576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568440" y="3093371"/>
          <a:ext cx="2016266" cy="1920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859"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31878" y="3875484"/>
            <a:ext cx="278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endParaRPr lang="da-DK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36" y="2447702"/>
            <a:ext cx="519562" cy="51956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73026" y="3107186"/>
            <a:ext cx="2002056" cy="1888326"/>
            <a:chOff x="5573026" y="3107186"/>
            <a:chExt cx="2002056" cy="1888326"/>
          </a:xfrm>
        </p:grpSpPr>
        <p:sp>
          <p:nvSpPr>
            <p:cNvPr id="3" name="Rectangle 2"/>
            <p:cNvSpPr/>
            <p:nvPr/>
          </p:nvSpPr>
          <p:spPr bwMode="auto">
            <a:xfrm>
              <a:off x="5582653" y="4745255"/>
              <a:ext cx="1992429" cy="250257"/>
            </a:xfrm>
            <a:prstGeom prst="rect">
              <a:avLst/>
            </a:prstGeom>
            <a:solidFill>
              <a:srgbClr val="00FF00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573027" y="3647975"/>
              <a:ext cx="1992429" cy="805091"/>
            </a:xfrm>
            <a:prstGeom prst="rect">
              <a:avLst/>
            </a:prstGeom>
            <a:solidFill>
              <a:srgbClr val="00FF00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573026" y="3107186"/>
              <a:ext cx="1992429" cy="250257"/>
            </a:xfrm>
            <a:prstGeom prst="rect">
              <a:avLst/>
            </a:prstGeom>
            <a:solidFill>
              <a:srgbClr val="00FF00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73024" y="3376693"/>
            <a:ext cx="1992430" cy="1345767"/>
            <a:chOff x="5573024" y="3376693"/>
            <a:chExt cx="1992430" cy="134576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573025" y="3376693"/>
              <a:ext cx="1992429" cy="250257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573024" y="4472203"/>
              <a:ext cx="1992429" cy="250257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2653" y="3106357"/>
            <a:ext cx="1424539" cy="1889156"/>
            <a:chOff x="5582653" y="3106357"/>
            <a:chExt cx="1424539" cy="1889156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582653" y="3107187"/>
              <a:ext cx="259881" cy="188832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146605" y="3106357"/>
              <a:ext cx="860587" cy="188832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6964" y="3103361"/>
            <a:ext cx="1722923" cy="1894915"/>
            <a:chOff x="5852159" y="3100598"/>
            <a:chExt cx="1722923" cy="1894915"/>
          </a:xfrm>
        </p:grpSpPr>
        <p:sp>
          <p:nvSpPr>
            <p:cNvPr id="25" name="Rectangle 24"/>
            <p:cNvSpPr/>
            <p:nvPr/>
          </p:nvSpPr>
          <p:spPr bwMode="auto">
            <a:xfrm>
              <a:off x="5852159" y="3100598"/>
              <a:ext cx="284821" cy="1888326"/>
            </a:xfrm>
            <a:prstGeom prst="rect">
              <a:avLst/>
            </a:prstGeom>
            <a:solidFill>
              <a:srgbClr val="FF00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016817" y="3107187"/>
              <a:ext cx="558265" cy="1888326"/>
            </a:xfrm>
            <a:prstGeom prst="rect">
              <a:avLst/>
            </a:prstGeom>
            <a:solidFill>
              <a:srgbClr val="FF00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A502350-5608-D042-8D4F-71D9AB807DC0}"/>
              </a:ext>
            </a:extLst>
          </p:cNvPr>
          <p:cNvGraphicFramePr>
            <a:graphicFrameLocks noGrp="1"/>
          </p:cNvGraphicFramePr>
          <p:nvPr/>
        </p:nvGraphicFramePr>
        <p:xfrm>
          <a:off x="5568440" y="3091708"/>
          <a:ext cx="2016266" cy="1920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859"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240D2830-A748-DC4B-980F-74C71EF12E2C}"/>
              </a:ext>
            </a:extLst>
          </p:cNvPr>
          <p:cNvGrpSpPr/>
          <p:nvPr/>
        </p:nvGrpSpPr>
        <p:grpSpPr>
          <a:xfrm>
            <a:off x="5571008" y="3100934"/>
            <a:ext cx="1436576" cy="1901788"/>
            <a:chOff x="8093734" y="1444762"/>
            <a:chExt cx="1436576" cy="190178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25CA52C-DDB1-9048-9D01-53CA863737EE}"/>
                </a:ext>
              </a:extLst>
            </p:cNvPr>
            <p:cNvGrpSpPr/>
            <p:nvPr/>
          </p:nvGrpSpPr>
          <p:grpSpPr>
            <a:xfrm>
              <a:off x="8099230" y="1451019"/>
              <a:ext cx="1424539" cy="1345879"/>
              <a:chOff x="5582653" y="3107187"/>
              <a:chExt cx="1424539" cy="134587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4DC7D35-1F4E-BF4B-A424-A02DA0827062}"/>
                  </a:ext>
                </a:extLst>
              </p:cNvPr>
              <p:cNvSpPr/>
              <p:nvPr/>
            </p:nvSpPr>
            <p:spPr bwMode="auto">
              <a:xfrm>
                <a:off x="5582653" y="3107187"/>
                <a:ext cx="276674" cy="256512"/>
              </a:xfrm>
              <a:prstGeom prst="rect">
                <a:avLst/>
              </a:prstGeom>
              <a:solidFill>
                <a:srgbClr val="3737FF">
                  <a:alpha val="49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8AA2F2E-BB10-FC40-97C4-34E07B9E2CEC}"/>
                  </a:ext>
                </a:extLst>
              </p:cNvPr>
              <p:cNvSpPr/>
              <p:nvPr/>
            </p:nvSpPr>
            <p:spPr bwMode="auto">
              <a:xfrm>
                <a:off x="6146605" y="3634183"/>
                <a:ext cx="860587" cy="818883"/>
              </a:xfrm>
              <a:prstGeom prst="rect">
                <a:avLst/>
              </a:prstGeom>
              <a:solidFill>
                <a:srgbClr val="3737FF">
                  <a:alpha val="49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49B1F7-51C2-9F49-9B82-B6701EC763B8}"/>
                </a:ext>
              </a:extLst>
            </p:cNvPr>
            <p:cNvSpPr/>
            <p:nvPr/>
          </p:nvSpPr>
          <p:spPr bwMode="auto">
            <a:xfrm>
              <a:off x="8664999" y="3073638"/>
              <a:ext cx="860587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3A9BCD9-3395-3048-A9E6-BDF446C37D00}"/>
                </a:ext>
              </a:extLst>
            </p:cNvPr>
            <p:cNvSpPr/>
            <p:nvPr/>
          </p:nvSpPr>
          <p:spPr bwMode="auto">
            <a:xfrm>
              <a:off x="8669723" y="1444762"/>
              <a:ext cx="860587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E3E8F30-F36F-3344-97CA-80DE636B9513}"/>
                </a:ext>
              </a:extLst>
            </p:cNvPr>
            <p:cNvSpPr/>
            <p:nvPr/>
          </p:nvSpPr>
          <p:spPr bwMode="auto">
            <a:xfrm>
              <a:off x="8098926" y="1978015"/>
              <a:ext cx="276674" cy="818883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B2ED797-5C17-4142-99C9-9D4FE9476EF3}"/>
                </a:ext>
              </a:extLst>
            </p:cNvPr>
            <p:cNvSpPr/>
            <p:nvPr/>
          </p:nvSpPr>
          <p:spPr bwMode="auto">
            <a:xfrm>
              <a:off x="8093734" y="3080844"/>
              <a:ext cx="281866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0451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A </a:t>
            </a:r>
            <a:r>
              <a:rPr lang="da-DK" kern="0" dirty="0" err="1">
                <a:solidFill>
                  <a:srgbClr val="3737FF"/>
                </a:solidFill>
              </a:rPr>
              <a:t>Rectangle</a:t>
            </a:r>
            <a:r>
              <a:rPr lang="da-DK" kern="0" dirty="0">
                <a:solidFill>
                  <a:srgbClr val="3737FF"/>
                </a:solidFill>
              </a:rPr>
              <a:t> Argument.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</a:rPr>
              <a:t>Assume </a:t>
            </a:r>
            <a:r>
              <a:rPr lang="en-US" kern="0" dirty="0"/>
              <a:t>Alice sends &lt; </a:t>
            </a:r>
            <a:r>
              <a:rPr lang="en-US" kern="0" dirty="0" err="1"/>
              <a:t>lg</a:t>
            </a:r>
            <a:r>
              <a:rPr lang="en-US" i="1" kern="0" dirty="0" err="1"/>
              <a:t>p</a:t>
            </a:r>
            <a:r>
              <a:rPr lang="en-US" kern="0" dirty="0"/>
              <a:t>/4 bits </a:t>
            </a:r>
            <a:r>
              <a:rPr lang="en-US" kern="0" dirty="0">
                <a:solidFill>
                  <a:srgbClr val="FF0000"/>
                </a:solidFill>
              </a:rPr>
              <a:t>and </a:t>
            </a:r>
            <a:r>
              <a:rPr lang="en-US" kern="0" dirty="0"/>
              <a:t>Bob sends</a:t>
            </a:r>
            <a:r>
              <a:rPr lang="en-US" i="1" kern="0" dirty="0"/>
              <a:t> B</a:t>
            </a:r>
            <a:r>
              <a:rPr lang="en-US" kern="0" dirty="0"/>
              <a:t> bits</a:t>
            </a:r>
          </a:p>
          <a:p>
            <a:pPr lvl="2"/>
            <a:r>
              <a:rPr lang="en-US" kern="0" dirty="0"/>
              <a:t>where </a:t>
            </a:r>
            <a:r>
              <a:rPr lang="en-US" i="1" kern="0" dirty="0"/>
              <a:t>p</a:t>
            </a:r>
            <a:r>
              <a:rPr lang="en-US" kern="0" dirty="0"/>
              <a:t>=</a:t>
            </a:r>
            <a:r>
              <a:rPr lang="el-GR" kern="0" dirty="0"/>
              <a:t>θ</a:t>
            </a:r>
            <a:r>
              <a:rPr lang="da-DK" kern="0" dirty="0"/>
              <a:t>(</a:t>
            </a:r>
            <a:r>
              <a:rPr lang="da-DK" i="1" kern="0" dirty="0"/>
              <a:t>n</a:t>
            </a:r>
            <a:r>
              <a:rPr lang="da-DK" kern="0" baseline="30000" dirty="0"/>
              <a:t>2</a:t>
            </a:r>
            <a:r>
              <a:rPr lang="da-DK" kern="0" dirty="0"/>
              <a:t>).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Protocol implies “rectangle” with: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i="1" kern="0" dirty="0">
                <a:latin typeface="+mn-lt"/>
              </a:rPr>
              <a:t>p</a:t>
            </a:r>
            <a:r>
              <a:rPr lang="en-US" kern="0" dirty="0">
                <a:latin typeface="+mn-lt"/>
              </a:rPr>
              <a:t>/2</a:t>
            </a:r>
            <a:r>
              <a:rPr lang="en-US" kern="0" baseline="30000" dirty="0">
                <a:latin typeface="+mn-lt"/>
              </a:rPr>
              <a:t>lg</a:t>
            </a:r>
            <a:r>
              <a:rPr lang="en-US" i="1" kern="0" baseline="30000" dirty="0">
                <a:latin typeface="+mn-lt"/>
              </a:rPr>
              <a:t>p</a:t>
            </a:r>
            <a:r>
              <a:rPr lang="en-US" kern="0" baseline="30000" dirty="0">
                <a:latin typeface="+mn-lt"/>
              </a:rPr>
              <a:t>/4</a:t>
            </a:r>
            <a:r>
              <a:rPr lang="en-US" kern="0" dirty="0">
                <a:latin typeface="+mn-lt"/>
              </a:rPr>
              <a:t> = </a:t>
            </a:r>
            <a:r>
              <a:rPr lang="en-US" i="1" kern="0" dirty="0">
                <a:latin typeface="+mn-lt"/>
              </a:rPr>
              <a:t>p</a:t>
            </a:r>
            <a:r>
              <a:rPr lang="en-US" kern="0" baseline="30000" dirty="0">
                <a:latin typeface="+mn-lt"/>
              </a:rPr>
              <a:t>3/4</a:t>
            </a:r>
            <a:r>
              <a:rPr lang="en-US" kern="0" dirty="0">
                <a:latin typeface="+mn-lt"/>
              </a:rPr>
              <a:t> &gt;&gt; </a:t>
            </a:r>
            <a:r>
              <a:rPr lang="en-US" i="1" kern="0" dirty="0">
                <a:latin typeface="+mn-lt"/>
              </a:rPr>
              <a:t>n</a:t>
            </a:r>
            <a:r>
              <a:rPr lang="en-US" kern="0" dirty="0">
                <a:latin typeface="+mn-lt"/>
              </a:rPr>
              <a:t> rows.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i="1" kern="0" dirty="0" err="1">
                <a:latin typeface="+mn-lt"/>
              </a:rPr>
              <a:t>p</a:t>
            </a:r>
            <a:r>
              <a:rPr lang="en-US" i="1" kern="0" baseline="3000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/2</a:t>
            </a:r>
            <a:r>
              <a:rPr lang="en-US" i="1" kern="0" baseline="30000" dirty="0">
                <a:latin typeface="+mn-lt"/>
              </a:rPr>
              <a:t>B</a:t>
            </a:r>
            <a:r>
              <a:rPr lang="en-US" kern="0" dirty="0">
                <a:latin typeface="+mn-lt"/>
              </a:rPr>
              <a:t> columns.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Answer to each </a:t>
            </a:r>
            <a:r>
              <a:rPr lang="en-US" i="1" kern="0" dirty="0">
                <a:latin typeface="+mn-lt"/>
              </a:rPr>
              <a:t>x</a:t>
            </a:r>
            <a:r>
              <a:rPr lang="en-US" kern="0" dirty="0">
                <a:latin typeface="+mn-lt"/>
              </a:rPr>
              <a:t> fixed</a:t>
            </a:r>
          </a:p>
          <a:p>
            <a:pPr lvl="1"/>
            <a:r>
              <a:rPr lang="en-US" kern="0" dirty="0">
                <a:latin typeface="+mn-lt"/>
              </a:rPr>
              <a:t>	in rectangle.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Observe: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Any two polys can share no</a:t>
            </a:r>
          </a:p>
          <a:p>
            <a:pPr lvl="1"/>
            <a:r>
              <a:rPr lang="en-US" kern="0" dirty="0"/>
              <a:t>	more than </a:t>
            </a:r>
            <a:r>
              <a:rPr lang="en-US" i="1" kern="0" dirty="0"/>
              <a:t>n-1</a:t>
            </a:r>
            <a:r>
              <a:rPr lang="en-US" kern="0" dirty="0"/>
              <a:t> points (uniquely determined from </a:t>
            </a:r>
            <a:r>
              <a:rPr lang="en-US" i="1" kern="0" dirty="0"/>
              <a:t>n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Thus 2</a:t>
            </a:r>
            <a:r>
              <a:rPr lang="en-US" i="1" kern="0" baseline="30000" dirty="0"/>
              <a:t>B </a:t>
            </a:r>
            <a:r>
              <a:rPr lang="en-US" kern="0" dirty="0"/>
              <a:t>≥ </a:t>
            </a:r>
            <a:r>
              <a:rPr lang="en-US" i="1" kern="0" dirty="0" err="1"/>
              <a:t>p</a:t>
            </a:r>
            <a:r>
              <a:rPr lang="en-US" i="1" kern="0" baseline="30000" dirty="0" err="1"/>
              <a:t>n</a:t>
            </a:r>
            <a:r>
              <a:rPr lang="en-US" kern="0" dirty="0"/>
              <a:t> i.e. </a:t>
            </a:r>
            <a:r>
              <a:rPr lang="en-US" i="1" kern="0" dirty="0"/>
              <a:t>B</a:t>
            </a:r>
            <a:r>
              <a:rPr lang="en-US" kern="0" dirty="0"/>
              <a:t> &gt; </a:t>
            </a:r>
            <a:r>
              <a:rPr lang="en-US" i="1" kern="0" dirty="0" err="1"/>
              <a:t>n</a:t>
            </a:r>
            <a:r>
              <a:rPr lang="en-US" kern="0" dirty="0" err="1"/>
              <a:t>lg</a:t>
            </a:r>
            <a:r>
              <a:rPr lang="en-US" i="1" kern="0" dirty="0" err="1"/>
              <a:t>p</a:t>
            </a:r>
            <a:r>
              <a:rPr lang="en-US" kern="0" dirty="0"/>
              <a:t>.</a:t>
            </a:r>
          </a:p>
          <a:p>
            <a:pPr lvl="1"/>
            <a:endParaRPr lang="en-US" kern="0" dirty="0"/>
          </a:p>
          <a:p>
            <a:pPr lvl="1"/>
            <a:endParaRPr lang="en-US" kern="0" dirty="0">
              <a:latin typeface="+mn-lt"/>
            </a:endParaRPr>
          </a:p>
          <a:p>
            <a:pPr lvl="1"/>
            <a:endParaRPr lang="en-US" kern="0" dirty="0"/>
          </a:p>
          <a:p>
            <a:pPr lvl="1"/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08" y="3367068"/>
            <a:ext cx="688470" cy="1124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98" y="1909820"/>
            <a:ext cx="1070303" cy="10757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31878" y="3875484"/>
            <a:ext cx="278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endParaRPr lang="da-DK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36" y="2447702"/>
            <a:ext cx="519562" cy="519562"/>
          </a:xfrm>
          <a:prstGeom prst="rect">
            <a:avLst/>
          </a:prstGeom>
        </p:spPr>
      </p:pic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CF708288-65B6-0847-8A5D-198354731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138599"/>
              </p:ext>
            </p:extLst>
          </p:nvPr>
        </p:nvGraphicFramePr>
        <p:xfrm>
          <a:off x="5568440" y="3091708"/>
          <a:ext cx="2016266" cy="1920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859"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91DF02AE-48AA-5B44-8D0A-C0DED819FD71}"/>
              </a:ext>
            </a:extLst>
          </p:cNvPr>
          <p:cNvGrpSpPr/>
          <p:nvPr/>
        </p:nvGrpSpPr>
        <p:grpSpPr>
          <a:xfrm>
            <a:off x="5571008" y="3100934"/>
            <a:ext cx="1436576" cy="1901788"/>
            <a:chOff x="8093734" y="1444762"/>
            <a:chExt cx="1436576" cy="19017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5C78F88-093B-804A-B108-33BE5A27279D}"/>
                </a:ext>
              </a:extLst>
            </p:cNvPr>
            <p:cNvGrpSpPr/>
            <p:nvPr/>
          </p:nvGrpSpPr>
          <p:grpSpPr>
            <a:xfrm>
              <a:off x="8099230" y="1451019"/>
              <a:ext cx="1424539" cy="1345879"/>
              <a:chOff x="5582653" y="3107187"/>
              <a:chExt cx="1424539" cy="134587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ABF4F69-2A6C-A746-89A8-9A230F9E2465}"/>
                  </a:ext>
                </a:extLst>
              </p:cNvPr>
              <p:cNvSpPr/>
              <p:nvPr/>
            </p:nvSpPr>
            <p:spPr bwMode="auto">
              <a:xfrm>
                <a:off x="5582653" y="3107187"/>
                <a:ext cx="276674" cy="256512"/>
              </a:xfrm>
              <a:prstGeom prst="rect">
                <a:avLst/>
              </a:prstGeom>
              <a:solidFill>
                <a:srgbClr val="3737FF">
                  <a:alpha val="49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564AF3D-C56F-4D41-87ED-99858E87A660}"/>
                  </a:ext>
                </a:extLst>
              </p:cNvPr>
              <p:cNvSpPr/>
              <p:nvPr/>
            </p:nvSpPr>
            <p:spPr bwMode="auto">
              <a:xfrm>
                <a:off x="6146605" y="3634183"/>
                <a:ext cx="860587" cy="818883"/>
              </a:xfrm>
              <a:prstGeom prst="rect">
                <a:avLst/>
              </a:prstGeom>
              <a:solidFill>
                <a:srgbClr val="3737FF">
                  <a:alpha val="49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0CFEAFC-12C7-F143-A37A-3D0F2D9C0FA1}"/>
                </a:ext>
              </a:extLst>
            </p:cNvPr>
            <p:cNvSpPr/>
            <p:nvPr/>
          </p:nvSpPr>
          <p:spPr bwMode="auto">
            <a:xfrm>
              <a:off x="8664999" y="3073638"/>
              <a:ext cx="860587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F2D4B6-6853-DD45-A47C-9CB047099FF2}"/>
                </a:ext>
              </a:extLst>
            </p:cNvPr>
            <p:cNvSpPr/>
            <p:nvPr/>
          </p:nvSpPr>
          <p:spPr bwMode="auto">
            <a:xfrm>
              <a:off x="8669723" y="1444762"/>
              <a:ext cx="860587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D313177-DC4B-8841-AA9E-51A324B7FADB}"/>
                </a:ext>
              </a:extLst>
            </p:cNvPr>
            <p:cNvSpPr/>
            <p:nvPr/>
          </p:nvSpPr>
          <p:spPr bwMode="auto">
            <a:xfrm>
              <a:off x="8098926" y="1978015"/>
              <a:ext cx="276674" cy="818883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D15967-7005-E74E-BB81-A12E3AE40B3E}"/>
                </a:ext>
              </a:extLst>
            </p:cNvPr>
            <p:cNvSpPr/>
            <p:nvPr/>
          </p:nvSpPr>
          <p:spPr bwMode="auto">
            <a:xfrm>
              <a:off x="8093734" y="3080844"/>
              <a:ext cx="281866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64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Static Lower Bounds [Miltersen‘95]: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Alice receives </a:t>
            </a:r>
            <a:r>
              <a:rPr lang="da-DK" i="1" kern="0" dirty="0"/>
              <a:t>x</a:t>
            </a:r>
            <a:r>
              <a:rPr lang="da-DK" kern="0" dirty="0"/>
              <a:t> in 𝔽</a:t>
            </a:r>
            <a:r>
              <a:rPr lang="en-US" i="1" kern="0" baseline="-25000" dirty="0"/>
              <a:t>p</a:t>
            </a:r>
            <a:r>
              <a:rPr lang="en-US" kern="0" dirty="0">
                <a:latin typeface="+mn-lt"/>
              </a:rPr>
              <a:t>, Bob receives polynomial P.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Recall </a:t>
            </a:r>
            <a:r>
              <a:rPr lang="en-US" i="1" kern="0" dirty="0"/>
              <a:t>p</a:t>
            </a:r>
            <a:r>
              <a:rPr lang="en-US" kern="0" dirty="0"/>
              <a:t>=</a:t>
            </a:r>
            <a:r>
              <a:rPr lang="el-GR" kern="0" dirty="0"/>
              <a:t>θ</a:t>
            </a:r>
            <a:r>
              <a:rPr lang="da-DK" kern="0" dirty="0"/>
              <a:t>(</a:t>
            </a:r>
            <a:r>
              <a:rPr lang="da-DK" i="1" kern="0" dirty="0"/>
              <a:t>n</a:t>
            </a:r>
            <a:r>
              <a:rPr lang="da-DK" kern="0" baseline="30000" dirty="0"/>
              <a:t>2</a:t>
            </a:r>
            <a:r>
              <a:rPr lang="da-DK" kern="0" dirty="0"/>
              <a:t>).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Using tools </a:t>
            </a:r>
            <a:r>
              <a:rPr lang="en-US" kern="0" dirty="0">
                <a:latin typeface="+mn-lt"/>
              </a:rPr>
              <a:t>from communication complexity, we proved: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  <a:latin typeface="+mn-lt"/>
              </a:rPr>
              <a:t>Either</a:t>
            </a:r>
            <a:r>
              <a:rPr lang="en-US" kern="0" dirty="0">
                <a:latin typeface="+mn-lt"/>
              </a:rPr>
              <a:t> Alice sends ≥ 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p</a:t>
            </a:r>
            <a:r>
              <a:rPr lang="en-US" kern="0" dirty="0">
                <a:latin typeface="+mn-lt"/>
              </a:rPr>
              <a:t>/4 bits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or</a:t>
            </a:r>
            <a:r>
              <a:rPr lang="en-US" kern="0" dirty="0">
                <a:latin typeface="+mn-lt"/>
              </a:rPr>
              <a:t> Bob sends </a:t>
            </a:r>
            <a:r>
              <a:rPr lang="en-US" kern="0" dirty="0"/>
              <a:t>≥</a:t>
            </a:r>
            <a:r>
              <a:rPr lang="en-US" i="1" kern="0" dirty="0">
                <a:latin typeface="+mn-lt"/>
              </a:rPr>
              <a:t> 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p</a:t>
            </a:r>
            <a:r>
              <a:rPr lang="en-US" kern="0" dirty="0">
                <a:latin typeface="+mn-lt"/>
              </a:rPr>
              <a:t> bits.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  <a:latin typeface="+mn-lt"/>
              </a:rPr>
              <a:t>Implies</a:t>
            </a:r>
            <a:r>
              <a:rPr lang="en-US" kern="0" dirty="0">
                <a:latin typeface="+mn-lt"/>
              </a:rPr>
              <a:t> </a:t>
            </a:r>
            <a:r>
              <a:rPr lang="en-US" i="1" kern="0" dirty="0" err="1">
                <a:latin typeface="+mn-lt"/>
              </a:rPr>
              <a:t>t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S</a:t>
            </a:r>
            <a:r>
              <a:rPr lang="en-US" kern="0" dirty="0">
                <a:latin typeface="+mn-lt"/>
              </a:rPr>
              <a:t>&gt;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p</a:t>
            </a:r>
            <a:r>
              <a:rPr lang="en-US" kern="0" dirty="0">
                <a:latin typeface="+mn-lt"/>
              </a:rPr>
              <a:t>/4 i.e. </a:t>
            </a:r>
            <a:r>
              <a:rPr lang="en-US" i="1" kern="0" dirty="0">
                <a:latin typeface="+mn-lt"/>
              </a:rPr>
              <a:t>t</a:t>
            </a:r>
            <a:r>
              <a:rPr lang="en-US" kern="0" dirty="0">
                <a:latin typeface="+mn-lt"/>
              </a:rPr>
              <a:t>=</a:t>
            </a:r>
            <a:r>
              <a:rPr lang="el-GR" kern="0" dirty="0">
                <a:latin typeface="+mn-lt"/>
              </a:rPr>
              <a:t>Ω</a:t>
            </a:r>
            <a:r>
              <a:rPr lang="en-US" kern="0" dirty="0">
                <a:latin typeface="+mn-lt"/>
              </a:rPr>
              <a:t>(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/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S</a:t>
            </a:r>
            <a:r>
              <a:rPr lang="en-US" kern="0" dirty="0">
                <a:latin typeface="+mn-lt"/>
              </a:rPr>
              <a:t>)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or</a:t>
            </a:r>
            <a:r>
              <a:rPr lang="en-US" kern="0" dirty="0">
                <a:latin typeface="+mn-lt"/>
              </a:rPr>
              <a:t> </a:t>
            </a:r>
            <a:r>
              <a:rPr lang="en-US" i="1" kern="0" dirty="0">
                <a:latin typeface="+mn-lt"/>
              </a:rPr>
              <a:t>t</a:t>
            </a:r>
            <a:r>
              <a:rPr lang="en-US" kern="0" dirty="0">
                <a:latin typeface="+mn-lt"/>
              </a:rPr>
              <a:t>=</a:t>
            </a:r>
            <a:r>
              <a:rPr lang="el-GR" kern="0" dirty="0" err="1"/>
              <a:t>Ω</a:t>
            </a:r>
            <a:r>
              <a:rPr lang="en-US" kern="0" dirty="0"/>
              <a:t>(</a:t>
            </a:r>
            <a:r>
              <a:rPr lang="en-US" i="1" kern="0" dirty="0" err="1"/>
              <a:t>n</a:t>
            </a:r>
            <a:r>
              <a:rPr lang="en-US" kern="0" dirty="0" err="1"/>
              <a:t>lg</a:t>
            </a:r>
            <a:r>
              <a:rPr lang="en-US" i="1" kern="0" dirty="0" err="1"/>
              <a:t>p</a:t>
            </a:r>
            <a:r>
              <a:rPr lang="en-US" kern="0" dirty="0"/>
              <a:t>/</a:t>
            </a:r>
            <a:r>
              <a:rPr lang="en-US" i="1" kern="0" dirty="0"/>
              <a:t>w</a:t>
            </a:r>
            <a:r>
              <a:rPr lang="en-US" kern="0" dirty="0"/>
              <a:t>)</a:t>
            </a:r>
            <a:r>
              <a:rPr lang="da-DK" kern="0" dirty="0"/>
              <a:t>=</a:t>
            </a:r>
            <a:r>
              <a:rPr lang="el-GR" kern="0" dirty="0" err="1"/>
              <a:t>Ω</a:t>
            </a:r>
            <a:r>
              <a:rPr lang="en-US" kern="0" dirty="0"/>
              <a:t>(</a:t>
            </a:r>
            <a:r>
              <a:rPr lang="en-US" i="1" kern="0" dirty="0"/>
              <a:t>n</a:t>
            </a:r>
            <a:r>
              <a:rPr lang="en-US" kern="0" dirty="0"/>
              <a:t>).</a:t>
            </a: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14" y="2242686"/>
            <a:ext cx="1376939" cy="2248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65" y="2310492"/>
            <a:ext cx="2112434" cy="2123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336" y="3128802"/>
            <a:ext cx="278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r>
              <a:rPr lang="da-DK" sz="1600" dirty="0"/>
              <a:t>=5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748297" y="3366892"/>
            <a:ext cx="1940555" cy="1105313"/>
            <a:chOff x="7785765" y="4140455"/>
            <a:chExt cx="1940555" cy="1105313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7785765" y="4140455"/>
              <a:ext cx="1757680" cy="1105313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68640" y="4215869"/>
              <a:ext cx="1757680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/>
                <a:t>Bits send:</a:t>
              </a:r>
            </a:p>
            <a:p>
              <a:r>
                <a:rPr lang="da-DK" sz="1600" dirty="0"/>
                <a:t> Alice: </a:t>
              </a:r>
              <a:r>
                <a:rPr lang="da-DK" sz="1600" i="1" dirty="0" err="1"/>
                <a:t>t</a:t>
              </a:r>
              <a:r>
                <a:rPr lang="da-DK" sz="1600" dirty="0" err="1"/>
                <a:t>lg</a:t>
              </a:r>
              <a:r>
                <a:rPr lang="da-DK" sz="1600" i="1" dirty="0" err="1"/>
                <a:t>S</a:t>
              </a:r>
              <a:endParaRPr lang="da-DK" sz="1600" i="1" dirty="0"/>
            </a:p>
            <a:p>
              <a:r>
                <a:rPr lang="da-DK" sz="1600" dirty="0"/>
                <a:t> Bob: </a:t>
              </a:r>
              <a:r>
                <a:rPr lang="da-DK" sz="1600" i="1" dirty="0" err="1"/>
                <a:t>tw</a:t>
              </a:r>
              <a:endParaRPr lang="da-DK" sz="1600" i="1" dirty="0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86" y="2681840"/>
            <a:ext cx="1392850" cy="139285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431738" y="2722130"/>
            <a:ext cx="2400300" cy="666750"/>
            <a:chOff x="3343275" y="2895600"/>
            <a:chExt cx="2400300" cy="666750"/>
          </a:xfrm>
        </p:grpSpPr>
        <p:sp>
          <p:nvSpPr>
            <p:cNvPr id="30" name="Left-Right Arrow 29"/>
            <p:cNvSpPr/>
            <p:nvPr/>
          </p:nvSpPr>
          <p:spPr bwMode="auto">
            <a:xfrm>
              <a:off x="3343275" y="2895600"/>
              <a:ext cx="2400300" cy="666750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86150" y="3076575"/>
              <a:ext cx="2219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Communicates bits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0523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Static Lower Bounds [Miltersen‘95]: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Reduction to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communication game: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Show: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kern="0" dirty="0">
                <a:latin typeface="+mn-lt"/>
              </a:rPr>
              <a:t>Either Alice sends ≥</a:t>
            </a:r>
            <a:r>
              <a:rPr lang="en-US" i="1" kern="0" dirty="0">
                <a:latin typeface="+mn-lt"/>
              </a:rPr>
              <a:t>A</a:t>
            </a:r>
            <a:r>
              <a:rPr lang="en-US" kern="0" dirty="0">
                <a:latin typeface="+mn-lt"/>
              </a:rPr>
              <a:t> bits or Bob sends </a:t>
            </a:r>
            <a:r>
              <a:rPr lang="en-US" kern="0" dirty="0"/>
              <a:t>≥</a:t>
            </a:r>
            <a:r>
              <a:rPr lang="en-US" i="1" kern="0" dirty="0">
                <a:latin typeface="+mn-lt"/>
              </a:rPr>
              <a:t>B</a:t>
            </a:r>
            <a:r>
              <a:rPr lang="en-US" kern="0" dirty="0">
                <a:latin typeface="+mn-lt"/>
              </a:rPr>
              <a:t> bits.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Implies: </a:t>
            </a:r>
            <a:r>
              <a:rPr lang="en-US" i="1" kern="0" dirty="0"/>
              <a:t>t</a:t>
            </a:r>
            <a:r>
              <a:rPr lang="en-US" kern="0" dirty="0"/>
              <a:t> ≥ min{</a:t>
            </a:r>
            <a:r>
              <a:rPr lang="en-US" i="1" kern="0" dirty="0"/>
              <a:t>A</a:t>
            </a:r>
            <a:r>
              <a:rPr lang="en-US" kern="0" dirty="0"/>
              <a:t>/</a:t>
            </a:r>
            <a:r>
              <a:rPr lang="en-US" kern="0" dirty="0" err="1"/>
              <a:t>lg</a:t>
            </a:r>
            <a:r>
              <a:rPr lang="en-US" i="1" kern="0" dirty="0" err="1"/>
              <a:t>S,B</a:t>
            </a:r>
            <a:r>
              <a:rPr lang="en-US" kern="0" dirty="0"/>
              <a:t>/</a:t>
            </a:r>
            <a:r>
              <a:rPr lang="en-US" i="1" kern="0" dirty="0"/>
              <a:t>w</a:t>
            </a:r>
            <a:r>
              <a:rPr lang="en-US" kern="0" dirty="0"/>
              <a:t>}.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Limitations: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  <a:latin typeface="+mn-lt"/>
              </a:rPr>
              <a:t>Trivial Protocol: </a:t>
            </a:r>
            <a:r>
              <a:rPr lang="en-US" kern="0" dirty="0">
                <a:latin typeface="+mn-lt"/>
              </a:rPr>
              <a:t>Alice sends query to Bob. Bob answers.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Costs 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p</a:t>
            </a:r>
            <a:r>
              <a:rPr lang="en-US" i="1" kern="0" dirty="0">
                <a:latin typeface="+mn-lt"/>
              </a:rPr>
              <a:t>=</a:t>
            </a:r>
            <a:r>
              <a:rPr lang="en-US" kern="0" dirty="0">
                <a:latin typeface="+mn-lt"/>
              </a:rPr>
              <a:t>2lg</a:t>
            </a:r>
            <a:r>
              <a:rPr lang="en-US" i="1" kern="0" dirty="0">
                <a:latin typeface="+mn-lt"/>
              </a:rPr>
              <a:t>n</a:t>
            </a:r>
            <a:r>
              <a:rPr lang="en-US" kern="0" dirty="0">
                <a:latin typeface="+mn-lt"/>
              </a:rPr>
              <a:t> bits.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  <a:latin typeface="+mn-lt"/>
              </a:rPr>
              <a:t>Implies: </a:t>
            </a:r>
            <a:r>
              <a:rPr lang="en-US" kern="0" dirty="0">
                <a:latin typeface="+mn-lt"/>
              </a:rPr>
              <a:t>Cannot prove Alice must send more than 2lg</a:t>
            </a:r>
            <a:r>
              <a:rPr lang="en-US" i="1" kern="0" dirty="0">
                <a:latin typeface="+mn-lt"/>
              </a:rPr>
              <a:t>n</a:t>
            </a:r>
            <a:r>
              <a:rPr lang="en-US" kern="0" dirty="0">
                <a:latin typeface="+mn-lt"/>
              </a:rPr>
              <a:t> bits.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i="1" kern="0" dirty="0"/>
              <a:t>t</a:t>
            </a:r>
            <a:r>
              <a:rPr lang="en-US" kern="0" dirty="0"/>
              <a:t> ≥ 2lg</a:t>
            </a:r>
            <a:r>
              <a:rPr lang="en-US" i="1" kern="0" dirty="0"/>
              <a:t>n</a:t>
            </a:r>
            <a:r>
              <a:rPr lang="en-US" kern="0" dirty="0"/>
              <a:t>/</a:t>
            </a:r>
            <a:r>
              <a:rPr lang="en-US" kern="0" dirty="0" err="1"/>
              <a:t>lg</a:t>
            </a:r>
            <a:r>
              <a:rPr lang="en-US" i="1" kern="0" dirty="0" err="1"/>
              <a:t>S</a:t>
            </a:r>
            <a:r>
              <a:rPr lang="en-US" i="1" kern="0" dirty="0"/>
              <a:t> </a:t>
            </a:r>
            <a:r>
              <a:rPr lang="en-US" kern="0" dirty="0"/>
              <a:t>is the </a:t>
            </a:r>
            <a:r>
              <a:rPr lang="en-US" kern="0" dirty="0">
                <a:solidFill>
                  <a:srgbClr val="FF0000"/>
                </a:solidFill>
              </a:rPr>
              <a:t>highest bound </a:t>
            </a:r>
            <a:r>
              <a:rPr lang="en-US" kern="0" dirty="0"/>
              <a:t>that can be proved.</a:t>
            </a:r>
            <a:endParaRPr lang="en-US" i="1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18" y="1879358"/>
            <a:ext cx="737791" cy="12049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93" y="1907961"/>
            <a:ext cx="1131882" cy="1137657"/>
          </a:xfrm>
          <a:prstGeom prst="rect">
            <a:avLst/>
          </a:prstGeom>
        </p:spPr>
      </p:pic>
      <p:sp>
        <p:nvSpPr>
          <p:cNvPr id="31" name="Left-Right Arrow 30"/>
          <p:cNvSpPr/>
          <p:nvPr/>
        </p:nvSpPr>
        <p:spPr bwMode="auto">
          <a:xfrm>
            <a:off x="4066059" y="2240544"/>
            <a:ext cx="1022239" cy="309973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799189" y="3733768"/>
            <a:ext cx="4189772" cy="1019102"/>
            <a:chOff x="495300" y="1943468"/>
            <a:chExt cx="1732876" cy="1614834"/>
          </a:xfrm>
        </p:grpSpPr>
        <p:sp>
          <p:nvSpPr>
            <p:cNvPr id="50" name="Rounded Rectangular Callout 49"/>
            <p:cNvSpPr/>
            <p:nvPr/>
          </p:nvSpPr>
          <p:spPr bwMode="auto">
            <a:xfrm>
              <a:off x="495300" y="1943468"/>
              <a:ext cx="1710044" cy="1206219"/>
            </a:xfrm>
            <a:prstGeom prst="wedgeRoundRectCallout">
              <a:avLst>
                <a:gd name="adj1" fmla="val -61955"/>
                <a:gd name="adj2" fmla="val 187105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9895" y="2085472"/>
              <a:ext cx="1698281" cy="1472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Space is at </a:t>
              </a:r>
              <a:r>
                <a:rPr lang="da-DK" sz="1600" dirty="0" err="1"/>
                <a:t>least</a:t>
              </a:r>
              <a:r>
                <a:rPr lang="da-DK" sz="1600" dirty="0"/>
                <a:t> linear, i.e. </a:t>
              </a:r>
              <a:r>
                <a:rPr lang="da-DK" sz="1600" i="1" dirty="0"/>
                <a:t>S</a:t>
              </a:r>
              <a:r>
                <a:rPr lang="en-US" sz="1600" kern="0" dirty="0"/>
                <a:t> ≥ </a:t>
              </a:r>
              <a:r>
                <a:rPr lang="en-US" sz="1600" i="1" kern="0" dirty="0"/>
                <a:t>n.</a:t>
              </a:r>
            </a:p>
            <a:p>
              <a:r>
                <a:rPr lang="en-US" sz="1600" kern="0" dirty="0"/>
                <a:t>Bound never better than </a:t>
              </a:r>
              <a:r>
                <a:rPr lang="en-US" sz="1600" i="1" kern="0" dirty="0"/>
                <a:t>t</a:t>
              </a:r>
              <a:r>
                <a:rPr lang="en-US" sz="1600" kern="0" dirty="0"/>
                <a:t> ≥ 2.</a:t>
              </a:r>
            </a:p>
            <a:p>
              <a:endParaRPr lang="da-DK" sz="16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70273" y="4526062"/>
            <a:ext cx="3858984" cy="1019102"/>
            <a:chOff x="495300" y="1943468"/>
            <a:chExt cx="1596063" cy="1614834"/>
          </a:xfrm>
        </p:grpSpPr>
        <p:sp>
          <p:nvSpPr>
            <p:cNvPr id="54" name="Rounded Rectangular Callout 53"/>
            <p:cNvSpPr/>
            <p:nvPr/>
          </p:nvSpPr>
          <p:spPr bwMode="auto">
            <a:xfrm>
              <a:off x="495300" y="1943468"/>
              <a:ext cx="1562706" cy="1206219"/>
            </a:xfrm>
            <a:prstGeom prst="wedgeRoundRectCallout">
              <a:avLst>
                <a:gd name="adj1" fmla="val -108828"/>
                <a:gd name="adj2" fmla="val 78364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9895" y="2085472"/>
              <a:ext cx="1561468" cy="1472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Any DS problem with </a:t>
              </a:r>
              <a:r>
                <a:rPr lang="da-DK" sz="1600" i="1" dirty="0" err="1"/>
                <a:t>n</a:t>
              </a:r>
              <a:r>
                <a:rPr lang="da-DK" sz="1600" baseline="30000" dirty="0" err="1"/>
                <a:t>c</a:t>
              </a:r>
              <a:r>
                <a:rPr lang="da-DK" sz="1600" dirty="0"/>
                <a:t> </a:t>
              </a:r>
              <a:r>
                <a:rPr lang="da-DK" sz="1600" dirty="0" err="1"/>
                <a:t>queries</a:t>
              </a:r>
              <a:r>
                <a:rPr lang="da-DK" sz="1600" dirty="0"/>
                <a:t>:</a:t>
              </a:r>
              <a:endParaRPr lang="en-US" sz="1600" i="1" kern="0" dirty="0"/>
            </a:p>
            <a:p>
              <a:r>
                <a:rPr lang="en-US" sz="1600" kern="0" dirty="0"/>
                <a:t>Bound never better than </a:t>
              </a:r>
              <a:r>
                <a:rPr lang="en-US" sz="1600" i="1" kern="0" dirty="0"/>
                <a:t>t</a:t>
              </a:r>
              <a:r>
                <a:rPr lang="en-US" sz="1600" kern="0" dirty="0"/>
                <a:t> ≥ c.</a:t>
              </a:r>
            </a:p>
            <a:p>
              <a:endParaRPr lang="da-DK" sz="16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550EB76-53CB-294E-8576-DE90B2F31E27}"/>
              </a:ext>
            </a:extLst>
          </p:cNvPr>
          <p:cNvSpPr txBox="1"/>
          <p:nvPr/>
        </p:nvSpPr>
        <p:spPr>
          <a:xfrm>
            <a:off x="2673856" y="2211963"/>
            <a:ext cx="278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endParaRPr lang="da-DK" sz="1600" baseline="-250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C16C429-0FA5-CB4B-BE2D-1F86B4B698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17" y="2058083"/>
            <a:ext cx="824159" cy="82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37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Goal</a:t>
            </a:r>
            <a:r>
              <a:rPr lang="en-US" kern="0" noProof="0" dirty="0">
                <a:latin typeface="+mn-lt"/>
              </a:rPr>
              <a:t>: Represent a set of input </a:t>
            </a:r>
            <a:r>
              <a:rPr lang="en-US" kern="0" noProof="0" dirty="0">
                <a:solidFill>
                  <a:srgbClr val="FF0000"/>
                </a:solidFill>
                <a:latin typeface="+mn-lt"/>
              </a:rPr>
              <a:t>data</a:t>
            </a:r>
            <a:r>
              <a:rPr lang="en-US" kern="0" noProof="0" dirty="0">
                <a:latin typeface="+mn-lt"/>
              </a:rPr>
              <a:t>, such that </a:t>
            </a:r>
            <a:r>
              <a:rPr lang="en-US" kern="0" noProof="0" dirty="0">
                <a:solidFill>
                  <a:srgbClr val="FF0000"/>
                </a:solidFill>
                <a:latin typeface="+mn-lt"/>
              </a:rPr>
              <a:t>queries</a:t>
            </a:r>
            <a:r>
              <a:rPr lang="en-US" kern="0" noProof="0" dirty="0">
                <a:latin typeface="+mn-lt"/>
              </a:rPr>
              <a:t> about the data can be answered efficiently.</a:t>
            </a:r>
          </a:p>
          <a:p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Example: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Represent the road network of Denmark (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data</a:t>
            </a:r>
            <a:r>
              <a:rPr lang="en-US" kern="0" dirty="0">
                <a:latin typeface="+mn-lt"/>
              </a:rPr>
              <a:t>), such that, given two cities (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query</a:t>
            </a:r>
            <a:r>
              <a:rPr lang="en-US" kern="0" dirty="0">
                <a:latin typeface="+mn-lt"/>
              </a:rPr>
              <a:t>), one can compute the distance between them (along shortest path). 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Data Structures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454438" y="5013145"/>
            <a:ext cx="477520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376859" y="3664004"/>
            <a:ext cx="477520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47164" y="4432421"/>
            <a:ext cx="477520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244380" y="3882444"/>
            <a:ext cx="477520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436309" y="3669606"/>
            <a:ext cx="477520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394149" y="5065791"/>
            <a:ext cx="477520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" name="Straight Connector 2"/>
          <p:cNvCxnSpPr>
            <a:stCxn id="4" idx="7"/>
            <a:endCxn id="6" idx="3"/>
          </p:cNvCxnSpPr>
          <p:nvPr/>
        </p:nvCxnSpPr>
        <p:spPr bwMode="auto">
          <a:xfrm flipV="1">
            <a:off x="2862027" y="4805321"/>
            <a:ext cx="855068" cy="27180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6" idx="0"/>
            <a:endCxn id="5" idx="4"/>
          </p:cNvCxnSpPr>
          <p:nvPr/>
        </p:nvCxnSpPr>
        <p:spPr bwMode="auto">
          <a:xfrm flipH="1" flipV="1">
            <a:off x="3615619" y="4100884"/>
            <a:ext cx="270305" cy="33153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9" idx="2"/>
            <a:endCxn id="6" idx="5"/>
          </p:cNvCxnSpPr>
          <p:nvPr/>
        </p:nvCxnSpPr>
        <p:spPr bwMode="auto">
          <a:xfrm flipH="1" flipV="1">
            <a:off x="4054753" y="4805321"/>
            <a:ext cx="1339396" cy="47891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7" idx="4"/>
            <a:endCxn id="9" idx="7"/>
          </p:cNvCxnSpPr>
          <p:nvPr/>
        </p:nvCxnSpPr>
        <p:spPr bwMode="auto">
          <a:xfrm flipH="1">
            <a:off x="5801738" y="4319324"/>
            <a:ext cx="681402" cy="81044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5" idx="6"/>
            <a:endCxn id="7" idx="2"/>
          </p:cNvCxnSpPr>
          <p:nvPr/>
        </p:nvCxnSpPr>
        <p:spPr bwMode="auto">
          <a:xfrm>
            <a:off x="3854379" y="3882444"/>
            <a:ext cx="2390001" cy="21844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6" idx="6"/>
            <a:endCxn id="7" idx="3"/>
          </p:cNvCxnSpPr>
          <p:nvPr/>
        </p:nvCxnSpPr>
        <p:spPr bwMode="auto">
          <a:xfrm flipV="1">
            <a:off x="4124684" y="4255344"/>
            <a:ext cx="2189627" cy="39551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4" idx="6"/>
            <a:endCxn id="9" idx="3"/>
          </p:cNvCxnSpPr>
          <p:nvPr/>
        </p:nvCxnSpPr>
        <p:spPr bwMode="auto">
          <a:xfrm>
            <a:off x="2931958" y="5231585"/>
            <a:ext cx="2532122" cy="20710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7" idx="6"/>
            <a:endCxn id="8" idx="2"/>
          </p:cNvCxnSpPr>
          <p:nvPr/>
        </p:nvCxnSpPr>
        <p:spPr bwMode="auto">
          <a:xfrm flipV="1">
            <a:off x="6721900" y="3888046"/>
            <a:ext cx="714409" cy="21283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5680" name="TextBox 455679"/>
          <p:cNvSpPr txBox="1"/>
          <p:nvPr/>
        </p:nvSpPr>
        <p:spPr>
          <a:xfrm>
            <a:off x="2525821" y="5029000"/>
            <a:ext cx="42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12271" y="4448798"/>
            <a:ext cx="42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39284" y="3706376"/>
            <a:ext cx="42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70625" y="5084176"/>
            <a:ext cx="42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15240" y="3899964"/>
            <a:ext cx="42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26942" y="3696751"/>
            <a:ext cx="42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</a:t>
            </a:r>
          </a:p>
        </p:txBody>
      </p:sp>
      <p:grpSp>
        <p:nvGrpSpPr>
          <p:cNvPr id="455681" name="Group 455680"/>
          <p:cNvGrpSpPr/>
          <p:nvPr/>
        </p:nvGrpSpPr>
        <p:grpSpPr>
          <a:xfrm>
            <a:off x="3145841" y="3641966"/>
            <a:ext cx="4145956" cy="1766032"/>
            <a:chOff x="3145841" y="3641966"/>
            <a:chExt cx="4145956" cy="1766032"/>
          </a:xfrm>
        </p:grpSpPr>
        <p:sp>
          <p:nvSpPr>
            <p:cNvPr id="39" name="TextBox 38"/>
            <p:cNvSpPr txBox="1"/>
            <p:nvPr/>
          </p:nvSpPr>
          <p:spPr>
            <a:xfrm>
              <a:off x="3145841" y="4574535"/>
              <a:ext cx="425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85924" y="5007888"/>
              <a:ext cx="425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58155" y="4704202"/>
              <a:ext cx="425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34132" y="4003398"/>
              <a:ext cx="703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15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22723" y="4156797"/>
              <a:ext cx="425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81436" y="4549316"/>
              <a:ext cx="425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90360" y="3644754"/>
              <a:ext cx="425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66410" y="3641966"/>
              <a:ext cx="4253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2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80834" y="3699692"/>
            <a:ext cx="1757680" cy="986853"/>
            <a:chOff x="7386320" y="2733572"/>
            <a:chExt cx="1757680" cy="986853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7386320" y="2733572"/>
              <a:ext cx="1757680" cy="986853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487920" y="2801874"/>
              <a:ext cx="1656080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 err="1"/>
                <a:t>Dist</a:t>
              </a:r>
              <a:r>
                <a:rPr lang="da-DK" sz="1600" dirty="0"/>
                <a:t>(</a:t>
              </a:r>
              <a:r>
                <a:rPr lang="da-DK" sz="1600" dirty="0">
                  <a:solidFill>
                    <a:srgbClr val="FF0000"/>
                  </a:solidFill>
                </a:rPr>
                <a:t>A</a:t>
              </a:r>
              <a:r>
                <a:rPr lang="da-DK" sz="1600" dirty="0"/>
                <a:t>,</a:t>
              </a:r>
              <a:r>
                <a:rPr lang="da-DK" sz="1600" dirty="0">
                  <a:solidFill>
                    <a:srgbClr val="FF0000"/>
                  </a:solidFill>
                </a:rPr>
                <a:t>C</a:t>
              </a:r>
              <a:r>
                <a:rPr lang="da-DK" sz="1600" dirty="0"/>
                <a:t>) is:</a:t>
              </a:r>
            </a:p>
            <a:p>
              <a:r>
                <a:rPr lang="da-DK" sz="1600" dirty="0"/>
                <a:t>1+3+3=</a:t>
              </a:r>
              <a:r>
                <a:rPr lang="da-DK" sz="1600" dirty="0">
                  <a:solidFill>
                    <a:srgbClr val="00FF00"/>
                  </a:solidFill>
                </a:rPr>
                <a:t>7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50228" y="3521339"/>
            <a:ext cx="2381460" cy="2209954"/>
            <a:chOff x="7386320" y="2733572"/>
            <a:chExt cx="1757680" cy="1252440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7386320" y="2733572"/>
              <a:ext cx="1757680" cy="125244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487920" y="2801874"/>
              <a:ext cx="1656080" cy="1091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/>
                <a:t>Data </a:t>
              </a:r>
              <a:r>
                <a:rPr lang="da-DK" sz="1600" b="1" dirty="0" err="1"/>
                <a:t>Structure</a:t>
              </a:r>
              <a:r>
                <a:rPr lang="da-DK" sz="1600" b="1" dirty="0"/>
                <a:t> 1</a:t>
              </a:r>
              <a:r>
                <a:rPr lang="da-DK" sz="1600" dirty="0"/>
                <a:t>:</a:t>
              </a:r>
            </a:p>
            <a:p>
              <a:r>
                <a:rPr lang="da-DK" sz="1400" dirty="0"/>
                <a:t>Query time: 1</a:t>
              </a:r>
            </a:p>
            <a:p>
              <a:r>
                <a:rPr lang="da-DK" sz="1400" dirty="0"/>
                <a:t>Space: </a:t>
              </a:r>
              <a:r>
                <a:rPr lang="da-DK" sz="1400" i="1" dirty="0"/>
                <a:t>n</a:t>
              </a:r>
              <a:r>
                <a:rPr lang="da-DK" sz="1400" baseline="30000" dirty="0"/>
                <a:t>2</a:t>
              </a:r>
            </a:p>
            <a:p>
              <a:endParaRPr lang="da-DK" sz="1400" dirty="0"/>
            </a:p>
            <a:p>
              <a:r>
                <a:rPr lang="da-DK" sz="1600" b="1" dirty="0"/>
                <a:t>Data </a:t>
              </a:r>
              <a:r>
                <a:rPr lang="da-DK" sz="1600" b="1" dirty="0" err="1"/>
                <a:t>Structure</a:t>
              </a:r>
              <a:r>
                <a:rPr lang="da-DK" sz="1600" b="1" dirty="0"/>
                <a:t> 2:</a:t>
              </a:r>
            </a:p>
            <a:p>
              <a:r>
                <a:rPr lang="da-DK" sz="1400" dirty="0"/>
                <a:t>Query time: </a:t>
              </a:r>
              <a:r>
                <a:rPr lang="da-DK" sz="1400" i="1" dirty="0" err="1"/>
                <a:t>n</a:t>
              </a:r>
              <a:r>
                <a:rPr lang="da-DK" sz="1400" dirty="0" err="1"/>
                <a:t>lg</a:t>
              </a:r>
              <a:r>
                <a:rPr lang="da-DK" sz="1400" i="1" dirty="0" err="1"/>
                <a:t>n</a:t>
              </a:r>
              <a:r>
                <a:rPr lang="da-DK" sz="1400" dirty="0" err="1"/>
                <a:t>+</a:t>
              </a:r>
              <a:r>
                <a:rPr lang="da-DK" sz="1400" i="1" dirty="0" err="1"/>
                <a:t>m</a:t>
              </a:r>
              <a:endParaRPr lang="da-DK" sz="1400" i="1" dirty="0"/>
            </a:p>
            <a:p>
              <a:r>
                <a:rPr lang="da-DK" sz="1400" dirty="0"/>
                <a:t>Space: </a:t>
              </a:r>
              <a:r>
                <a:rPr lang="da-DK" sz="1400" i="1" dirty="0" err="1"/>
                <a:t>m</a:t>
              </a:r>
              <a:r>
                <a:rPr lang="da-DK" sz="1400" dirty="0" err="1"/>
                <a:t>+</a:t>
              </a:r>
              <a:r>
                <a:rPr lang="da-DK" sz="1400" i="1" dirty="0" err="1"/>
                <a:t>n</a:t>
              </a:r>
              <a:endParaRPr lang="da-DK" sz="1400" i="1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64381" y="3536950"/>
            <a:ext cx="2381460" cy="2209954"/>
            <a:chOff x="7386320" y="2733572"/>
            <a:chExt cx="1757680" cy="1252440"/>
          </a:xfrm>
        </p:grpSpPr>
        <p:sp>
          <p:nvSpPr>
            <p:cNvPr id="56" name="Rounded Rectangle 55"/>
            <p:cNvSpPr/>
            <p:nvPr/>
          </p:nvSpPr>
          <p:spPr bwMode="auto">
            <a:xfrm>
              <a:off x="7386320" y="2733572"/>
              <a:ext cx="1757680" cy="125244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87920" y="2801874"/>
              <a:ext cx="1656080" cy="116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/>
                <a:t>Data </a:t>
              </a:r>
              <a:r>
                <a:rPr lang="da-DK" sz="1600" b="1" dirty="0" err="1"/>
                <a:t>Structure</a:t>
              </a:r>
              <a:r>
                <a:rPr lang="da-DK" sz="1600" b="1" dirty="0"/>
                <a:t> 1</a:t>
              </a:r>
              <a:r>
                <a:rPr lang="da-DK" sz="1600" dirty="0"/>
                <a:t>:</a:t>
              </a:r>
            </a:p>
            <a:p>
              <a:r>
                <a:rPr lang="da-DK" sz="1400" dirty="0" err="1"/>
                <a:t>Precompute</a:t>
              </a:r>
              <a:r>
                <a:rPr lang="da-DK" sz="1400" dirty="0"/>
                <a:t> and store all </a:t>
              </a:r>
              <a:r>
                <a:rPr lang="da-DK" sz="1400" dirty="0" err="1"/>
                <a:t>answers</a:t>
              </a:r>
              <a:r>
                <a:rPr lang="da-DK" sz="1400" dirty="0"/>
                <a:t> in </a:t>
              </a:r>
              <a:r>
                <a:rPr lang="da-DK" sz="1400" dirty="0" err="1"/>
                <a:t>table</a:t>
              </a:r>
              <a:r>
                <a:rPr lang="da-DK" sz="1400" dirty="0"/>
                <a:t>.</a:t>
              </a:r>
            </a:p>
            <a:p>
              <a:endParaRPr lang="da-DK" sz="1400" dirty="0"/>
            </a:p>
            <a:p>
              <a:r>
                <a:rPr lang="da-DK" sz="1600" b="1" dirty="0"/>
                <a:t>Data </a:t>
              </a:r>
              <a:r>
                <a:rPr lang="da-DK" sz="1600" b="1" dirty="0" err="1"/>
                <a:t>Structure</a:t>
              </a:r>
              <a:r>
                <a:rPr lang="da-DK" sz="1600" b="1" dirty="0"/>
                <a:t> 2:</a:t>
              </a:r>
            </a:p>
            <a:p>
              <a:r>
                <a:rPr lang="da-DK" sz="1400" dirty="0"/>
                <a:t>Store </a:t>
              </a:r>
              <a:r>
                <a:rPr lang="da-DK" sz="1400" dirty="0" err="1"/>
                <a:t>graph</a:t>
              </a:r>
              <a:r>
                <a:rPr lang="da-DK" sz="1400" dirty="0"/>
                <a:t>. Run </a:t>
              </a:r>
              <a:r>
                <a:rPr lang="da-DK" sz="1400" dirty="0" err="1"/>
                <a:t>Dijkstra’s</a:t>
              </a:r>
              <a:r>
                <a:rPr lang="da-DK" sz="1400" dirty="0"/>
                <a:t> </a:t>
              </a:r>
              <a:r>
                <a:rPr lang="da-DK" sz="1400" dirty="0" err="1"/>
                <a:t>when</a:t>
              </a:r>
              <a:r>
                <a:rPr lang="da-DK" sz="1400" dirty="0"/>
                <a:t> given </a:t>
              </a:r>
              <a:r>
                <a:rPr lang="da-DK" sz="1400" dirty="0" err="1"/>
                <a:t>query</a:t>
              </a:r>
              <a:r>
                <a:rPr lang="da-DK" sz="1400" dirty="0"/>
                <a:t>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455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455680" grpId="0"/>
      <p:bldP spid="455680" grpId="1"/>
      <p:bldP spid="34" grpId="0"/>
      <p:bldP spid="35" grpId="0"/>
      <p:bldP spid="35" grpId="1"/>
      <p:bldP spid="36" grpId="0"/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Highest query time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kern="0" dirty="0">
                <a:solidFill>
                  <a:srgbClr val="FF0000"/>
                </a:solidFill>
              </a:rPr>
              <a:t>linear space, 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baseline="30000" dirty="0" err="1">
                <a:solidFill>
                  <a:srgbClr val="FF0000"/>
                </a:solidFill>
              </a:rPr>
              <a:t>c</a:t>
            </a:r>
            <a:r>
              <a:rPr lang="en-US" kern="0" dirty="0">
                <a:solidFill>
                  <a:srgbClr val="FF0000"/>
                </a:solidFill>
              </a:rPr>
              <a:t> queries </a:t>
            </a:r>
            <a:r>
              <a:rPr lang="en-US" kern="0" dirty="0"/>
              <a:t>for c=O(1) 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solidFill>
                <a:srgbClr val="FF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1995: </a:t>
            </a:r>
            <a:r>
              <a:rPr lang="en-US" kern="0" dirty="0" err="1">
                <a:latin typeface="+mn-lt"/>
              </a:rPr>
              <a:t>Miltersen</a:t>
            </a:r>
            <a:r>
              <a:rPr lang="en-US" kern="0" dirty="0">
                <a:latin typeface="+mn-lt"/>
              </a:rPr>
              <a:t>:</a:t>
            </a:r>
          </a:p>
          <a:p>
            <a:pPr lvl="2"/>
            <a:r>
              <a:rPr lang="en-US" kern="0" dirty="0">
                <a:latin typeface="+mn-lt"/>
              </a:rPr>
              <a:t>	</a:t>
            </a:r>
            <a:r>
              <a:rPr lang="en-US" i="1" kern="0" dirty="0">
                <a:latin typeface="+mn-lt"/>
              </a:rPr>
              <a:t>t</a:t>
            </a:r>
            <a:r>
              <a:rPr lang="en-US" kern="0" dirty="0">
                <a:latin typeface="+mn-lt"/>
              </a:rPr>
              <a:t> ≥ c.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2006: </a:t>
            </a:r>
            <a:r>
              <a:rPr lang="en-US" kern="0" dirty="0" err="1"/>
              <a:t>Patrascu</a:t>
            </a:r>
            <a:r>
              <a:rPr lang="en-US" kern="0" dirty="0"/>
              <a:t> and </a:t>
            </a:r>
            <a:r>
              <a:rPr lang="en-US" kern="0" dirty="0" err="1"/>
              <a:t>Thorup</a:t>
            </a:r>
            <a:r>
              <a:rPr lang="en-US" kern="0" dirty="0"/>
              <a:t>:</a:t>
            </a:r>
          </a:p>
          <a:p>
            <a:pPr lvl="2"/>
            <a:r>
              <a:rPr lang="en-US" kern="0" dirty="0"/>
              <a:t>	</a:t>
            </a:r>
            <a:r>
              <a:rPr lang="en-US" i="1" kern="0" dirty="0"/>
              <a:t>t</a:t>
            </a:r>
            <a:r>
              <a:rPr lang="en-US" kern="0" dirty="0"/>
              <a:t> ≥ 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/</a:t>
            </a:r>
            <a:r>
              <a:rPr lang="en-US" kern="0" dirty="0" err="1"/>
              <a:t>lglg</a:t>
            </a:r>
            <a:r>
              <a:rPr lang="en-US" i="1" kern="0" dirty="0" err="1"/>
              <a:t>n</a:t>
            </a:r>
            <a:r>
              <a:rPr lang="en-US" kern="0" dirty="0"/>
              <a:t>.</a:t>
            </a:r>
          </a:p>
          <a:p>
            <a:pPr lvl="2"/>
            <a:endParaRPr lang="en-US" kern="0" dirty="0">
              <a:latin typeface="+mn-lt"/>
            </a:endParaRPr>
          </a:p>
          <a:p>
            <a:pPr lvl="1"/>
            <a:endParaRPr lang="en-US" kern="0" dirty="0"/>
          </a:p>
          <a:p>
            <a:pPr lvl="2"/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Static Lower Bounds</a:t>
            </a:r>
          </a:p>
        </p:txBody>
      </p:sp>
    </p:spTree>
    <p:extLst>
      <p:ext uri="{BB962C8B-B14F-4D97-AF65-F5344CB8AC3E}">
        <p14:creationId xmlns:p14="http://schemas.microsoft.com/office/powerpoint/2010/main" val="10437889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Static Lower Bounds [</a:t>
            </a:r>
            <a:r>
              <a:rPr lang="en-US" kern="0" dirty="0" err="1">
                <a:solidFill>
                  <a:srgbClr val="3737FF"/>
                </a:solidFill>
              </a:rPr>
              <a:t>Patrascu</a:t>
            </a:r>
            <a:r>
              <a:rPr lang="en-US" kern="0" dirty="0">
                <a:solidFill>
                  <a:srgbClr val="3737FF"/>
                </a:solidFill>
              </a:rPr>
              <a:t> and </a:t>
            </a:r>
            <a:r>
              <a:rPr lang="en-US" kern="0" dirty="0" err="1">
                <a:solidFill>
                  <a:srgbClr val="3737FF"/>
                </a:solidFill>
              </a:rPr>
              <a:t>Thorup</a:t>
            </a:r>
            <a:r>
              <a:rPr lang="en-US" kern="0" dirty="0">
                <a:solidFill>
                  <a:srgbClr val="3737FF"/>
                </a:solidFill>
              </a:rPr>
              <a:t> ‘06]: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Refined reduction to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communication game: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Bob receives polynomial (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data</a:t>
            </a:r>
            <a:r>
              <a:rPr lang="en-US" kern="0" dirty="0">
                <a:latin typeface="+mn-lt"/>
              </a:rPr>
              <a:t>).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Alice receives </a:t>
            </a:r>
            <a:r>
              <a:rPr lang="en-US" i="1" kern="0" dirty="0">
                <a:latin typeface="+mn-lt"/>
              </a:rPr>
              <a:t>k</a:t>
            </a:r>
            <a:r>
              <a:rPr lang="en-US" kern="0" dirty="0">
                <a:latin typeface="+mn-lt"/>
              </a:rPr>
              <a:t> field elements (</a:t>
            </a:r>
            <a:r>
              <a:rPr lang="en-US" i="1" kern="0" dirty="0">
                <a:solidFill>
                  <a:srgbClr val="FF0000"/>
                </a:solidFill>
                <a:latin typeface="+mn-lt"/>
              </a:rPr>
              <a:t>k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 queries</a:t>
            </a:r>
            <a:r>
              <a:rPr lang="en-US" kern="0" dirty="0">
                <a:latin typeface="+mn-lt"/>
              </a:rPr>
              <a:t>).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Goal: </a:t>
            </a:r>
            <a:r>
              <a:rPr lang="en-US" kern="0" dirty="0">
                <a:latin typeface="+mn-lt"/>
              </a:rPr>
              <a:t>Compute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answers to all of Alice’s queries </a:t>
            </a:r>
            <a:r>
              <a:rPr lang="en-US" kern="0" dirty="0">
                <a:latin typeface="+mn-lt"/>
              </a:rPr>
              <a:t>and minimize communication.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14" y="2242686"/>
            <a:ext cx="1376939" cy="2248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65" y="2310492"/>
            <a:ext cx="2112434" cy="212321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82675" y="2828925"/>
            <a:ext cx="2400300" cy="666750"/>
            <a:chOff x="3343275" y="2895600"/>
            <a:chExt cx="2400300" cy="666750"/>
          </a:xfrm>
        </p:grpSpPr>
        <p:sp>
          <p:nvSpPr>
            <p:cNvPr id="7" name="Left-Right Arrow 6"/>
            <p:cNvSpPr/>
            <p:nvPr/>
          </p:nvSpPr>
          <p:spPr bwMode="auto">
            <a:xfrm>
              <a:off x="3343275" y="2895600"/>
              <a:ext cx="2400300" cy="666750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86150" y="3076575"/>
              <a:ext cx="2219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Communicates bits</a:t>
              </a:r>
              <a:endParaRPr lang="en-US" sz="16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90192" y="2554274"/>
            <a:ext cx="2784405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r>
              <a:rPr lang="da-DK" sz="1600" baseline="-25000" dirty="0"/>
              <a:t>1</a:t>
            </a:r>
            <a:r>
              <a:rPr lang="da-DK" sz="1600" dirty="0"/>
              <a:t>=5</a:t>
            </a:r>
          </a:p>
          <a:p>
            <a:endParaRPr lang="da-DK" sz="1600" dirty="0"/>
          </a:p>
          <a:p>
            <a:r>
              <a:rPr lang="da-DK" sz="1600" i="1" dirty="0"/>
              <a:t>x</a:t>
            </a:r>
            <a:r>
              <a:rPr lang="da-DK" sz="1600" baseline="-25000" dirty="0"/>
              <a:t>2</a:t>
            </a:r>
            <a:r>
              <a:rPr lang="da-DK" sz="1600" dirty="0"/>
              <a:t>=13</a:t>
            </a:r>
          </a:p>
          <a:p>
            <a:endParaRPr lang="da-DK" sz="1600" dirty="0"/>
          </a:p>
          <a:p>
            <a:r>
              <a:rPr lang="da-DK" sz="1600" i="1" dirty="0"/>
              <a:t>x</a:t>
            </a:r>
            <a:r>
              <a:rPr lang="da-DK" sz="1600" baseline="-25000" dirty="0"/>
              <a:t>3</a:t>
            </a:r>
            <a:r>
              <a:rPr lang="da-DK" sz="1600" dirty="0"/>
              <a:t>=9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3F60EC7-DB8C-2B44-B5B9-BB1418CFC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86" y="2681840"/>
            <a:ext cx="1392850" cy="139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39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3B2248B1-BEF4-D643-ABB5-1CC242224642}"/>
              </a:ext>
            </a:extLst>
          </p:cNvPr>
          <p:cNvSpPr txBox="1"/>
          <p:nvPr/>
        </p:nvSpPr>
        <p:spPr>
          <a:xfrm>
            <a:off x="990192" y="2554274"/>
            <a:ext cx="2784405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r>
              <a:rPr lang="da-DK" sz="1600" baseline="-25000" dirty="0"/>
              <a:t>1</a:t>
            </a:r>
            <a:r>
              <a:rPr lang="da-DK" sz="1600" dirty="0"/>
              <a:t>=5</a:t>
            </a:r>
          </a:p>
          <a:p>
            <a:endParaRPr lang="da-DK" sz="1600" dirty="0"/>
          </a:p>
          <a:p>
            <a:r>
              <a:rPr lang="da-DK" sz="1600" i="1" dirty="0"/>
              <a:t>x</a:t>
            </a:r>
            <a:r>
              <a:rPr lang="da-DK" sz="1600" baseline="-25000" dirty="0"/>
              <a:t>2</a:t>
            </a:r>
            <a:r>
              <a:rPr lang="da-DK" sz="1600" dirty="0"/>
              <a:t>=13</a:t>
            </a:r>
          </a:p>
          <a:p>
            <a:endParaRPr lang="da-DK" sz="1600" dirty="0"/>
          </a:p>
          <a:p>
            <a:r>
              <a:rPr lang="da-DK" sz="1600" i="1" dirty="0"/>
              <a:t>x</a:t>
            </a:r>
            <a:r>
              <a:rPr lang="da-DK" sz="1600" baseline="-25000" dirty="0"/>
              <a:t>3</a:t>
            </a:r>
            <a:r>
              <a:rPr lang="da-DK" sz="1600" dirty="0"/>
              <a:t>=9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Static Lower Bounds [</a:t>
            </a:r>
            <a:r>
              <a:rPr lang="en-US" kern="0" dirty="0" err="1">
                <a:solidFill>
                  <a:srgbClr val="3737FF"/>
                </a:solidFill>
              </a:rPr>
              <a:t>Patrascu</a:t>
            </a:r>
            <a:r>
              <a:rPr lang="en-US" kern="0" dirty="0">
                <a:solidFill>
                  <a:srgbClr val="3737FF"/>
                </a:solidFill>
              </a:rPr>
              <a:t> and </a:t>
            </a:r>
            <a:r>
              <a:rPr lang="en-US" kern="0" dirty="0" err="1">
                <a:solidFill>
                  <a:srgbClr val="3737FF"/>
                </a:solidFill>
              </a:rPr>
              <a:t>Thorup</a:t>
            </a:r>
            <a:r>
              <a:rPr lang="en-US" kern="0" dirty="0">
                <a:solidFill>
                  <a:srgbClr val="3737FF"/>
                </a:solidFill>
              </a:rPr>
              <a:t> ‘06]: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Refined reduction to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communication game: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Data Structure </a:t>
            </a:r>
            <a:r>
              <a:rPr lang="en-US" kern="0" dirty="0">
                <a:latin typeface="+mn-lt"/>
              </a:rPr>
              <a:t>to</a:t>
            </a:r>
            <a:r>
              <a:rPr lang="en-US" kern="0" dirty="0">
                <a:solidFill>
                  <a:srgbClr val="3737FF"/>
                </a:solidFill>
                <a:latin typeface="+mn-lt"/>
              </a:rPr>
              <a:t> Protocol: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Bob builds data structure on his input.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Alice simulates query algorithm on her queries </a:t>
            </a:r>
            <a:r>
              <a:rPr lang="en-US" i="1" kern="0" dirty="0">
                <a:solidFill>
                  <a:srgbClr val="FF0000"/>
                </a:solidFill>
                <a:latin typeface="+mn-lt"/>
              </a:rPr>
              <a:t>in parallel</a:t>
            </a:r>
            <a:r>
              <a:rPr lang="en-US" kern="0" dirty="0">
                <a:latin typeface="+mn-lt"/>
              </a:rPr>
              <a:t>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For the cells needed at each step: Ask Bob for contents.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14" y="2242686"/>
            <a:ext cx="1376939" cy="2248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65" y="2310492"/>
            <a:ext cx="2112434" cy="2123211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701741" y="1867297"/>
            <a:ext cx="2415424" cy="1084168"/>
            <a:chOff x="3547741" y="1905797"/>
            <a:chExt cx="2415424" cy="1084168"/>
          </a:xfrm>
        </p:grpSpPr>
        <p:sp>
          <p:nvSpPr>
            <p:cNvPr id="4" name="Right Arrow 3"/>
            <p:cNvSpPr/>
            <p:nvPr/>
          </p:nvSpPr>
          <p:spPr bwMode="auto">
            <a:xfrm>
              <a:off x="3547741" y="1905797"/>
              <a:ext cx="2271049" cy="108416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2116" y="2156066"/>
              <a:ext cx="22710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”I </a:t>
              </a:r>
              <a:r>
                <a:rPr lang="da-DK" sz="1600" i="1" dirty="0" err="1"/>
                <a:t>need</a:t>
              </a:r>
              <a:r>
                <a:rPr lang="da-DK" sz="1600" i="1" dirty="0"/>
                <a:t> </a:t>
              </a:r>
              <a:r>
                <a:rPr lang="da-DK" sz="1600" i="1" dirty="0" err="1"/>
                <a:t>cells</a:t>
              </a:r>
              <a:r>
                <a:rPr lang="da-DK" sz="1600" i="1" dirty="0"/>
                <a:t> #13,#15,#24”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58747" y="2817590"/>
            <a:ext cx="2685993" cy="1084168"/>
            <a:chOff x="3658747" y="2817590"/>
            <a:chExt cx="2685993" cy="1084168"/>
          </a:xfrm>
        </p:grpSpPr>
        <p:sp>
          <p:nvSpPr>
            <p:cNvPr id="47" name="Right Arrow 46"/>
            <p:cNvSpPr/>
            <p:nvPr/>
          </p:nvSpPr>
          <p:spPr bwMode="auto">
            <a:xfrm rot="10800000">
              <a:off x="3658747" y="2817590"/>
              <a:ext cx="2271049" cy="108416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23126" y="3070748"/>
              <a:ext cx="2421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”</a:t>
              </a:r>
              <a:r>
                <a:rPr lang="da-DK" sz="1600" i="1" dirty="0" err="1"/>
                <a:t>They</a:t>
              </a:r>
              <a:r>
                <a:rPr lang="da-DK" sz="1600" i="1" dirty="0"/>
                <a:t> store: 0010,1001,1111”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513103" y="3797017"/>
            <a:ext cx="128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…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66425" y="1943469"/>
            <a:ext cx="2142021" cy="1127280"/>
            <a:chOff x="466425" y="1943469"/>
            <a:chExt cx="2142021" cy="1127280"/>
          </a:xfrm>
        </p:grpSpPr>
        <p:sp>
          <p:nvSpPr>
            <p:cNvPr id="49" name="Rounded Rectangular Callout 48"/>
            <p:cNvSpPr/>
            <p:nvPr/>
          </p:nvSpPr>
          <p:spPr bwMode="auto">
            <a:xfrm>
              <a:off x="466425" y="1943469"/>
              <a:ext cx="1691105" cy="1127280"/>
            </a:xfrm>
            <a:prstGeom prst="wedgeRoundRectCallout">
              <a:avLst>
                <a:gd name="adj1" fmla="val 72975"/>
                <a:gd name="adj2" fmla="val 13740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6425" y="2085472"/>
              <a:ext cx="2142021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The </a:t>
              </a:r>
              <a:r>
                <a:rPr lang="da-DK" sz="1600" dirty="0" err="1"/>
                <a:t>answers</a:t>
              </a:r>
              <a:r>
                <a:rPr lang="da-DK" sz="1600" dirty="0"/>
                <a:t>:</a:t>
              </a:r>
            </a:p>
            <a:p>
              <a:r>
                <a:rPr lang="da-DK" sz="1600" dirty="0"/>
                <a:t>18, 1, 13.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B288226-86F0-7040-A68E-04C109EB0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86" y="2681840"/>
            <a:ext cx="1392850" cy="139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69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Static Lower Bounds [</a:t>
                </a:r>
                <a:r>
                  <a:rPr lang="en-US" kern="0" dirty="0" err="1">
                    <a:solidFill>
                      <a:srgbClr val="3737FF"/>
                    </a:solidFill>
                  </a:rPr>
                  <a:t>Patrascu</a:t>
                </a:r>
                <a:r>
                  <a:rPr lang="en-US" kern="0" dirty="0">
                    <a:solidFill>
                      <a:srgbClr val="3737FF"/>
                    </a:solidFill>
                  </a:rPr>
                  <a:t> and </a:t>
                </a:r>
                <a:r>
                  <a:rPr lang="en-US" kern="0" dirty="0" err="1">
                    <a:solidFill>
                      <a:srgbClr val="3737FF"/>
                    </a:solidFill>
                  </a:rPr>
                  <a:t>Thorup</a:t>
                </a:r>
                <a:r>
                  <a:rPr lang="en-US" kern="0" dirty="0">
                    <a:solidFill>
                      <a:srgbClr val="3737FF"/>
                    </a:solidFill>
                  </a:rPr>
                  <a:t> ‘06]: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latin typeface="+mn-lt"/>
                  </a:rPr>
                  <a:t>Refined reduction to </a:t>
                </a:r>
                <a:r>
                  <a:rPr lang="en-US" kern="0" dirty="0">
                    <a:solidFill>
                      <a:srgbClr val="FF0000"/>
                    </a:solidFill>
                    <a:latin typeface="+mn-lt"/>
                  </a:rPr>
                  <a:t>communication game:</a:t>
                </a: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lvl="1"/>
                <a:endParaRPr lang="en-US" kern="0" dirty="0">
                  <a:latin typeface="+mn-lt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Data Structure </a:t>
                </a:r>
                <a:r>
                  <a:rPr lang="en-US" kern="0" dirty="0">
                    <a:latin typeface="+mn-lt"/>
                  </a:rPr>
                  <a:t>to</a:t>
                </a: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 Protocol: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latin typeface="+mn-lt"/>
                  </a:rPr>
                  <a:t>Bob builds data structure on his input.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latin typeface="+mn-lt"/>
                  </a:rPr>
                  <a:t>Alice simulates query algorithm on her queries </a:t>
                </a:r>
                <a:r>
                  <a:rPr lang="en-US" i="1" kern="0" dirty="0">
                    <a:solidFill>
                      <a:srgbClr val="FF0000"/>
                    </a:solidFill>
                    <a:latin typeface="+mn-lt"/>
                  </a:rPr>
                  <a:t>in parallel</a:t>
                </a:r>
                <a:r>
                  <a:rPr lang="en-US" kern="0" dirty="0">
                    <a:latin typeface="+mn-lt"/>
                  </a:rPr>
                  <a:t>: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>
                    <a:latin typeface="+mn-lt"/>
                  </a:rPr>
                  <a:t>For the cells needed at each step: Ask Bob for contents.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  <a:latin typeface="+mn-lt"/>
                  </a:rPr>
                  <a:t>The Trick: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latin typeface="+mn-lt"/>
                  </a:rPr>
                  <a:t>Set of </a:t>
                </a:r>
                <a:r>
                  <a:rPr lang="en-US" i="1" kern="0" dirty="0">
                    <a:latin typeface="+mn-lt"/>
                  </a:rPr>
                  <a:t>k</a:t>
                </a:r>
                <a:r>
                  <a:rPr lang="en-US" kern="0" dirty="0">
                    <a:latin typeface="+mn-lt"/>
                  </a:rPr>
                  <a:t> cells </a:t>
                </a:r>
                <a:r>
                  <a:rPr lang="en-US" kern="0" dirty="0">
                    <a:solidFill>
                      <a:srgbClr val="FF0000"/>
                    </a:solidFill>
                    <a:latin typeface="+mn-lt"/>
                  </a:rPr>
                  <a:t>cheaper</a:t>
                </a:r>
                <a:r>
                  <a:rPr lang="en-US" kern="0" dirty="0">
                    <a:latin typeface="+mn-lt"/>
                  </a:rPr>
                  <a:t> to specify than </a:t>
                </a:r>
                <a:r>
                  <a:rPr lang="en-US" i="1" kern="0" dirty="0">
                    <a:latin typeface="+mn-lt"/>
                  </a:rPr>
                  <a:t>k</a:t>
                </a:r>
                <a:r>
                  <a:rPr lang="en-US" kern="0" dirty="0">
                    <a:latin typeface="+mn-lt"/>
                  </a:rPr>
                  <a:t> individual cells: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 err="1">
                    <a:latin typeface="+mn-lt"/>
                  </a:rPr>
                  <a:t>lg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b="0" i="1" kern="0" smtClean="0">
                                <a:latin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da-DK" b="0" i="1" kern="0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kern="0" dirty="0">
                    <a:latin typeface="+mn-lt"/>
                  </a:rPr>
                  <a:t>≈ </a:t>
                </a:r>
                <a:r>
                  <a:rPr lang="en-US" i="1" kern="0" dirty="0" err="1">
                    <a:latin typeface="+mn-lt"/>
                  </a:rPr>
                  <a:t>k</a:t>
                </a:r>
                <a:r>
                  <a:rPr lang="en-US" kern="0" dirty="0" err="1">
                    <a:latin typeface="+mn-lt"/>
                  </a:rPr>
                  <a:t>lg</a:t>
                </a:r>
                <a:r>
                  <a:rPr lang="en-US" kern="0" dirty="0">
                    <a:latin typeface="+mn-lt"/>
                  </a:rPr>
                  <a:t>(</a:t>
                </a:r>
                <a:r>
                  <a:rPr lang="en-US" i="1" kern="0" dirty="0">
                    <a:latin typeface="+mn-lt"/>
                  </a:rPr>
                  <a:t>S</a:t>
                </a:r>
                <a:r>
                  <a:rPr lang="en-US" kern="0" dirty="0">
                    <a:latin typeface="+mn-lt"/>
                  </a:rPr>
                  <a:t>/</a:t>
                </a:r>
                <a:r>
                  <a:rPr lang="en-US" i="1" kern="0" dirty="0">
                    <a:latin typeface="+mn-lt"/>
                  </a:rPr>
                  <a:t>k</a:t>
                </a:r>
                <a:r>
                  <a:rPr lang="en-US" kern="0" dirty="0">
                    <a:latin typeface="+mn-lt"/>
                  </a:rPr>
                  <a:t>) bits, i.e. </a:t>
                </a:r>
                <a:r>
                  <a:rPr lang="en-US" kern="0" dirty="0" err="1">
                    <a:latin typeface="+mn-lt"/>
                  </a:rPr>
                  <a:t>lg</a:t>
                </a:r>
                <a:r>
                  <a:rPr lang="en-US" kern="0" dirty="0">
                    <a:latin typeface="+mn-lt"/>
                  </a:rPr>
                  <a:t>(</a:t>
                </a:r>
                <a:r>
                  <a:rPr lang="en-US" i="1" kern="0" dirty="0">
                    <a:latin typeface="+mn-lt"/>
                  </a:rPr>
                  <a:t>S</a:t>
                </a:r>
                <a:r>
                  <a:rPr lang="en-US" kern="0" dirty="0">
                    <a:latin typeface="+mn-lt"/>
                  </a:rPr>
                  <a:t>/</a:t>
                </a:r>
                <a:r>
                  <a:rPr lang="en-US" i="1" kern="0" dirty="0">
                    <a:latin typeface="+mn-lt"/>
                  </a:rPr>
                  <a:t>k</a:t>
                </a:r>
                <a:r>
                  <a:rPr lang="en-US" kern="0" dirty="0">
                    <a:latin typeface="+mn-lt"/>
                  </a:rPr>
                  <a:t>) bits per cell.</a:t>
                </a: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blipFill rotWithShape="1">
                <a:blip r:embed="rId3"/>
                <a:stretch>
                  <a:fillRect l="-551" t="-641" b="-371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18" y="1879358"/>
            <a:ext cx="737791" cy="1204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93" y="1907961"/>
            <a:ext cx="1131882" cy="1137657"/>
          </a:xfrm>
          <a:prstGeom prst="rect">
            <a:avLst/>
          </a:prstGeom>
        </p:spPr>
      </p:pic>
      <p:sp>
        <p:nvSpPr>
          <p:cNvPr id="34" name="Left-Right Arrow 33"/>
          <p:cNvSpPr/>
          <p:nvPr/>
        </p:nvSpPr>
        <p:spPr bwMode="auto">
          <a:xfrm>
            <a:off x="4066059" y="2240544"/>
            <a:ext cx="1022239" cy="309973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722825" y="2454678"/>
            <a:ext cx="1940556" cy="1105313"/>
            <a:chOff x="7785764" y="4140455"/>
            <a:chExt cx="1940556" cy="1105313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7785764" y="4140455"/>
              <a:ext cx="1940555" cy="1105313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85765" y="4215869"/>
              <a:ext cx="1940555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/>
                <a:t>Bits send:</a:t>
              </a:r>
            </a:p>
            <a:p>
              <a:r>
                <a:rPr lang="da-DK" sz="1600" dirty="0"/>
                <a:t> Alice: </a:t>
              </a:r>
              <a:r>
                <a:rPr lang="da-DK" sz="1600" i="1" dirty="0" err="1"/>
                <a:t>kt</a:t>
              </a:r>
              <a:r>
                <a:rPr lang="da-DK" sz="1600" dirty="0" err="1"/>
                <a:t>lg</a:t>
              </a:r>
              <a:r>
                <a:rPr lang="da-DK" sz="1600" dirty="0"/>
                <a:t>(</a:t>
              </a:r>
              <a:r>
                <a:rPr lang="da-DK" sz="1600" i="1" dirty="0"/>
                <a:t>S</a:t>
              </a:r>
              <a:r>
                <a:rPr lang="da-DK" sz="1600" dirty="0"/>
                <a:t>/</a:t>
              </a:r>
              <a:r>
                <a:rPr lang="da-DK" sz="1600" i="1" dirty="0"/>
                <a:t>k</a:t>
              </a:r>
              <a:r>
                <a:rPr lang="da-DK" sz="1600" dirty="0"/>
                <a:t>)</a:t>
              </a:r>
            </a:p>
            <a:p>
              <a:r>
                <a:rPr lang="da-DK" sz="1600" dirty="0"/>
                <a:t> Bob: </a:t>
              </a:r>
              <a:r>
                <a:rPr lang="da-DK" sz="1600" i="1" dirty="0" err="1"/>
                <a:t>ktw</a:t>
              </a:r>
              <a:endParaRPr lang="da-DK" sz="1600" i="1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E74EF4C-BAFD-EE48-BB06-9479652D9DB5}"/>
              </a:ext>
            </a:extLst>
          </p:cNvPr>
          <p:cNvSpPr txBox="1"/>
          <p:nvPr/>
        </p:nvSpPr>
        <p:spPr>
          <a:xfrm>
            <a:off x="2143341" y="2216000"/>
            <a:ext cx="278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r>
              <a:rPr lang="da-DK" sz="1600" i="1" baseline="-25000" dirty="0"/>
              <a:t>1</a:t>
            </a:r>
            <a:r>
              <a:rPr lang="da-DK" sz="1600" i="1" dirty="0"/>
              <a:t>,</a:t>
            </a:r>
            <a:r>
              <a:rPr lang="is-IS" sz="1600" i="1" dirty="0"/>
              <a:t>…,x</a:t>
            </a:r>
            <a:r>
              <a:rPr lang="is-IS" sz="1600" i="1" baseline="-25000" dirty="0"/>
              <a:t>k</a:t>
            </a:r>
            <a:endParaRPr lang="da-DK" sz="1600" baseline="-25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62FACC-B151-D046-9400-BEC1B61356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17" y="2058083"/>
            <a:ext cx="824159" cy="82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88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Static Lower Bounds [</a:t>
            </a:r>
            <a:r>
              <a:rPr lang="en-US" kern="0" dirty="0" err="1">
                <a:solidFill>
                  <a:srgbClr val="3737FF"/>
                </a:solidFill>
              </a:rPr>
              <a:t>Patrascu</a:t>
            </a:r>
            <a:r>
              <a:rPr lang="en-US" kern="0" dirty="0">
                <a:solidFill>
                  <a:srgbClr val="3737FF"/>
                </a:solidFill>
              </a:rPr>
              <a:t> and </a:t>
            </a:r>
            <a:r>
              <a:rPr lang="en-US" kern="0" dirty="0" err="1">
                <a:solidFill>
                  <a:srgbClr val="3737FF"/>
                </a:solidFill>
              </a:rPr>
              <a:t>Thorup</a:t>
            </a:r>
            <a:r>
              <a:rPr lang="en-US" kern="0" dirty="0">
                <a:solidFill>
                  <a:srgbClr val="3737FF"/>
                </a:solidFill>
              </a:rPr>
              <a:t> ‘06]: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Refined reduction to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communication game: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Show: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/>
              <a:t>Either Alice sends ≥</a:t>
            </a:r>
            <a:r>
              <a:rPr lang="en-US" i="1" kern="0" dirty="0"/>
              <a:t>A</a:t>
            </a:r>
            <a:r>
              <a:rPr lang="en-US" kern="0" dirty="0"/>
              <a:t> bits or Bob sends ≥</a:t>
            </a:r>
            <a:r>
              <a:rPr lang="en-US" i="1" kern="0" dirty="0"/>
              <a:t>B</a:t>
            </a:r>
            <a:r>
              <a:rPr lang="en-US" kern="0" dirty="0"/>
              <a:t> bits.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Implies: </a:t>
            </a:r>
            <a:r>
              <a:rPr lang="en-US" i="1" kern="0" dirty="0"/>
              <a:t>t</a:t>
            </a:r>
            <a:r>
              <a:rPr lang="en-US" kern="0" dirty="0"/>
              <a:t> ≥ min{</a:t>
            </a:r>
            <a:r>
              <a:rPr lang="en-US" i="1" kern="0" dirty="0"/>
              <a:t>A</a:t>
            </a:r>
            <a:r>
              <a:rPr lang="en-US" kern="0" dirty="0"/>
              <a:t>/</a:t>
            </a:r>
            <a:r>
              <a:rPr lang="en-US" i="1" kern="0" dirty="0" err="1"/>
              <a:t>k</a:t>
            </a:r>
            <a:r>
              <a:rPr lang="en-US" kern="0" dirty="0" err="1"/>
              <a:t>lg</a:t>
            </a:r>
            <a:r>
              <a:rPr lang="en-US" kern="0" dirty="0"/>
              <a:t>(</a:t>
            </a:r>
            <a:r>
              <a:rPr lang="en-US" i="1" kern="0" dirty="0"/>
              <a:t>S/k</a:t>
            </a:r>
            <a:r>
              <a:rPr lang="en-US" kern="0" dirty="0"/>
              <a:t>)</a:t>
            </a:r>
            <a:r>
              <a:rPr lang="en-US" i="1" kern="0" dirty="0"/>
              <a:t>,B</a:t>
            </a:r>
            <a:r>
              <a:rPr lang="en-US" kern="0" dirty="0"/>
              <a:t>/</a:t>
            </a:r>
            <a:r>
              <a:rPr lang="en-US" i="1" kern="0" dirty="0"/>
              <a:t>kw</a:t>
            </a:r>
            <a:r>
              <a:rPr lang="en-US" kern="0" dirty="0"/>
              <a:t>}.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18" y="1879358"/>
            <a:ext cx="737791" cy="1204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93" y="1907961"/>
            <a:ext cx="1131882" cy="1137657"/>
          </a:xfrm>
          <a:prstGeom prst="rect">
            <a:avLst/>
          </a:prstGeom>
        </p:spPr>
      </p:pic>
      <p:sp>
        <p:nvSpPr>
          <p:cNvPr id="34" name="Left-Right Arrow 33"/>
          <p:cNvSpPr/>
          <p:nvPr/>
        </p:nvSpPr>
        <p:spPr bwMode="auto">
          <a:xfrm>
            <a:off x="4066059" y="2240544"/>
            <a:ext cx="1022239" cy="309973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CE11C-D55A-5A4D-B0D9-7757C315F959}"/>
              </a:ext>
            </a:extLst>
          </p:cNvPr>
          <p:cNvSpPr txBox="1"/>
          <p:nvPr/>
        </p:nvSpPr>
        <p:spPr>
          <a:xfrm>
            <a:off x="2143341" y="2216000"/>
            <a:ext cx="278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r>
              <a:rPr lang="da-DK" sz="1600" i="1" baseline="-25000" dirty="0"/>
              <a:t>1</a:t>
            </a:r>
            <a:r>
              <a:rPr lang="da-DK" sz="1600" i="1" dirty="0"/>
              <a:t>,</a:t>
            </a:r>
            <a:r>
              <a:rPr lang="is-IS" sz="1600" i="1" dirty="0"/>
              <a:t>…,x</a:t>
            </a:r>
            <a:r>
              <a:rPr lang="is-IS" sz="1600" i="1" baseline="-25000" dirty="0"/>
              <a:t>k</a:t>
            </a:r>
            <a:endParaRPr lang="da-DK" sz="1600" baseline="-25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D41E39-1525-5242-A8C6-872E1E1EDE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17" y="2058083"/>
            <a:ext cx="824159" cy="82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23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Rectangle Argument for Polynomial Evaluation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000000"/>
                </a:solidFill>
              </a:rPr>
              <a:t>Let Alice have </a:t>
            </a:r>
            <a:r>
              <a:rPr lang="da-DK" i="1" kern="0" dirty="0">
                <a:solidFill>
                  <a:srgbClr val="000000"/>
                </a:solidFill>
              </a:rPr>
              <a:t>k</a:t>
            </a:r>
            <a:r>
              <a:rPr lang="da-DK" kern="0" dirty="0">
                <a:solidFill>
                  <a:srgbClr val="000000"/>
                </a:solidFill>
              </a:rPr>
              <a:t> elements in </a:t>
            </a:r>
            <a:r>
              <a:rPr lang="da-DK" kern="0" dirty="0"/>
              <a:t>𝔽</a:t>
            </a:r>
            <a:r>
              <a:rPr lang="en-US" i="1" kern="0" baseline="-25000" dirty="0"/>
              <a:t>p</a:t>
            </a:r>
            <a:r>
              <a:rPr lang="da-DK" kern="0" dirty="0">
                <a:solidFill>
                  <a:srgbClr val="000000"/>
                </a:solidFill>
              </a:rPr>
              <a:t>. </a:t>
            </a:r>
            <a:r>
              <a:rPr lang="da-DK" kern="0" dirty="0" err="1">
                <a:solidFill>
                  <a:srgbClr val="000000"/>
                </a:solidFill>
              </a:rPr>
              <a:t>Assume</a:t>
            </a:r>
            <a:r>
              <a:rPr lang="da-DK" kern="0" dirty="0">
                <a:solidFill>
                  <a:srgbClr val="000000"/>
                </a:solidFill>
              </a:rPr>
              <a:t> </a:t>
            </a:r>
            <a:r>
              <a:rPr lang="da-DK" i="1" kern="0" dirty="0">
                <a:solidFill>
                  <a:srgbClr val="000000"/>
                </a:solidFill>
              </a:rPr>
              <a:t>p</a:t>
            </a:r>
            <a:r>
              <a:rPr lang="da-DK" kern="0" dirty="0">
                <a:solidFill>
                  <a:srgbClr val="000000"/>
                </a:solidFill>
              </a:rPr>
              <a:t> = </a:t>
            </a:r>
            <a:r>
              <a:rPr lang="el-GR" kern="0" dirty="0"/>
              <a:t>θ</a:t>
            </a:r>
            <a:r>
              <a:rPr lang="da-DK" kern="0" dirty="0"/>
              <a:t>(</a:t>
            </a:r>
            <a:r>
              <a:rPr lang="da-DK" i="1" kern="0" dirty="0"/>
              <a:t>n</a:t>
            </a:r>
            <a:r>
              <a:rPr lang="da-DK" kern="0" baseline="30000" dirty="0"/>
              <a:t>2</a:t>
            </a:r>
            <a:r>
              <a:rPr lang="da-DK" kern="0" dirty="0"/>
              <a:t>).</a:t>
            </a:r>
            <a:endParaRPr lang="da-DK" kern="0" dirty="0">
              <a:solidFill>
                <a:srgbClr val="00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000000"/>
                </a:solidFill>
              </a:rPr>
              <a:t>Let Bob have </a:t>
            </a:r>
            <a:r>
              <a:rPr lang="da-DK" kern="0" dirty="0" err="1">
                <a:solidFill>
                  <a:srgbClr val="000000"/>
                </a:solidFill>
              </a:rPr>
              <a:t>degree</a:t>
            </a:r>
            <a:r>
              <a:rPr lang="da-DK" kern="0" dirty="0">
                <a:solidFill>
                  <a:srgbClr val="000000"/>
                </a:solidFill>
              </a:rPr>
              <a:t> </a:t>
            </a:r>
            <a:r>
              <a:rPr lang="da-DK" i="1" kern="0" dirty="0">
                <a:solidFill>
                  <a:srgbClr val="000000"/>
                </a:solidFill>
              </a:rPr>
              <a:t>n</a:t>
            </a:r>
            <a:r>
              <a:rPr lang="da-DK" kern="0" dirty="0">
                <a:solidFill>
                  <a:srgbClr val="000000"/>
                </a:solidFill>
              </a:rPr>
              <a:t>-1 </a:t>
            </a:r>
            <a:r>
              <a:rPr lang="da-DK" kern="0" dirty="0" err="1">
                <a:solidFill>
                  <a:srgbClr val="000000"/>
                </a:solidFill>
              </a:rPr>
              <a:t>polynomial</a:t>
            </a:r>
            <a:r>
              <a:rPr lang="da-DK" kern="0" dirty="0">
                <a:solidFill>
                  <a:srgbClr val="000000"/>
                </a:solidFill>
              </a:rPr>
              <a:t> P.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3737FF"/>
                </a:solidFill>
              </a:rPr>
              <a:t>Assume</a:t>
            </a:r>
            <a:r>
              <a:rPr lang="da-DK" kern="0" dirty="0">
                <a:solidFill>
                  <a:srgbClr val="3737FF"/>
                </a:solidFill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000000"/>
                </a:solidFill>
              </a:rPr>
              <a:t>Alice </a:t>
            </a:r>
            <a:r>
              <a:rPr lang="da-DK" kern="0" dirty="0" err="1">
                <a:solidFill>
                  <a:srgbClr val="000000"/>
                </a:solidFill>
              </a:rPr>
              <a:t>sends</a:t>
            </a:r>
            <a:r>
              <a:rPr lang="da-DK" kern="0" dirty="0">
                <a:solidFill>
                  <a:srgbClr val="000000"/>
                </a:solidFill>
              </a:rPr>
              <a:t> &lt;</a:t>
            </a:r>
            <a:r>
              <a:rPr lang="da-DK" kern="0" dirty="0" err="1">
                <a:solidFill>
                  <a:srgbClr val="000000"/>
                </a:solidFill>
              </a:rPr>
              <a:t>klgp</a:t>
            </a:r>
            <a:r>
              <a:rPr lang="da-DK" kern="0" dirty="0">
                <a:solidFill>
                  <a:srgbClr val="000000"/>
                </a:solidFill>
              </a:rPr>
              <a:t>/4 bits.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000000"/>
                </a:solidFill>
              </a:rPr>
              <a:t>Bob </a:t>
            </a:r>
            <a:r>
              <a:rPr lang="da-DK" kern="0" dirty="0" err="1">
                <a:solidFill>
                  <a:srgbClr val="000000"/>
                </a:solidFill>
              </a:rPr>
              <a:t>sends</a:t>
            </a:r>
            <a:r>
              <a:rPr lang="da-DK" kern="0" dirty="0">
                <a:solidFill>
                  <a:srgbClr val="000000"/>
                </a:solidFill>
              </a:rPr>
              <a:t> B bits.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3737FF"/>
                </a:solidFill>
              </a:rPr>
              <a:t>Fixing</a:t>
            </a:r>
            <a:r>
              <a:rPr lang="da-DK" kern="0" dirty="0">
                <a:solidFill>
                  <a:srgbClr val="3737FF"/>
                </a:solidFill>
              </a:rPr>
              <a:t> most </a:t>
            </a:r>
            <a:r>
              <a:rPr lang="da-DK" kern="0" dirty="0" err="1">
                <a:solidFill>
                  <a:srgbClr val="3737FF"/>
                </a:solidFill>
              </a:rPr>
              <a:t>likely</a:t>
            </a:r>
            <a:r>
              <a:rPr lang="da-DK" kern="0" dirty="0">
                <a:solidFill>
                  <a:srgbClr val="3737FF"/>
                </a:solidFill>
              </a:rPr>
              <a:t> </a:t>
            </a:r>
            <a:r>
              <a:rPr lang="da-DK" kern="0" dirty="0" err="1">
                <a:solidFill>
                  <a:srgbClr val="3737FF"/>
                </a:solidFill>
              </a:rPr>
              <a:t>message</a:t>
            </a:r>
            <a:r>
              <a:rPr lang="da-DK" kern="0" dirty="0">
                <a:solidFill>
                  <a:srgbClr val="3737FF"/>
                </a:solidFill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000000"/>
                </a:solidFill>
              </a:rPr>
              <a:t>Rectangle</a:t>
            </a:r>
            <a:r>
              <a:rPr lang="da-DK" kern="0" dirty="0">
                <a:solidFill>
                  <a:srgbClr val="000000"/>
                </a:solidFill>
              </a:rPr>
              <a:t> with: </a:t>
            </a:r>
          </a:p>
          <a:p>
            <a:pPr lvl="2"/>
            <a:r>
              <a:rPr lang="da-DK" kern="0" dirty="0">
                <a:solidFill>
                  <a:srgbClr val="000000"/>
                </a:solidFill>
              </a:rPr>
              <a:t>     /2</a:t>
            </a:r>
            <a:r>
              <a:rPr lang="da-DK" kern="0" baseline="30000" dirty="0">
                <a:solidFill>
                  <a:srgbClr val="000000"/>
                </a:solidFill>
              </a:rPr>
              <a:t>klgp/4</a:t>
            </a:r>
            <a:r>
              <a:rPr lang="da-DK" kern="0" dirty="0">
                <a:solidFill>
                  <a:srgbClr val="000000"/>
                </a:solidFill>
              </a:rPr>
              <a:t> </a:t>
            </a:r>
            <a:r>
              <a:rPr lang="da-DK" kern="0" dirty="0" err="1">
                <a:solidFill>
                  <a:srgbClr val="000000"/>
                </a:solidFill>
              </a:rPr>
              <a:t>rows</a:t>
            </a:r>
            <a:r>
              <a:rPr lang="da-DK" kern="0" dirty="0">
                <a:solidFill>
                  <a:srgbClr val="000000"/>
                </a:solidFill>
              </a:rPr>
              <a:t>.</a:t>
            </a:r>
          </a:p>
          <a:p>
            <a:pPr lvl="2"/>
            <a:r>
              <a:rPr lang="da-DK" i="1" kern="0" dirty="0"/>
              <a:t>p</a:t>
            </a:r>
            <a:r>
              <a:rPr lang="en-US" i="1" kern="0" baseline="30000" dirty="0"/>
              <a:t>n</a:t>
            </a:r>
            <a:r>
              <a:rPr lang="en-US" kern="0" dirty="0"/>
              <a:t>/2</a:t>
            </a:r>
            <a:r>
              <a:rPr lang="en-US" i="1" kern="0" baseline="30000" dirty="0"/>
              <a:t>B</a:t>
            </a:r>
            <a:r>
              <a:rPr lang="en-US" kern="0" dirty="0"/>
              <a:t> columns.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Answer to each </a:t>
            </a:r>
            <a:r>
              <a:rPr lang="en-US" i="1" kern="0" dirty="0"/>
              <a:t>x</a:t>
            </a:r>
            <a:r>
              <a:rPr lang="en-US" i="1" kern="0" baseline="-25000" dirty="0"/>
              <a:t>1</a:t>
            </a:r>
            <a:r>
              <a:rPr lang="en-US" i="1" kern="0" dirty="0"/>
              <a:t>,</a:t>
            </a:r>
            <a:r>
              <a:rPr lang="is-IS" i="1" kern="0" dirty="0"/>
              <a:t>…,x</a:t>
            </a:r>
            <a:r>
              <a:rPr lang="is-IS" i="1" kern="0" baseline="-25000" dirty="0"/>
              <a:t>k</a:t>
            </a:r>
            <a:r>
              <a:rPr lang="en-US" kern="0" dirty="0"/>
              <a:t> fixed in rectangle.</a:t>
            </a:r>
          </a:p>
          <a:p>
            <a:pPr lvl="2"/>
            <a:endParaRPr lang="en-US" kern="0" baseline="30000" dirty="0">
              <a:solidFill>
                <a:srgbClr val="000000"/>
              </a:solidFill>
            </a:endParaRPr>
          </a:p>
          <a:p>
            <a:pPr lvl="1"/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490" y="1909820"/>
            <a:ext cx="1070303" cy="10757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28" y="2447702"/>
            <a:ext cx="519562" cy="51956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93588" y="4683516"/>
            <a:ext cx="872295" cy="667096"/>
            <a:chOff x="946196" y="4596936"/>
            <a:chExt cx="872295" cy="667096"/>
          </a:xfrm>
        </p:grpSpPr>
        <p:sp>
          <p:nvSpPr>
            <p:cNvPr id="11" name="TextBox 10"/>
            <p:cNvSpPr txBox="1"/>
            <p:nvPr/>
          </p:nvSpPr>
          <p:spPr>
            <a:xfrm>
              <a:off x="946196" y="4596936"/>
              <a:ext cx="87229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Times New Roman"/>
                </a:rPr>
                <a:t>(  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96865" y="4617701"/>
              <a:ext cx="404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/>
                <a:t>p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/>
                <a:t>k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982342" y="3875484"/>
            <a:ext cx="278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r>
              <a:rPr lang="da-DK" sz="1600" i="1" baseline="-25000" dirty="0"/>
              <a:t>1</a:t>
            </a:r>
            <a:r>
              <a:rPr lang="da-DK" sz="1600" i="1" dirty="0"/>
              <a:t>,</a:t>
            </a:r>
            <a:r>
              <a:rPr lang="is-IS" sz="1600" i="1" dirty="0"/>
              <a:t>…,x</a:t>
            </a:r>
            <a:r>
              <a:rPr lang="is-IS" sz="1600" i="1" baseline="-25000" dirty="0"/>
              <a:t>k</a:t>
            </a:r>
            <a:endParaRPr lang="da-DK" sz="1600" baseline="-25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07" y="2833147"/>
            <a:ext cx="688470" cy="1124385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26DB7E6-CF1C-3240-82BA-E8C2E5ABF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0858"/>
              </p:ext>
            </p:extLst>
          </p:nvPr>
        </p:nvGraphicFramePr>
        <p:xfrm>
          <a:off x="6990123" y="3106234"/>
          <a:ext cx="2016266" cy="1920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859"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6B6B6CEB-D312-1B47-AC0D-3D6F9C9732F7}"/>
              </a:ext>
            </a:extLst>
          </p:cNvPr>
          <p:cNvGrpSpPr/>
          <p:nvPr/>
        </p:nvGrpSpPr>
        <p:grpSpPr>
          <a:xfrm>
            <a:off x="6992691" y="3115460"/>
            <a:ext cx="1436576" cy="1901788"/>
            <a:chOff x="8093734" y="1444762"/>
            <a:chExt cx="1436576" cy="190178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265E118-B1FD-EB45-BE87-50F032B9E510}"/>
                </a:ext>
              </a:extLst>
            </p:cNvPr>
            <p:cNvGrpSpPr/>
            <p:nvPr/>
          </p:nvGrpSpPr>
          <p:grpSpPr>
            <a:xfrm>
              <a:off x="8099230" y="1451019"/>
              <a:ext cx="1424539" cy="1345879"/>
              <a:chOff x="5582653" y="3107187"/>
              <a:chExt cx="1424539" cy="134587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CA2AA22-5B3B-924C-9635-7F0DBC6D7988}"/>
                  </a:ext>
                </a:extLst>
              </p:cNvPr>
              <p:cNvSpPr/>
              <p:nvPr/>
            </p:nvSpPr>
            <p:spPr bwMode="auto">
              <a:xfrm>
                <a:off x="5582653" y="3107187"/>
                <a:ext cx="276674" cy="256512"/>
              </a:xfrm>
              <a:prstGeom prst="rect">
                <a:avLst/>
              </a:prstGeom>
              <a:solidFill>
                <a:srgbClr val="3737FF">
                  <a:alpha val="49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D4173BD-92E7-EB45-814A-E60FE56BB738}"/>
                  </a:ext>
                </a:extLst>
              </p:cNvPr>
              <p:cNvSpPr/>
              <p:nvPr/>
            </p:nvSpPr>
            <p:spPr bwMode="auto">
              <a:xfrm>
                <a:off x="6146605" y="3634183"/>
                <a:ext cx="860587" cy="818883"/>
              </a:xfrm>
              <a:prstGeom prst="rect">
                <a:avLst/>
              </a:prstGeom>
              <a:solidFill>
                <a:srgbClr val="3737FF">
                  <a:alpha val="49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AC08B9B-53EA-6C47-B4DC-F7C4DC3D2F69}"/>
                </a:ext>
              </a:extLst>
            </p:cNvPr>
            <p:cNvSpPr/>
            <p:nvPr/>
          </p:nvSpPr>
          <p:spPr bwMode="auto">
            <a:xfrm>
              <a:off x="8664999" y="3073638"/>
              <a:ext cx="860587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163FF60-9F2A-B745-9106-B6B7CAB2E617}"/>
                </a:ext>
              </a:extLst>
            </p:cNvPr>
            <p:cNvSpPr/>
            <p:nvPr/>
          </p:nvSpPr>
          <p:spPr bwMode="auto">
            <a:xfrm>
              <a:off x="8669723" y="1444762"/>
              <a:ext cx="860587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B963E68-2D20-8347-A4F8-8CAD4897F963}"/>
                </a:ext>
              </a:extLst>
            </p:cNvPr>
            <p:cNvSpPr/>
            <p:nvPr/>
          </p:nvSpPr>
          <p:spPr bwMode="auto">
            <a:xfrm>
              <a:off x="8098926" y="1978015"/>
              <a:ext cx="276674" cy="818883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B112D99-487D-6E44-805D-23DF22BD2019}"/>
                </a:ext>
              </a:extLst>
            </p:cNvPr>
            <p:cNvSpPr/>
            <p:nvPr/>
          </p:nvSpPr>
          <p:spPr bwMode="auto">
            <a:xfrm>
              <a:off x="8093734" y="3080844"/>
              <a:ext cx="281866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384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Rectangle Argument for Polynomial Evaluation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000000"/>
                </a:solidFill>
              </a:rPr>
              <a:t>Let Alice have </a:t>
            </a:r>
            <a:r>
              <a:rPr lang="da-DK" i="1" kern="0" dirty="0">
                <a:solidFill>
                  <a:srgbClr val="000000"/>
                </a:solidFill>
              </a:rPr>
              <a:t>k</a:t>
            </a:r>
            <a:r>
              <a:rPr lang="da-DK" kern="0" dirty="0">
                <a:solidFill>
                  <a:srgbClr val="000000"/>
                </a:solidFill>
              </a:rPr>
              <a:t> elements in </a:t>
            </a:r>
            <a:r>
              <a:rPr lang="da-DK" kern="0" dirty="0"/>
              <a:t>𝔽</a:t>
            </a:r>
            <a:r>
              <a:rPr lang="en-US" i="1" kern="0" baseline="-25000" dirty="0"/>
              <a:t>p</a:t>
            </a:r>
            <a:r>
              <a:rPr lang="da-DK" kern="0" dirty="0">
                <a:solidFill>
                  <a:srgbClr val="000000"/>
                </a:solidFill>
              </a:rPr>
              <a:t>. </a:t>
            </a:r>
            <a:r>
              <a:rPr lang="da-DK" kern="0" dirty="0" err="1">
                <a:solidFill>
                  <a:srgbClr val="000000"/>
                </a:solidFill>
              </a:rPr>
              <a:t>Assume</a:t>
            </a:r>
            <a:r>
              <a:rPr lang="da-DK" kern="0" dirty="0">
                <a:solidFill>
                  <a:srgbClr val="000000"/>
                </a:solidFill>
              </a:rPr>
              <a:t> </a:t>
            </a:r>
            <a:r>
              <a:rPr lang="da-DK" i="1" kern="0" dirty="0">
                <a:solidFill>
                  <a:srgbClr val="000000"/>
                </a:solidFill>
              </a:rPr>
              <a:t>p</a:t>
            </a:r>
            <a:r>
              <a:rPr lang="da-DK" kern="0" dirty="0">
                <a:solidFill>
                  <a:srgbClr val="000000"/>
                </a:solidFill>
              </a:rPr>
              <a:t> = </a:t>
            </a:r>
            <a:r>
              <a:rPr lang="el-GR" kern="0" dirty="0"/>
              <a:t>θ</a:t>
            </a:r>
            <a:r>
              <a:rPr lang="da-DK" kern="0" dirty="0"/>
              <a:t>(</a:t>
            </a:r>
            <a:r>
              <a:rPr lang="da-DK" i="1" kern="0" dirty="0"/>
              <a:t>n</a:t>
            </a:r>
            <a:r>
              <a:rPr lang="da-DK" kern="0" baseline="30000" dirty="0"/>
              <a:t>2</a:t>
            </a:r>
            <a:r>
              <a:rPr lang="da-DK" kern="0" dirty="0"/>
              <a:t>).</a:t>
            </a:r>
            <a:endParaRPr lang="da-DK" kern="0" dirty="0">
              <a:solidFill>
                <a:srgbClr val="00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000000"/>
                </a:solidFill>
              </a:rPr>
              <a:t>Let Bob have </a:t>
            </a:r>
            <a:r>
              <a:rPr lang="da-DK" kern="0" dirty="0" err="1">
                <a:solidFill>
                  <a:srgbClr val="000000"/>
                </a:solidFill>
              </a:rPr>
              <a:t>degree</a:t>
            </a:r>
            <a:r>
              <a:rPr lang="da-DK" kern="0" dirty="0">
                <a:solidFill>
                  <a:srgbClr val="000000"/>
                </a:solidFill>
              </a:rPr>
              <a:t> </a:t>
            </a:r>
            <a:r>
              <a:rPr lang="da-DK" i="1" kern="0" dirty="0">
                <a:solidFill>
                  <a:srgbClr val="000000"/>
                </a:solidFill>
              </a:rPr>
              <a:t>n</a:t>
            </a:r>
            <a:r>
              <a:rPr lang="da-DK" kern="0" dirty="0">
                <a:solidFill>
                  <a:srgbClr val="000000"/>
                </a:solidFill>
              </a:rPr>
              <a:t>-1 </a:t>
            </a:r>
            <a:r>
              <a:rPr lang="da-DK" kern="0" dirty="0" err="1">
                <a:solidFill>
                  <a:srgbClr val="000000"/>
                </a:solidFill>
              </a:rPr>
              <a:t>polynomial</a:t>
            </a:r>
            <a:r>
              <a:rPr lang="da-DK" kern="0" dirty="0">
                <a:solidFill>
                  <a:srgbClr val="000000"/>
                </a:solidFill>
              </a:rPr>
              <a:t> P.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3737FF"/>
                </a:solidFill>
              </a:rPr>
              <a:t>Rectangle</a:t>
            </a:r>
            <a:r>
              <a:rPr lang="da-DK" kern="0" dirty="0">
                <a:solidFill>
                  <a:srgbClr val="3737FF"/>
                </a:solidFill>
              </a:rPr>
              <a:t> with: </a:t>
            </a:r>
          </a:p>
          <a:p>
            <a:pPr lvl="2"/>
            <a:r>
              <a:rPr lang="da-DK" kern="0" dirty="0">
                <a:solidFill>
                  <a:srgbClr val="000000"/>
                </a:solidFill>
              </a:rPr>
              <a:t>     /2</a:t>
            </a:r>
            <a:r>
              <a:rPr lang="da-DK" kern="0" baseline="30000" dirty="0">
                <a:solidFill>
                  <a:srgbClr val="000000"/>
                </a:solidFill>
              </a:rPr>
              <a:t>klgp/4</a:t>
            </a:r>
            <a:r>
              <a:rPr lang="da-DK" kern="0" dirty="0">
                <a:solidFill>
                  <a:srgbClr val="000000"/>
                </a:solidFill>
              </a:rPr>
              <a:t> </a:t>
            </a:r>
            <a:r>
              <a:rPr lang="da-DK" kern="0" dirty="0" err="1">
                <a:solidFill>
                  <a:srgbClr val="000000"/>
                </a:solidFill>
              </a:rPr>
              <a:t>rows</a:t>
            </a:r>
            <a:r>
              <a:rPr lang="da-DK" kern="0" dirty="0">
                <a:solidFill>
                  <a:srgbClr val="000000"/>
                </a:solidFill>
              </a:rPr>
              <a:t>.</a:t>
            </a:r>
          </a:p>
          <a:p>
            <a:pPr lvl="2"/>
            <a:r>
              <a:rPr lang="da-DK" i="1" kern="0" dirty="0"/>
              <a:t>p</a:t>
            </a:r>
            <a:r>
              <a:rPr lang="en-US" i="1" kern="0" baseline="30000" dirty="0"/>
              <a:t>n</a:t>
            </a:r>
            <a:r>
              <a:rPr lang="en-US" kern="0" dirty="0"/>
              <a:t>/2</a:t>
            </a:r>
            <a:r>
              <a:rPr lang="en-US" i="1" kern="0" baseline="30000" dirty="0"/>
              <a:t>B</a:t>
            </a:r>
            <a:r>
              <a:rPr lang="en-US" kern="0" dirty="0"/>
              <a:t> columns.</a:t>
            </a:r>
          </a:p>
          <a:p>
            <a:pPr lvl="2"/>
            <a:endParaRPr lang="en-US" kern="0" dirty="0"/>
          </a:p>
          <a:p>
            <a:pPr lvl="2"/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How many </a:t>
            </a:r>
            <a:r>
              <a:rPr lang="en-US" kern="0" dirty="0"/>
              <a:t>distinct queries can Alice answer</a:t>
            </a:r>
          </a:p>
          <a:p>
            <a:r>
              <a:rPr lang="en-US" kern="0" dirty="0"/>
              <a:t>    in rectangle?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Each row </a:t>
            </a:r>
            <a:r>
              <a:rPr lang="en-US" kern="0" dirty="0">
                <a:solidFill>
                  <a:srgbClr val="3737FF"/>
                </a:solidFill>
              </a:rPr>
              <a:t>distinct set </a:t>
            </a:r>
            <a:r>
              <a:rPr lang="en-US" kern="0" dirty="0"/>
              <a:t>of k queries.</a:t>
            </a:r>
          </a:p>
          <a:p>
            <a:endParaRPr lang="en-US" kern="0" dirty="0"/>
          </a:p>
          <a:p>
            <a:endParaRPr lang="da-DK" kern="0" dirty="0"/>
          </a:p>
          <a:p>
            <a:pPr lvl="1"/>
            <a:endParaRPr lang="en-US" kern="0" dirty="0"/>
          </a:p>
          <a:p>
            <a:pPr lvl="1"/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9158" y="2836440"/>
            <a:ext cx="872295" cy="667096"/>
            <a:chOff x="946196" y="4596936"/>
            <a:chExt cx="872295" cy="667096"/>
          </a:xfrm>
        </p:grpSpPr>
        <p:sp>
          <p:nvSpPr>
            <p:cNvPr id="11" name="TextBox 10"/>
            <p:cNvSpPr txBox="1"/>
            <p:nvPr/>
          </p:nvSpPr>
          <p:spPr>
            <a:xfrm>
              <a:off x="946196" y="4596936"/>
              <a:ext cx="87229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Times New Roman"/>
                </a:rPr>
                <a:t>(  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96865" y="4617701"/>
              <a:ext cx="404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/>
                <a:t>p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/>
                <a:t>k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490" y="1909820"/>
            <a:ext cx="1070303" cy="10757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28" y="2447702"/>
            <a:ext cx="519562" cy="51956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982342" y="3875484"/>
            <a:ext cx="278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r>
              <a:rPr lang="da-DK" sz="1600" i="1" baseline="-25000" dirty="0"/>
              <a:t>1</a:t>
            </a:r>
            <a:r>
              <a:rPr lang="da-DK" sz="1600" i="1" dirty="0"/>
              <a:t>,</a:t>
            </a:r>
            <a:r>
              <a:rPr lang="is-IS" sz="1600" i="1" dirty="0"/>
              <a:t>…,x</a:t>
            </a:r>
            <a:r>
              <a:rPr lang="is-IS" sz="1600" i="1" baseline="-25000" dirty="0"/>
              <a:t>k</a:t>
            </a:r>
            <a:endParaRPr lang="da-DK" sz="1600" baseline="-250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07" y="2833147"/>
            <a:ext cx="688470" cy="1124385"/>
          </a:xfrm>
          <a:prstGeom prst="rect">
            <a:avLst/>
          </a:prstGeom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D5525EBA-50A8-AC47-A728-61D65A065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217048"/>
              </p:ext>
            </p:extLst>
          </p:nvPr>
        </p:nvGraphicFramePr>
        <p:xfrm>
          <a:off x="6990123" y="3106234"/>
          <a:ext cx="2016266" cy="1920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859"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9DA84A36-34F6-E545-A6A1-2C5CEED93EE7}"/>
              </a:ext>
            </a:extLst>
          </p:cNvPr>
          <p:cNvGrpSpPr/>
          <p:nvPr/>
        </p:nvGrpSpPr>
        <p:grpSpPr>
          <a:xfrm>
            <a:off x="6992691" y="3115460"/>
            <a:ext cx="1436576" cy="1901788"/>
            <a:chOff x="8093734" y="1444762"/>
            <a:chExt cx="1436576" cy="190178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2A32A20-119E-6C4E-8B32-D27B81A47C47}"/>
                </a:ext>
              </a:extLst>
            </p:cNvPr>
            <p:cNvGrpSpPr/>
            <p:nvPr/>
          </p:nvGrpSpPr>
          <p:grpSpPr>
            <a:xfrm>
              <a:off x="8099230" y="1451019"/>
              <a:ext cx="1424539" cy="1345879"/>
              <a:chOff x="5582653" y="3107187"/>
              <a:chExt cx="1424539" cy="134587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5513CB8-C838-E343-AF1F-8087333ADAF8}"/>
                  </a:ext>
                </a:extLst>
              </p:cNvPr>
              <p:cNvSpPr/>
              <p:nvPr/>
            </p:nvSpPr>
            <p:spPr bwMode="auto">
              <a:xfrm>
                <a:off x="5582653" y="3107187"/>
                <a:ext cx="276674" cy="256512"/>
              </a:xfrm>
              <a:prstGeom prst="rect">
                <a:avLst/>
              </a:prstGeom>
              <a:solidFill>
                <a:srgbClr val="3737FF">
                  <a:alpha val="49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9C4E653-A177-1445-A9A9-0557E9AE1463}"/>
                  </a:ext>
                </a:extLst>
              </p:cNvPr>
              <p:cNvSpPr/>
              <p:nvPr/>
            </p:nvSpPr>
            <p:spPr bwMode="auto">
              <a:xfrm>
                <a:off x="6146605" y="3634183"/>
                <a:ext cx="860587" cy="818883"/>
              </a:xfrm>
              <a:prstGeom prst="rect">
                <a:avLst/>
              </a:prstGeom>
              <a:solidFill>
                <a:srgbClr val="3737FF">
                  <a:alpha val="49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4FDB816-01AB-754F-998D-3AA4F80BCC72}"/>
                </a:ext>
              </a:extLst>
            </p:cNvPr>
            <p:cNvSpPr/>
            <p:nvPr/>
          </p:nvSpPr>
          <p:spPr bwMode="auto">
            <a:xfrm>
              <a:off x="8664999" y="3073638"/>
              <a:ext cx="860587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7CF35A2-74E7-CC41-BA27-33A215EB5F5D}"/>
                </a:ext>
              </a:extLst>
            </p:cNvPr>
            <p:cNvSpPr/>
            <p:nvPr/>
          </p:nvSpPr>
          <p:spPr bwMode="auto">
            <a:xfrm>
              <a:off x="8669723" y="1444762"/>
              <a:ext cx="860587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42A3BDD-29E4-064D-811C-1385E57AD3C4}"/>
                </a:ext>
              </a:extLst>
            </p:cNvPr>
            <p:cNvSpPr/>
            <p:nvPr/>
          </p:nvSpPr>
          <p:spPr bwMode="auto">
            <a:xfrm>
              <a:off x="8098926" y="1978015"/>
              <a:ext cx="276674" cy="818883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CA9E12A-2D98-A54C-86A3-62222B551D61}"/>
                </a:ext>
              </a:extLst>
            </p:cNvPr>
            <p:cNvSpPr/>
            <p:nvPr/>
          </p:nvSpPr>
          <p:spPr bwMode="auto">
            <a:xfrm>
              <a:off x="8093734" y="3080844"/>
              <a:ext cx="281866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141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Rectangle Argument for Polynomial Evaluation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000000"/>
                </a:solidFill>
              </a:rPr>
              <a:t>Let Alice have </a:t>
            </a:r>
            <a:r>
              <a:rPr lang="da-DK" i="1" kern="0" dirty="0">
                <a:solidFill>
                  <a:srgbClr val="000000"/>
                </a:solidFill>
              </a:rPr>
              <a:t>k</a:t>
            </a:r>
            <a:r>
              <a:rPr lang="da-DK" kern="0" dirty="0">
                <a:solidFill>
                  <a:srgbClr val="000000"/>
                </a:solidFill>
              </a:rPr>
              <a:t> elements in </a:t>
            </a:r>
            <a:r>
              <a:rPr lang="da-DK" kern="0" dirty="0"/>
              <a:t>𝔽</a:t>
            </a:r>
            <a:r>
              <a:rPr lang="en-US" i="1" kern="0" baseline="-25000" dirty="0"/>
              <a:t>p</a:t>
            </a:r>
            <a:r>
              <a:rPr lang="da-DK" kern="0" dirty="0">
                <a:solidFill>
                  <a:srgbClr val="000000"/>
                </a:solidFill>
              </a:rPr>
              <a:t>. </a:t>
            </a:r>
            <a:r>
              <a:rPr lang="da-DK" kern="0" dirty="0" err="1">
                <a:solidFill>
                  <a:srgbClr val="000000"/>
                </a:solidFill>
              </a:rPr>
              <a:t>Assume</a:t>
            </a:r>
            <a:r>
              <a:rPr lang="da-DK" kern="0" dirty="0">
                <a:solidFill>
                  <a:srgbClr val="000000"/>
                </a:solidFill>
              </a:rPr>
              <a:t> </a:t>
            </a:r>
            <a:r>
              <a:rPr lang="da-DK" i="1" kern="0" dirty="0">
                <a:solidFill>
                  <a:srgbClr val="000000"/>
                </a:solidFill>
              </a:rPr>
              <a:t>p</a:t>
            </a:r>
            <a:r>
              <a:rPr lang="da-DK" kern="0" dirty="0">
                <a:solidFill>
                  <a:srgbClr val="000000"/>
                </a:solidFill>
              </a:rPr>
              <a:t> = </a:t>
            </a:r>
            <a:r>
              <a:rPr lang="el-GR" kern="0" dirty="0"/>
              <a:t>θ</a:t>
            </a:r>
            <a:r>
              <a:rPr lang="da-DK" kern="0" dirty="0"/>
              <a:t>(</a:t>
            </a:r>
            <a:r>
              <a:rPr lang="da-DK" i="1" kern="0" dirty="0"/>
              <a:t>n</a:t>
            </a:r>
            <a:r>
              <a:rPr lang="da-DK" kern="0" baseline="30000" dirty="0"/>
              <a:t>2</a:t>
            </a:r>
            <a:r>
              <a:rPr lang="da-DK" kern="0" dirty="0"/>
              <a:t>).</a:t>
            </a:r>
            <a:endParaRPr lang="da-DK" kern="0" dirty="0">
              <a:solidFill>
                <a:srgbClr val="00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000000"/>
                </a:solidFill>
              </a:rPr>
              <a:t>Let Bob have </a:t>
            </a:r>
            <a:r>
              <a:rPr lang="da-DK" kern="0" dirty="0" err="1">
                <a:solidFill>
                  <a:srgbClr val="000000"/>
                </a:solidFill>
              </a:rPr>
              <a:t>degree</a:t>
            </a:r>
            <a:r>
              <a:rPr lang="da-DK" kern="0" dirty="0">
                <a:solidFill>
                  <a:srgbClr val="000000"/>
                </a:solidFill>
              </a:rPr>
              <a:t> </a:t>
            </a:r>
            <a:r>
              <a:rPr lang="da-DK" i="1" kern="0" dirty="0">
                <a:solidFill>
                  <a:srgbClr val="000000"/>
                </a:solidFill>
              </a:rPr>
              <a:t>n</a:t>
            </a:r>
            <a:r>
              <a:rPr lang="da-DK" kern="0" dirty="0">
                <a:solidFill>
                  <a:srgbClr val="000000"/>
                </a:solidFill>
              </a:rPr>
              <a:t>-1 </a:t>
            </a:r>
            <a:r>
              <a:rPr lang="da-DK" kern="0" dirty="0" err="1">
                <a:solidFill>
                  <a:srgbClr val="000000"/>
                </a:solidFill>
              </a:rPr>
              <a:t>polynomial</a:t>
            </a:r>
            <a:r>
              <a:rPr lang="da-DK" kern="0" dirty="0">
                <a:solidFill>
                  <a:srgbClr val="000000"/>
                </a:solidFill>
              </a:rPr>
              <a:t> P.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3737FF"/>
                </a:solidFill>
              </a:rPr>
              <a:t>Rectangle</a:t>
            </a:r>
            <a:r>
              <a:rPr lang="da-DK" kern="0" dirty="0">
                <a:solidFill>
                  <a:srgbClr val="3737FF"/>
                </a:solidFill>
              </a:rPr>
              <a:t> with: </a:t>
            </a:r>
          </a:p>
          <a:p>
            <a:pPr lvl="2"/>
            <a:r>
              <a:rPr lang="da-DK" kern="0" dirty="0">
                <a:solidFill>
                  <a:srgbClr val="000000"/>
                </a:solidFill>
              </a:rPr>
              <a:t>     /2</a:t>
            </a:r>
            <a:r>
              <a:rPr lang="da-DK" kern="0" baseline="30000" dirty="0">
                <a:solidFill>
                  <a:srgbClr val="000000"/>
                </a:solidFill>
              </a:rPr>
              <a:t>klgp/4</a:t>
            </a:r>
            <a:r>
              <a:rPr lang="da-DK" kern="0" dirty="0">
                <a:solidFill>
                  <a:srgbClr val="000000"/>
                </a:solidFill>
              </a:rPr>
              <a:t> </a:t>
            </a:r>
            <a:r>
              <a:rPr lang="da-DK" kern="0" dirty="0" err="1">
                <a:solidFill>
                  <a:srgbClr val="000000"/>
                </a:solidFill>
              </a:rPr>
              <a:t>rows</a:t>
            </a:r>
            <a:r>
              <a:rPr lang="da-DK" kern="0" dirty="0">
                <a:solidFill>
                  <a:srgbClr val="000000"/>
                </a:solidFill>
              </a:rPr>
              <a:t>.</a:t>
            </a:r>
          </a:p>
          <a:p>
            <a:pPr lvl="2"/>
            <a:r>
              <a:rPr lang="da-DK" i="1" kern="0" dirty="0"/>
              <a:t>p</a:t>
            </a:r>
            <a:r>
              <a:rPr lang="en-US" i="1" kern="0" baseline="30000" dirty="0"/>
              <a:t>n</a:t>
            </a:r>
            <a:r>
              <a:rPr lang="en-US" kern="0" dirty="0"/>
              <a:t>/2</a:t>
            </a:r>
            <a:r>
              <a:rPr lang="en-US" i="1" kern="0" baseline="30000" dirty="0"/>
              <a:t>B</a:t>
            </a:r>
            <a:r>
              <a:rPr lang="en-US" kern="0" dirty="0"/>
              <a:t> columns.</a:t>
            </a:r>
          </a:p>
          <a:p>
            <a:pPr lvl="2"/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Let U be union of all rows. Let X=|U|.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Must have: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900" kern="0" dirty="0"/>
          </a:p>
          <a:p>
            <a:pPr lvl="1"/>
            <a:r>
              <a:rPr lang="da-DK" kern="0" dirty="0">
                <a:solidFill>
                  <a:srgbClr val="000000"/>
                </a:solidFill>
              </a:rPr>
              <a:t>     ≥      /2</a:t>
            </a:r>
            <a:r>
              <a:rPr lang="da-DK" kern="0" baseline="30000" dirty="0">
                <a:solidFill>
                  <a:srgbClr val="000000"/>
                </a:solidFill>
              </a:rPr>
              <a:t>klgp/4</a:t>
            </a:r>
            <a:r>
              <a:rPr lang="da-DK" kern="0" dirty="0">
                <a:solidFill>
                  <a:srgbClr val="000000"/>
                </a:solidFill>
              </a:rPr>
              <a:t> </a:t>
            </a:r>
            <a:r>
              <a:rPr lang="da-DK" sz="2800" kern="0" dirty="0">
                <a:solidFill>
                  <a:srgbClr val="000000"/>
                </a:solidFill>
              </a:rPr>
              <a:t> </a:t>
            </a:r>
            <a:endParaRPr lang="da-DK" kern="0" dirty="0">
              <a:solidFill>
                <a:srgbClr val="000000"/>
              </a:solidFill>
              <a:latin typeface="+mn-lt"/>
            </a:endParaRPr>
          </a:p>
          <a:p>
            <a:pPr lvl="1"/>
            <a:r>
              <a:rPr lang="da-DK" kern="0" dirty="0" err="1">
                <a:solidFill>
                  <a:srgbClr val="3737FF"/>
                </a:solidFill>
                <a:latin typeface="+mn-lt"/>
              </a:rPr>
              <a:t>Since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 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each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 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row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 is a k-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sized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 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subset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 of U.</a:t>
            </a:r>
            <a:endParaRPr lang="en-US" kern="0" dirty="0">
              <a:solidFill>
                <a:srgbClr val="3737FF"/>
              </a:solidFill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9158" y="2836440"/>
            <a:ext cx="872295" cy="667096"/>
            <a:chOff x="946196" y="4596936"/>
            <a:chExt cx="872295" cy="667096"/>
          </a:xfrm>
        </p:grpSpPr>
        <p:sp>
          <p:nvSpPr>
            <p:cNvPr id="11" name="TextBox 10"/>
            <p:cNvSpPr txBox="1"/>
            <p:nvPr/>
          </p:nvSpPr>
          <p:spPr>
            <a:xfrm>
              <a:off x="946196" y="4596936"/>
              <a:ext cx="87229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Times New Roman"/>
                </a:rPr>
                <a:t>(  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96865" y="4617701"/>
              <a:ext cx="404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/>
                <a:t>p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/>
                <a:t>k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490" y="1909820"/>
            <a:ext cx="1070303" cy="10757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28" y="2447702"/>
            <a:ext cx="519562" cy="51956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982342" y="3875484"/>
            <a:ext cx="278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r>
              <a:rPr lang="da-DK" sz="1600" i="1" baseline="-25000" dirty="0"/>
              <a:t>1</a:t>
            </a:r>
            <a:r>
              <a:rPr lang="da-DK" sz="1600" i="1" dirty="0"/>
              <a:t>,</a:t>
            </a:r>
            <a:r>
              <a:rPr lang="is-IS" sz="1600" i="1" dirty="0"/>
              <a:t>…,x</a:t>
            </a:r>
            <a:r>
              <a:rPr lang="is-IS" sz="1600" i="1" baseline="-25000" dirty="0"/>
              <a:t>k</a:t>
            </a:r>
            <a:endParaRPr lang="da-DK" sz="1600" baseline="-250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07" y="2833147"/>
            <a:ext cx="688470" cy="112438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245829B-83B1-D44C-B4A1-72B2F79CC2A6}"/>
              </a:ext>
            </a:extLst>
          </p:cNvPr>
          <p:cNvGrpSpPr/>
          <p:nvPr/>
        </p:nvGrpSpPr>
        <p:grpSpPr>
          <a:xfrm>
            <a:off x="858824" y="4952763"/>
            <a:ext cx="872295" cy="667096"/>
            <a:chOff x="946196" y="4596936"/>
            <a:chExt cx="872295" cy="6670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1F4529-5205-A84F-B230-87B04ECE221D}"/>
                </a:ext>
              </a:extLst>
            </p:cNvPr>
            <p:cNvSpPr txBox="1"/>
            <p:nvPr/>
          </p:nvSpPr>
          <p:spPr>
            <a:xfrm>
              <a:off x="946196" y="4596936"/>
              <a:ext cx="87229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Times New Roman"/>
                </a:rPr>
                <a:t>(  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B04E39-9E94-C94F-AEFB-8AAB770FCA5A}"/>
                </a:ext>
              </a:extLst>
            </p:cNvPr>
            <p:cNvSpPr txBox="1"/>
            <p:nvPr/>
          </p:nvSpPr>
          <p:spPr>
            <a:xfrm>
              <a:off x="1096865" y="4617701"/>
              <a:ext cx="404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/>
                <a:t>X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/>
                <a:t>k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05BCD0D-6E52-434F-8A0A-8AE50BCC22C5}"/>
              </a:ext>
            </a:extLst>
          </p:cNvPr>
          <p:cNvGrpSpPr/>
          <p:nvPr/>
        </p:nvGrpSpPr>
        <p:grpSpPr>
          <a:xfrm>
            <a:off x="1678256" y="4940571"/>
            <a:ext cx="872295" cy="667096"/>
            <a:chOff x="946196" y="4596936"/>
            <a:chExt cx="872295" cy="6670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A477B5-FE4B-2443-8D40-422498A105EE}"/>
                </a:ext>
              </a:extLst>
            </p:cNvPr>
            <p:cNvSpPr txBox="1"/>
            <p:nvPr/>
          </p:nvSpPr>
          <p:spPr>
            <a:xfrm>
              <a:off x="946196" y="4596936"/>
              <a:ext cx="87229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Times New Roman"/>
                </a:rPr>
                <a:t>(  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9250A0D-CAFE-E645-9BD5-6ADB8F6A2D5C}"/>
                </a:ext>
              </a:extLst>
            </p:cNvPr>
            <p:cNvSpPr txBox="1"/>
            <p:nvPr/>
          </p:nvSpPr>
          <p:spPr>
            <a:xfrm>
              <a:off x="1096865" y="4617701"/>
              <a:ext cx="404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/>
                <a:t>p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/>
                <a:t>k</a:t>
              </a:r>
            </a:p>
          </p:txBody>
        </p:sp>
      </p:grp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BB699DF5-6A7C-D545-AFE8-4F162421F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44068"/>
              </p:ext>
            </p:extLst>
          </p:nvPr>
        </p:nvGraphicFramePr>
        <p:xfrm>
          <a:off x="6990123" y="3106234"/>
          <a:ext cx="2016266" cy="1920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859"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18A62A4C-0D3E-B240-83AD-5E62F415E4D4}"/>
              </a:ext>
            </a:extLst>
          </p:cNvPr>
          <p:cNvGrpSpPr/>
          <p:nvPr/>
        </p:nvGrpSpPr>
        <p:grpSpPr>
          <a:xfrm>
            <a:off x="6992691" y="3115460"/>
            <a:ext cx="1436576" cy="1901788"/>
            <a:chOff x="8093734" y="1444762"/>
            <a:chExt cx="1436576" cy="190178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4E10D0D-2410-D447-A9A8-72C6A253A024}"/>
                </a:ext>
              </a:extLst>
            </p:cNvPr>
            <p:cNvGrpSpPr/>
            <p:nvPr/>
          </p:nvGrpSpPr>
          <p:grpSpPr>
            <a:xfrm>
              <a:off x="8099230" y="1451019"/>
              <a:ext cx="1424539" cy="1345879"/>
              <a:chOff x="5582653" y="3107187"/>
              <a:chExt cx="1424539" cy="134587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CDDA2BA-7471-7D4D-902D-558E688AF537}"/>
                  </a:ext>
                </a:extLst>
              </p:cNvPr>
              <p:cNvSpPr/>
              <p:nvPr/>
            </p:nvSpPr>
            <p:spPr bwMode="auto">
              <a:xfrm>
                <a:off x="5582653" y="3107187"/>
                <a:ext cx="276674" cy="256512"/>
              </a:xfrm>
              <a:prstGeom prst="rect">
                <a:avLst/>
              </a:prstGeom>
              <a:solidFill>
                <a:srgbClr val="3737FF">
                  <a:alpha val="49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DB02CCF-A1B8-0646-8BC5-9456A01FCD10}"/>
                  </a:ext>
                </a:extLst>
              </p:cNvPr>
              <p:cNvSpPr/>
              <p:nvPr/>
            </p:nvSpPr>
            <p:spPr bwMode="auto">
              <a:xfrm>
                <a:off x="6146605" y="3634183"/>
                <a:ext cx="860587" cy="818883"/>
              </a:xfrm>
              <a:prstGeom prst="rect">
                <a:avLst/>
              </a:prstGeom>
              <a:solidFill>
                <a:srgbClr val="3737FF">
                  <a:alpha val="49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7F52A70-3E7B-AA4B-9C86-EBA63ACDB16C}"/>
                </a:ext>
              </a:extLst>
            </p:cNvPr>
            <p:cNvSpPr/>
            <p:nvPr/>
          </p:nvSpPr>
          <p:spPr bwMode="auto">
            <a:xfrm>
              <a:off x="8664999" y="3073638"/>
              <a:ext cx="860587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A94B538-27D9-6A44-AE8C-D728D7C47414}"/>
                </a:ext>
              </a:extLst>
            </p:cNvPr>
            <p:cNvSpPr/>
            <p:nvPr/>
          </p:nvSpPr>
          <p:spPr bwMode="auto">
            <a:xfrm>
              <a:off x="8669723" y="1444762"/>
              <a:ext cx="860587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D4FD910-E76A-F34F-ADA5-5B92F04AE5CB}"/>
                </a:ext>
              </a:extLst>
            </p:cNvPr>
            <p:cNvSpPr/>
            <p:nvPr/>
          </p:nvSpPr>
          <p:spPr bwMode="auto">
            <a:xfrm>
              <a:off x="8098926" y="1978015"/>
              <a:ext cx="276674" cy="818883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C795F89-361D-EF4B-99CB-13C9C5FFDFAD}"/>
                </a:ext>
              </a:extLst>
            </p:cNvPr>
            <p:cNvSpPr/>
            <p:nvPr/>
          </p:nvSpPr>
          <p:spPr bwMode="auto">
            <a:xfrm>
              <a:off x="8093734" y="3080844"/>
              <a:ext cx="281866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17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Rectangle Argument for Polynomial Evaluation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000000"/>
                </a:solidFill>
              </a:rPr>
              <a:t>Let Alice have </a:t>
            </a:r>
            <a:r>
              <a:rPr lang="da-DK" i="1" kern="0" dirty="0">
                <a:solidFill>
                  <a:srgbClr val="000000"/>
                </a:solidFill>
              </a:rPr>
              <a:t>k</a:t>
            </a:r>
            <a:r>
              <a:rPr lang="da-DK" kern="0" dirty="0">
                <a:solidFill>
                  <a:srgbClr val="000000"/>
                </a:solidFill>
              </a:rPr>
              <a:t> elements in </a:t>
            </a:r>
            <a:r>
              <a:rPr lang="da-DK" kern="0" dirty="0"/>
              <a:t>𝔽</a:t>
            </a:r>
            <a:r>
              <a:rPr lang="en-US" i="1" kern="0" baseline="-25000" dirty="0"/>
              <a:t>p</a:t>
            </a:r>
            <a:r>
              <a:rPr lang="da-DK" kern="0" dirty="0">
                <a:solidFill>
                  <a:srgbClr val="000000"/>
                </a:solidFill>
              </a:rPr>
              <a:t>. </a:t>
            </a:r>
            <a:r>
              <a:rPr lang="da-DK" kern="0" dirty="0" err="1">
                <a:solidFill>
                  <a:srgbClr val="000000"/>
                </a:solidFill>
              </a:rPr>
              <a:t>Assume</a:t>
            </a:r>
            <a:r>
              <a:rPr lang="da-DK" kern="0" dirty="0">
                <a:solidFill>
                  <a:srgbClr val="000000"/>
                </a:solidFill>
              </a:rPr>
              <a:t> </a:t>
            </a:r>
            <a:r>
              <a:rPr lang="da-DK" i="1" kern="0" dirty="0">
                <a:solidFill>
                  <a:srgbClr val="000000"/>
                </a:solidFill>
              </a:rPr>
              <a:t>p</a:t>
            </a:r>
            <a:r>
              <a:rPr lang="da-DK" kern="0" dirty="0">
                <a:solidFill>
                  <a:srgbClr val="000000"/>
                </a:solidFill>
              </a:rPr>
              <a:t> = </a:t>
            </a:r>
            <a:r>
              <a:rPr lang="el-GR" kern="0" dirty="0"/>
              <a:t>θ</a:t>
            </a:r>
            <a:r>
              <a:rPr lang="da-DK" kern="0" dirty="0"/>
              <a:t>(</a:t>
            </a:r>
            <a:r>
              <a:rPr lang="da-DK" i="1" kern="0" dirty="0"/>
              <a:t>n</a:t>
            </a:r>
            <a:r>
              <a:rPr lang="da-DK" kern="0" baseline="30000" dirty="0"/>
              <a:t>2</a:t>
            </a:r>
            <a:r>
              <a:rPr lang="da-DK" kern="0" dirty="0"/>
              <a:t>).</a:t>
            </a:r>
            <a:endParaRPr lang="da-DK" kern="0" dirty="0">
              <a:solidFill>
                <a:srgbClr val="00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000000"/>
                </a:solidFill>
              </a:rPr>
              <a:t>Let Bob have </a:t>
            </a:r>
            <a:r>
              <a:rPr lang="da-DK" kern="0" dirty="0" err="1">
                <a:solidFill>
                  <a:srgbClr val="000000"/>
                </a:solidFill>
              </a:rPr>
              <a:t>degree</a:t>
            </a:r>
            <a:r>
              <a:rPr lang="da-DK" kern="0" dirty="0">
                <a:solidFill>
                  <a:srgbClr val="000000"/>
                </a:solidFill>
              </a:rPr>
              <a:t> </a:t>
            </a:r>
            <a:r>
              <a:rPr lang="da-DK" i="1" kern="0" dirty="0">
                <a:solidFill>
                  <a:srgbClr val="000000"/>
                </a:solidFill>
              </a:rPr>
              <a:t>n</a:t>
            </a:r>
            <a:r>
              <a:rPr lang="da-DK" kern="0" dirty="0">
                <a:solidFill>
                  <a:srgbClr val="000000"/>
                </a:solidFill>
              </a:rPr>
              <a:t>-1 </a:t>
            </a:r>
            <a:r>
              <a:rPr lang="da-DK" kern="0" dirty="0" err="1">
                <a:solidFill>
                  <a:srgbClr val="000000"/>
                </a:solidFill>
              </a:rPr>
              <a:t>polynomial</a:t>
            </a:r>
            <a:r>
              <a:rPr lang="da-DK" kern="0" dirty="0">
                <a:solidFill>
                  <a:srgbClr val="000000"/>
                </a:solidFill>
              </a:rPr>
              <a:t> P.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3737FF"/>
                </a:solidFill>
              </a:rPr>
              <a:t>Rectangle</a:t>
            </a:r>
            <a:r>
              <a:rPr lang="da-DK" kern="0" dirty="0">
                <a:solidFill>
                  <a:srgbClr val="3737FF"/>
                </a:solidFill>
              </a:rPr>
              <a:t> with: </a:t>
            </a:r>
          </a:p>
          <a:p>
            <a:pPr lvl="2"/>
            <a:r>
              <a:rPr lang="da-DK" kern="0" dirty="0">
                <a:solidFill>
                  <a:srgbClr val="000000"/>
                </a:solidFill>
              </a:rPr>
              <a:t>     /2</a:t>
            </a:r>
            <a:r>
              <a:rPr lang="da-DK" kern="0" baseline="30000" dirty="0">
                <a:solidFill>
                  <a:srgbClr val="000000"/>
                </a:solidFill>
              </a:rPr>
              <a:t>klgp/4</a:t>
            </a:r>
            <a:r>
              <a:rPr lang="da-DK" kern="0" dirty="0">
                <a:solidFill>
                  <a:srgbClr val="000000"/>
                </a:solidFill>
              </a:rPr>
              <a:t> </a:t>
            </a:r>
            <a:r>
              <a:rPr lang="da-DK" kern="0" dirty="0" err="1">
                <a:solidFill>
                  <a:srgbClr val="000000"/>
                </a:solidFill>
              </a:rPr>
              <a:t>rows</a:t>
            </a:r>
            <a:r>
              <a:rPr lang="da-DK" kern="0" dirty="0">
                <a:solidFill>
                  <a:srgbClr val="000000"/>
                </a:solidFill>
              </a:rPr>
              <a:t>.</a:t>
            </a:r>
          </a:p>
          <a:p>
            <a:pPr lvl="2"/>
            <a:r>
              <a:rPr lang="da-DK" i="1" kern="0" dirty="0"/>
              <a:t>p</a:t>
            </a:r>
            <a:r>
              <a:rPr lang="en-US" i="1" kern="0" baseline="30000" dirty="0"/>
              <a:t>n</a:t>
            </a:r>
            <a:r>
              <a:rPr lang="en-US" kern="0" dirty="0"/>
              <a:t>/2</a:t>
            </a:r>
            <a:r>
              <a:rPr lang="en-US" i="1" kern="0" baseline="30000" dirty="0"/>
              <a:t>B</a:t>
            </a:r>
            <a:r>
              <a:rPr lang="en-US" kern="0" dirty="0"/>
              <a:t> columns.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900" kern="0" dirty="0"/>
          </a:p>
          <a:p>
            <a:pPr lvl="1"/>
            <a:r>
              <a:rPr lang="da-DK" kern="0" dirty="0">
                <a:solidFill>
                  <a:srgbClr val="000000"/>
                </a:solidFill>
              </a:rPr>
              <a:t>     ≥      /2</a:t>
            </a:r>
            <a:r>
              <a:rPr lang="da-DK" kern="0" baseline="30000" dirty="0">
                <a:solidFill>
                  <a:srgbClr val="000000"/>
                </a:solidFill>
              </a:rPr>
              <a:t>klgp/4</a:t>
            </a:r>
            <a:r>
              <a:rPr lang="da-DK" kern="0" dirty="0">
                <a:solidFill>
                  <a:srgbClr val="000000"/>
                </a:solidFill>
              </a:rPr>
              <a:t> </a:t>
            </a:r>
            <a:r>
              <a:rPr lang="da-DK" sz="2800" kern="0" dirty="0">
                <a:solidFill>
                  <a:srgbClr val="000000"/>
                </a:solidFill>
              </a:rPr>
              <a:t> </a:t>
            </a:r>
            <a:r>
              <a:rPr lang="da-DK" kern="0" dirty="0">
                <a:solidFill>
                  <a:srgbClr val="000000"/>
                </a:solidFill>
              </a:rPr>
              <a:t>⇒</a:t>
            </a:r>
          </a:p>
          <a:p>
            <a:pPr lvl="1"/>
            <a:r>
              <a:rPr lang="da-DK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da-DK" kern="0" dirty="0" err="1">
                <a:solidFill>
                  <a:srgbClr val="000000"/>
                </a:solidFill>
                <a:latin typeface="+mn-lt"/>
              </a:rPr>
              <a:t>eX</a:t>
            </a:r>
            <a:r>
              <a:rPr lang="da-DK" kern="0" dirty="0">
                <a:solidFill>
                  <a:srgbClr val="000000"/>
                </a:solidFill>
                <a:latin typeface="+mn-lt"/>
              </a:rPr>
              <a:t>/k)</a:t>
            </a:r>
            <a:r>
              <a:rPr lang="da-DK" kern="0" baseline="30000" dirty="0">
                <a:solidFill>
                  <a:srgbClr val="000000"/>
                </a:solidFill>
                <a:latin typeface="+mn-lt"/>
              </a:rPr>
              <a:t>k</a:t>
            </a:r>
            <a:r>
              <a:rPr lang="da-DK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da-DK" kern="0" dirty="0">
                <a:solidFill>
                  <a:srgbClr val="000000"/>
                </a:solidFill>
              </a:rPr>
              <a:t>≥ (p/k)</a:t>
            </a:r>
            <a:r>
              <a:rPr lang="da-DK" kern="0" baseline="30000" dirty="0">
                <a:solidFill>
                  <a:srgbClr val="000000"/>
                </a:solidFill>
              </a:rPr>
              <a:t>k</a:t>
            </a:r>
            <a:r>
              <a:rPr lang="da-DK" kern="0" dirty="0">
                <a:solidFill>
                  <a:srgbClr val="000000"/>
                </a:solidFill>
              </a:rPr>
              <a:t>/2</a:t>
            </a:r>
            <a:r>
              <a:rPr lang="da-DK" kern="0" baseline="30000" dirty="0">
                <a:solidFill>
                  <a:srgbClr val="000000"/>
                </a:solidFill>
              </a:rPr>
              <a:t>klgp/4</a:t>
            </a:r>
            <a:r>
              <a:rPr lang="da-DK" kern="0" dirty="0">
                <a:solidFill>
                  <a:srgbClr val="000000"/>
                </a:solidFill>
              </a:rPr>
              <a:t>  ⇒</a:t>
            </a:r>
          </a:p>
          <a:p>
            <a:pPr lvl="1"/>
            <a:r>
              <a:rPr lang="da-DK" kern="0" dirty="0">
                <a:solidFill>
                  <a:srgbClr val="000000"/>
                </a:solidFill>
                <a:latin typeface="+mn-lt"/>
              </a:rPr>
              <a:t>X </a:t>
            </a:r>
            <a:r>
              <a:rPr lang="da-DK" kern="0" dirty="0">
                <a:solidFill>
                  <a:srgbClr val="000000"/>
                </a:solidFill>
              </a:rPr>
              <a:t>≥ p/(e2</a:t>
            </a:r>
            <a:r>
              <a:rPr lang="da-DK" kern="0" baseline="30000" dirty="0">
                <a:solidFill>
                  <a:srgbClr val="000000"/>
                </a:solidFill>
              </a:rPr>
              <a:t>lgp/4</a:t>
            </a:r>
            <a:r>
              <a:rPr lang="da-DK" kern="0" dirty="0">
                <a:solidFill>
                  <a:srgbClr val="000000"/>
                </a:solidFill>
              </a:rPr>
              <a:t>)= p</a:t>
            </a:r>
            <a:r>
              <a:rPr lang="da-DK" kern="0" baseline="30000" dirty="0">
                <a:solidFill>
                  <a:srgbClr val="000000"/>
                </a:solidFill>
              </a:rPr>
              <a:t>3/4</a:t>
            </a:r>
            <a:r>
              <a:rPr lang="da-DK" kern="0" dirty="0">
                <a:solidFill>
                  <a:srgbClr val="000000"/>
                </a:solidFill>
              </a:rPr>
              <a:t>/e &gt; n.</a:t>
            </a:r>
          </a:p>
          <a:p>
            <a:pPr lvl="1"/>
            <a:endParaRPr lang="da-DK" kern="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So &gt; n </a:t>
            </a:r>
            <a:r>
              <a:rPr lang="da-DK" kern="0" dirty="0" err="1">
                <a:solidFill>
                  <a:srgbClr val="3737FF"/>
                </a:solidFill>
              </a:rPr>
              <a:t>distinct</a:t>
            </a:r>
            <a:r>
              <a:rPr lang="da-DK" kern="0" dirty="0">
                <a:solidFill>
                  <a:srgbClr val="3737FF"/>
                </a:solidFill>
              </a:rPr>
              <a:t> </a:t>
            </a:r>
            <a:r>
              <a:rPr lang="da-DK" kern="0" dirty="0" err="1">
                <a:solidFill>
                  <a:srgbClr val="3737FF"/>
                </a:solidFill>
              </a:rPr>
              <a:t>queries</a:t>
            </a:r>
            <a:r>
              <a:rPr lang="da-DK" kern="0" dirty="0">
                <a:solidFill>
                  <a:srgbClr val="3737FF"/>
                </a:solidFill>
              </a:rPr>
              <a:t>.</a:t>
            </a:r>
          </a:p>
          <a:p>
            <a:pPr lvl="1"/>
            <a:endParaRPr lang="da-DK" kern="0" baseline="30000" dirty="0">
              <a:solidFill>
                <a:srgbClr val="000000"/>
              </a:solidFill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9158" y="2836440"/>
            <a:ext cx="872295" cy="667096"/>
            <a:chOff x="946196" y="4596936"/>
            <a:chExt cx="872295" cy="667096"/>
          </a:xfrm>
        </p:grpSpPr>
        <p:sp>
          <p:nvSpPr>
            <p:cNvPr id="11" name="TextBox 10"/>
            <p:cNvSpPr txBox="1"/>
            <p:nvPr/>
          </p:nvSpPr>
          <p:spPr>
            <a:xfrm>
              <a:off x="946196" y="4596936"/>
              <a:ext cx="87229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Times New Roman"/>
                </a:rPr>
                <a:t>(  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96865" y="4617701"/>
              <a:ext cx="404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/>
                <a:t>p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/>
                <a:t>k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490" y="1909820"/>
            <a:ext cx="1070303" cy="10757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28" y="2447702"/>
            <a:ext cx="519562" cy="51956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982342" y="3875484"/>
            <a:ext cx="278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r>
              <a:rPr lang="da-DK" sz="1600" i="1" baseline="-25000" dirty="0"/>
              <a:t>1</a:t>
            </a:r>
            <a:r>
              <a:rPr lang="da-DK" sz="1600" i="1" dirty="0"/>
              <a:t>,</a:t>
            </a:r>
            <a:r>
              <a:rPr lang="is-IS" sz="1600" i="1" dirty="0"/>
              <a:t>…,x</a:t>
            </a:r>
            <a:r>
              <a:rPr lang="is-IS" sz="1600" i="1" baseline="-25000" dirty="0"/>
              <a:t>k</a:t>
            </a:r>
            <a:endParaRPr lang="da-DK" sz="1600" baseline="-250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07" y="2833147"/>
            <a:ext cx="688470" cy="112438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245829B-83B1-D44C-B4A1-72B2F79CC2A6}"/>
              </a:ext>
            </a:extLst>
          </p:cNvPr>
          <p:cNvGrpSpPr/>
          <p:nvPr/>
        </p:nvGrpSpPr>
        <p:grpSpPr>
          <a:xfrm>
            <a:off x="849200" y="3814830"/>
            <a:ext cx="872295" cy="667096"/>
            <a:chOff x="946196" y="4596936"/>
            <a:chExt cx="872295" cy="6670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1F4529-5205-A84F-B230-87B04ECE221D}"/>
                </a:ext>
              </a:extLst>
            </p:cNvPr>
            <p:cNvSpPr txBox="1"/>
            <p:nvPr/>
          </p:nvSpPr>
          <p:spPr>
            <a:xfrm>
              <a:off x="946196" y="4596936"/>
              <a:ext cx="87229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Times New Roman"/>
                </a:rPr>
                <a:t>(  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B04E39-9E94-C94F-AEFB-8AAB770FCA5A}"/>
                </a:ext>
              </a:extLst>
            </p:cNvPr>
            <p:cNvSpPr txBox="1"/>
            <p:nvPr/>
          </p:nvSpPr>
          <p:spPr>
            <a:xfrm>
              <a:off x="1096865" y="4617701"/>
              <a:ext cx="404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/>
                <a:t>X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/>
                <a:t>k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05BCD0D-6E52-434F-8A0A-8AE50BCC22C5}"/>
              </a:ext>
            </a:extLst>
          </p:cNvPr>
          <p:cNvGrpSpPr/>
          <p:nvPr/>
        </p:nvGrpSpPr>
        <p:grpSpPr>
          <a:xfrm>
            <a:off x="1668632" y="3802638"/>
            <a:ext cx="872295" cy="667096"/>
            <a:chOff x="946196" y="4596936"/>
            <a:chExt cx="872295" cy="6670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A477B5-FE4B-2443-8D40-422498A105EE}"/>
                </a:ext>
              </a:extLst>
            </p:cNvPr>
            <p:cNvSpPr txBox="1"/>
            <p:nvPr/>
          </p:nvSpPr>
          <p:spPr>
            <a:xfrm>
              <a:off x="946196" y="4596936"/>
              <a:ext cx="87229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Times New Roman"/>
                </a:rPr>
                <a:t>(  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9250A0D-CAFE-E645-9BD5-6ADB8F6A2D5C}"/>
                </a:ext>
              </a:extLst>
            </p:cNvPr>
            <p:cNvSpPr txBox="1"/>
            <p:nvPr/>
          </p:nvSpPr>
          <p:spPr>
            <a:xfrm>
              <a:off x="1096865" y="4617701"/>
              <a:ext cx="404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/>
                <a:t>p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/>
                <a:t>k</a:t>
              </a:r>
            </a:p>
          </p:txBody>
        </p:sp>
      </p:grp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13526B9-0B4D-2046-AF79-BF977202D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44068"/>
              </p:ext>
            </p:extLst>
          </p:nvPr>
        </p:nvGraphicFramePr>
        <p:xfrm>
          <a:off x="6990123" y="3106234"/>
          <a:ext cx="2016266" cy="1920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859"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E3777C1E-1198-A340-BCF2-16F37816E465}"/>
              </a:ext>
            </a:extLst>
          </p:cNvPr>
          <p:cNvGrpSpPr/>
          <p:nvPr/>
        </p:nvGrpSpPr>
        <p:grpSpPr>
          <a:xfrm>
            <a:off x="6992691" y="3115460"/>
            <a:ext cx="1436576" cy="1901788"/>
            <a:chOff x="8093734" y="1444762"/>
            <a:chExt cx="1436576" cy="190178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A1718FF-30D2-604E-9262-59CAB6E073BF}"/>
                </a:ext>
              </a:extLst>
            </p:cNvPr>
            <p:cNvGrpSpPr/>
            <p:nvPr/>
          </p:nvGrpSpPr>
          <p:grpSpPr>
            <a:xfrm>
              <a:off x="8099230" y="1451019"/>
              <a:ext cx="1424539" cy="1345879"/>
              <a:chOff x="5582653" y="3107187"/>
              <a:chExt cx="1424539" cy="134587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397F6E7-3F5F-AF49-A9E1-495825DECA69}"/>
                  </a:ext>
                </a:extLst>
              </p:cNvPr>
              <p:cNvSpPr/>
              <p:nvPr/>
            </p:nvSpPr>
            <p:spPr bwMode="auto">
              <a:xfrm>
                <a:off x="5582653" y="3107187"/>
                <a:ext cx="276674" cy="256512"/>
              </a:xfrm>
              <a:prstGeom prst="rect">
                <a:avLst/>
              </a:prstGeom>
              <a:solidFill>
                <a:srgbClr val="3737FF">
                  <a:alpha val="49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ECB99D8-C738-274F-8FBA-BADAD8A40454}"/>
                  </a:ext>
                </a:extLst>
              </p:cNvPr>
              <p:cNvSpPr/>
              <p:nvPr/>
            </p:nvSpPr>
            <p:spPr bwMode="auto">
              <a:xfrm>
                <a:off x="6146605" y="3634183"/>
                <a:ext cx="860587" cy="818883"/>
              </a:xfrm>
              <a:prstGeom prst="rect">
                <a:avLst/>
              </a:prstGeom>
              <a:solidFill>
                <a:srgbClr val="3737FF">
                  <a:alpha val="49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2DF4EAC-77D2-1940-9BE4-F9B649372954}"/>
                </a:ext>
              </a:extLst>
            </p:cNvPr>
            <p:cNvSpPr/>
            <p:nvPr/>
          </p:nvSpPr>
          <p:spPr bwMode="auto">
            <a:xfrm>
              <a:off x="8664999" y="3073638"/>
              <a:ext cx="860587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163C37-AADC-9B45-8167-3F52711D9CE8}"/>
                </a:ext>
              </a:extLst>
            </p:cNvPr>
            <p:cNvSpPr/>
            <p:nvPr/>
          </p:nvSpPr>
          <p:spPr bwMode="auto">
            <a:xfrm>
              <a:off x="8669723" y="1444762"/>
              <a:ext cx="860587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C849ABA-ECB7-CE4F-A6A2-1A182C110FE2}"/>
                </a:ext>
              </a:extLst>
            </p:cNvPr>
            <p:cNvSpPr/>
            <p:nvPr/>
          </p:nvSpPr>
          <p:spPr bwMode="auto">
            <a:xfrm>
              <a:off x="8098926" y="1978015"/>
              <a:ext cx="276674" cy="818883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56A7319-601E-1442-9E88-103105365EED}"/>
                </a:ext>
              </a:extLst>
            </p:cNvPr>
            <p:cNvSpPr/>
            <p:nvPr/>
          </p:nvSpPr>
          <p:spPr bwMode="auto">
            <a:xfrm>
              <a:off x="8093734" y="3080844"/>
              <a:ext cx="281866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CBCFB8-19EF-C14E-A347-6B43938CA9EE}"/>
              </a:ext>
            </a:extLst>
          </p:cNvPr>
          <p:cNvGrpSpPr/>
          <p:nvPr/>
        </p:nvGrpSpPr>
        <p:grpSpPr>
          <a:xfrm>
            <a:off x="3988664" y="2554666"/>
            <a:ext cx="2854549" cy="830204"/>
            <a:chOff x="5146229" y="5094556"/>
            <a:chExt cx="2854549" cy="83020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06EA526-2200-2D49-B754-785DCB2A177A}"/>
                </a:ext>
              </a:extLst>
            </p:cNvPr>
            <p:cNvGrpSpPr/>
            <p:nvPr/>
          </p:nvGrpSpPr>
          <p:grpSpPr>
            <a:xfrm>
              <a:off x="5146229" y="5094556"/>
              <a:ext cx="2854549" cy="818883"/>
              <a:chOff x="7715621" y="4171484"/>
              <a:chExt cx="2854549" cy="818883"/>
            </a:xfrm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7D6B1E75-5706-9443-9C10-977C0BF06C1C}"/>
                  </a:ext>
                </a:extLst>
              </p:cNvPr>
              <p:cNvSpPr/>
              <p:nvPr/>
            </p:nvSpPr>
            <p:spPr bwMode="auto">
              <a:xfrm>
                <a:off x="7715621" y="4171484"/>
                <a:ext cx="2854549" cy="818883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74BF246-BB12-224A-8F3B-EEE11EFDFC65}"/>
                  </a:ext>
                </a:extLst>
              </p:cNvPr>
              <p:cNvSpPr txBox="1"/>
              <p:nvPr/>
            </p:nvSpPr>
            <p:spPr>
              <a:xfrm>
                <a:off x="7785765" y="4215869"/>
                <a:ext cx="2784405" cy="63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600" b="1" dirty="0" err="1"/>
                  <a:t>Fact</a:t>
                </a:r>
                <a:r>
                  <a:rPr lang="da-DK" sz="1600" b="1" dirty="0"/>
                  <a:t>:</a:t>
                </a:r>
              </a:p>
              <a:p>
                <a:r>
                  <a:rPr lang="da-DK" sz="1600" dirty="0"/>
                  <a:t>(n/k)</a:t>
                </a:r>
                <a:r>
                  <a:rPr lang="da-DK" sz="1600" baseline="30000" dirty="0"/>
                  <a:t>k</a:t>
                </a:r>
                <a:r>
                  <a:rPr lang="da-DK" sz="1600" dirty="0"/>
                  <a:t> ≤        ≤ (en/k)</a:t>
                </a:r>
                <a:r>
                  <a:rPr lang="da-DK" sz="1600" baseline="30000" dirty="0"/>
                  <a:t>k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C69A881-E227-9A41-B19F-DD18618DA138}"/>
                </a:ext>
              </a:extLst>
            </p:cNvPr>
            <p:cNvGrpSpPr/>
            <p:nvPr/>
          </p:nvGrpSpPr>
          <p:grpSpPr>
            <a:xfrm>
              <a:off x="6137355" y="5257664"/>
              <a:ext cx="872295" cy="667096"/>
              <a:chOff x="946196" y="4596936"/>
              <a:chExt cx="872295" cy="667096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D227F67-9FFC-3041-8BAF-650127950BFF}"/>
                  </a:ext>
                </a:extLst>
              </p:cNvPr>
              <p:cNvSpPr txBox="1"/>
              <p:nvPr/>
            </p:nvSpPr>
            <p:spPr>
              <a:xfrm>
                <a:off x="946196" y="4596936"/>
                <a:ext cx="87229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latin typeface="Times New Roman"/>
                  </a:rPr>
                  <a:t>(  )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64FA35-76FA-1744-889D-17F2A61BA454}"/>
                  </a:ext>
                </a:extLst>
              </p:cNvPr>
              <p:cNvSpPr txBox="1"/>
              <p:nvPr/>
            </p:nvSpPr>
            <p:spPr>
              <a:xfrm>
                <a:off x="1096865" y="4617701"/>
                <a:ext cx="4041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/>
                  <a:t>n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/>
                  <a:t>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6924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Rectangle Argument for Polynomial Evaluation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000000"/>
                </a:solidFill>
              </a:rPr>
              <a:t>Let Alice have </a:t>
            </a:r>
            <a:r>
              <a:rPr lang="da-DK" i="1" kern="0" dirty="0">
                <a:solidFill>
                  <a:srgbClr val="000000"/>
                </a:solidFill>
              </a:rPr>
              <a:t>k</a:t>
            </a:r>
            <a:r>
              <a:rPr lang="da-DK" kern="0" dirty="0">
                <a:solidFill>
                  <a:srgbClr val="000000"/>
                </a:solidFill>
              </a:rPr>
              <a:t> elements in </a:t>
            </a:r>
            <a:r>
              <a:rPr lang="da-DK" kern="0" dirty="0"/>
              <a:t>𝔽</a:t>
            </a:r>
            <a:r>
              <a:rPr lang="en-US" i="1" kern="0" baseline="-25000" dirty="0"/>
              <a:t>p</a:t>
            </a:r>
            <a:r>
              <a:rPr lang="da-DK" kern="0" dirty="0">
                <a:solidFill>
                  <a:srgbClr val="000000"/>
                </a:solidFill>
              </a:rPr>
              <a:t>. </a:t>
            </a:r>
            <a:r>
              <a:rPr lang="da-DK" kern="0" dirty="0" err="1">
                <a:solidFill>
                  <a:srgbClr val="000000"/>
                </a:solidFill>
              </a:rPr>
              <a:t>Assume</a:t>
            </a:r>
            <a:r>
              <a:rPr lang="da-DK" kern="0" dirty="0">
                <a:solidFill>
                  <a:srgbClr val="000000"/>
                </a:solidFill>
              </a:rPr>
              <a:t> </a:t>
            </a:r>
            <a:r>
              <a:rPr lang="da-DK" i="1" kern="0" dirty="0">
                <a:solidFill>
                  <a:srgbClr val="000000"/>
                </a:solidFill>
              </a:rPr>
              <a:t>p</a:t>
            </a:r>
            <a:r>
              <a:rPr lang="da-DK" kern="0" dirty="0">
                <a:solidFill>
                  <a:srgbClr val="000000"/>
                </a:solidFill>
              </a:rPr>
              <a:t> = </a:t>
            </a:r>
            <a:r>
              <a:rPr lang="el-GR" kern="0" dirty="0"/>
              <a:t>θ</a:t>
            </a:r>
            <a:r>
              <a:rPr lang="da-DK" kern="0" dirty="0"/>
              <a:t>(</a:t>
            </a:r>
            <a:r>
              <a:rPr lang="da-DK" i="1" kern="0" dirty="0"/>
              <a:t>n</a:t>
            </a:r>
            <a:r>
              <a:rPr lang="da-DK" kern="0" baseline="30000" dirty="0"/>
              <a:t>2</a:t>
            </a:r>
            <a:r>
              <a:rPr lang="da-DK" kern="0" dirty="0"/>
              <a:t>).</a:t>
            </a:r>
            <a:endParaRPr lang="da-DK" kern="0" dirty="0">
              <a:solidFill>
                <a:srgbClr val="00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000000"/>
                </a:solidFill>
              </a:rPr>
              <a:t>Let Bob have </a:t>
            </a:r>
            <a:r>
              <a:rPr lang="da-DK" kern="0" dirty="0" err="1">
                <a:solidFill>
                  <a:srgbClr val="000000"/>
                </a:solidFill>
              </a:rPr>
              <a:t>degree</a:t>
            </a:r>
            <a:r>
              <a:rPr lang="da-DK" kern="0" dirty="0">
                <a:solidFill>
                  <a:srgbClr val="000000"/>
                </a:solidFill>
              </a:rPr>
              <a:t> </a:t>
            </a:r>
            <a:r>
              <a:rPr lang="da-DK" i="1" kern="0" dirty="0">
                <a:solidFill>
                  <a:srgbClr val="000000"/>
                </a:solidFill>
              </a:rPr>
              <a:t>n</a:t>
            </a:r>
            <a:r>
              <a:rPr lang="da-DK" kern="0" dirty="0">
                <a:solidFill>
                  <a:srgbClr val="000000"/>
                </a:solidFill>
              </a:rPr>
              <a:t>-1 </a:t>
            </a:r>
            <a:r>
              <a:rPr lang="da-DK" kern="0" dirty="0" err="1">
                <a:solidFill>
                  <a:srgbClr val="000000"/>
                </a:solidFill>
              </a:rPr>
              <a:t>polynomial</a:t>
            </a:r>
            <a:r>
              <a:rPr lang="da-DK" kern="0" dirty="0">
                <a:solidFill>
                  <a:srgbClr val="000000"/>
                </a:solidFill>
              </a:rPr>
              <a:t> P.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3737FF"/>
                </a:solidFill>
              </a:rPr>
              <a:t>Rectangle</a:t>
            </a:r>
            <a:r>
              <a:rPr lang="da-DK" kern="0" dirty="0">
                <a:solidFill>
                  <a:srgbClr val="3737FF"/>
                </a:solidFill>
              </a:rPr>
              <a:t> with: </a:t>
            </a:r>
          </a:p>
          <a:p>
            <a:pPr lvl="2"/>
            <a:r>
              <a:rPr lang="da-DK" kern="0" dirty="0">
                <a:solidFill>
                  <a:srgbClr val="000000"/>
                </a:solidFill>
              </a:rPr>
              <a:t>     /2</a:t>
            </a:r>
            <a:r>
              <a:rPr lang="da-DK" kern="0" baseline="30000" dirty="0">
                <a:solidFill>
                  <a:srgbClr val="000000"/>
                </a:solidFill>
              </a:rPr>
              <a:t>klgp/4</a:t>
            </a:r>
            <a:r>
              <a:rPr lang="da-DK" kern="0" dirty="0">
                <a:solidFill>
                  <a:srgbClr val="000000"/>
                </a:solidFill>
              </a:rPr>
              <a:t> </a:t>
            </a:r>
            <a:r>
              <a:rPr lang="da-DK" kern="0" dirty="0" err="1">
                <a:solidFill>
                  <a:srgbClr val="000000"/>
                </a:solidFill>
              </a:rPr>
              <a:t>rows</a:t>
            </a:r>
            <a:r>
              <a:rPr lang="da-DK" kern="0" dirty="0">
                <a:solidFill>
                  <a:srgbClr val="000000"/>
                </a:solidFill>
              </a:rPr>
              <a:t>.</a:t>
            </a:r>
          </a:p>
          <a:p>
            <a:pPr lvl="2"/>
            <a:r>
              <a:rPr lang="da-DK" i="1" kern="0" dirty="0"/>
              <a:t>p</a:t>
            </a:r>
            <a:r>
              <a:rPr lang="en-US" i="1" kern="0" baseline="30000" dirty="0"/>
              <a:t>n</a:t>
            </a:r>
            <a:r>
              <a:rPr lang="en-US" kern="0" dirty="0"/>
              <a:t>/2</a:t>
            </a:r>
            <a:r>
              <a:rPr lang="en-US" i="1" kern="0" baseline="30000" dirty="0"/>
              <a:t>B</a:t>
            </a:r>
            <a:r>
              <a:rPr lang="en-US" kern="0" dirty="0"/>
              <a:t> columns.</a:t>
            </a:r>
          </a:p>
          <a:p>
            <a:pPr lvl="2"/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Each row set of </a:t>
            </a:r>
            <a:r>
              <a:rPr lang="en-US" i="1" kern="0" dirty="0">
                <a:solidFill>
                  <a:srgbClr val="3737FF"/>
                </a:solidFill>
              </a:rPr>
              <a:t>k</a:t>
            </a:r>
            <a:r>
              <a:rPr lang="en-US" kern="0" dirty="0">
                <a:solidFill>
                  <a:srgbClr val="3737FF"/>
                </a:solidFill>
              </a:rPr>
              <a:t> points.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</a:rPr>
              <a:t>Assume </a:t>
            </a:r>
            <a:r>
              <a:rPr lang="da-DK" kern="0" dirty="0">
                <a:solidFill>
                  <a:srgbClr val="000000"/>
                </a:solidFill>
              </a:rPr>
              <a:t>Alice </a:t>
            </a:r>
            <a:r>
              <a:rPr lang="da-DK" kern="0" dirty="0" err="1">
                <a:solidFill>
                  <a:srgbClr val="000000"/>
                </a:solidFill>
              </a:rPr>
              <a:t>sends</a:t>
            </a:r>
            <a:r>
              <a:rPr lang="da-DK" kern="0" dirty="0">
                <a:solidFill>
                  <a:srgbClr val="000000"/>
                </a:solidFill>
              </a:rPr>
              <a:t> &lt;</a:t>
            </a:r>
            <a:r>
              <a:rPr lang="da-DK" kern="0" dirty="0" err="1">
                <a:solidFill>
                  <a:srgbClr val="000000"/>
                </a:solidFill>
              </a:rPr>
              <a:t>klgp</a:t>
            </a:r>
            <a:r>
              <a:rPr lang="da-DK" kern="0" dirty="0">
                <a:solidFill>
                  <a:srgbClr val="000000"/>
                </a:solidFill>
              </a:rPr>
              <a:t>/4 bits.</a:t>
            </a:r>
            <a:endParaRPr lang="en-US" kern="0" dirty="0">
              <a:solidFill>
                <a:srgbClr val="00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</a:rPr>
              <a:t>Then union of query sets has size X</a:t>
            </a:r>
            <a:r>
              <a:rPr lang="da-DK" kern="0" dirty="0">
                <a:solidFill>
                  <a:srgbClr val="000000"/>
                </a:solidFill>
              </a:rPr>
              <a:t>&gt;n.</a:t>
            </a:r>
            <a:endParaRPr lang="da-DK" kern="0" dirty="0">
              <a:solidFill>
                <a:srgbClr val="000000"/>
              </a:solidFill>
              <a:sym typeface="Wingdings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Therefore Bob sends </a:t>
            </a:r>
            <a:r>
              <a:rPr lang="en-US" i="1" kern="0" dirty="0"/>
              <a:t>B</a:t>
            </a:r>
            <a:r>
              <a:rPr lang="da-DK" kern="0" dirty="0">
                <a:solidFill>
                  <a:srgbClr val="000000"/>
                </a:solidFill>
              </a:rPr>
              <a:t>≥</a:t>
            </a:r>
            <a:r>
              <a:rPr lang="da-DK" i="1" kern="0" dirty="0" err="1">
                <a:solidFill>
                  <a:srgbClr val="000000"/>
                </a:solidFill>
              </a:rPr>
              <a:t>n</a:t>
            </a:r>
            <a:r>
              <a:rPr lang="da-DK" kern="0" dirty="0" err="1">
                <a:solidFill>
                  <a:srgbClr val="000000"/>
                </a:solidFill>
              </a:rPr>
              <a:t>lg</a:t>
            </a:r>
            <a:r>
              <a:rPr lang="da-DK" i="1" kern="0" dirty="0" err="1">
                <a:solidFill>
                  <a:srgbClr val="000000"/>
                </a:solidFill>
              </a:rPr>
              <a:t>p</a:t>
            </a:r>
            <a:r>
              <a:rPr lang="da-DK" kern="0" dirty="0">
                <a:solidFill>
                  <a:srgbClr val="000000"/>
                </a:solidFill>
              </a:rPr>
              <a:t>.</a:t>
            </a:r>
            <a:endParaRPr lang="da-DK" i="1" kern="0" baseline="30000" dirty="0"/>
          </a:p>
          <a:p>
            <a:pPr lvl="1"/>
            <a:endParaRPr lang="en-US" kern="0" dirty="0"/>
          </a:p>
          <a:p>
            <a:pPr lvl="1"/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9158" y="2836440"/>
            <a:ext cx="872295" cy="667096"/>
            <a:chOff x="946196" y="4596936"/>
            <a:chExt cx="872295" cy="667096"/>
          </a:xfrm>
        </p:grpSpPr>
        <p:sp>
          <p:nvSpPr>
            <p:cNvPr id="11" name="TextBox 10"/>
            <p:cNvSpPr txBox="1"/>
            <p:nvPr/>
          </p:nvSpPr>
          <p:spPr>
            <a:xfrm>
              <a:off x="946196" y="4596936"/>
              <a:ext cx="87229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Times New Roman"/>
                </a:rPr>
                <a:t>(  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96865" y="4617701"/>
              <a:ext cx="404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/>
                <a:t>p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/>
                <a:t>k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490" y="1909820"/>
            <a:ext cx="1070303" cy="10757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28" y="2447702"/>
            <a:ext cx="519562" cy="51956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982342" y="3875484"/>
            <a:ext cx="278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r>
              <a:rPr lang="da-DK" sz="1600" i="1" baseline="-25000" dirty="0"/>
              <a:t>1</a:t>
            </a:r>
            <a:r>
              <a:rPr lang="da-DK" sz="1600" i="1" dirty="0"/>
              <a:t>,</a:t>
            </a:r>
            <a:r>
              <a:rPr lang="is-IS" sz="1600" i="1" dirty="0"/>
              <a:t>…,x</a:t>
            </a:r>
            <a:r>
              <a:rPr lang="is-IS" sz="1600" i="1" baseline="-25000" dirty="0"/>
              <a:t>k</a:t>
            </a:r>
            <a:endParaRPr lang="da-DK" sz="1600" baseline="-250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07" y="2833147"/>
            <a:ext cx="688470" cy="1124385"/>
          </a:xfrm>
          <a:prstGeom prst="rect">
            <a:avLst/>
          </a:prstGeom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D0506C06-C12F-1E4F-89F2-F55B1BE92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44068"/>
              </p:ext>
            </p:extLst>
          </p:nvPr>
        </p:nvGraphicFramePr>
        <p:xfrm>
          <a:off x="6990123" y="3106234"/>
          <a:ext cx="2016266" cy="1920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859"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CAEF9BDD-2F73-5340-BCBA-C4FFEA486F53}"/>
              </a:ext>
            </a:extLst>
          </p:cNvPr>
          <p:cNvGrpSpPr/>
          <p:nvPr/>
        </p:nvGrpSpPr>
        <p:grpSpPr>
          <a:xfrm>
            <a:off x="6992691" y="3115460"/>
            <a:ext cx="1436576" cy="1901788"/>
            <a:chOff x="8093734" y="1444762"/>
            <a:chExt cx="1436576" cy="190178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3798557-7B9E-B04F-BB02-85E9C8604925}"/>
                </a:ext>
              </a:extLst>
            </p:cNvPr>
            <p:cNvGrpSpPr/>
            <p:nvPr/>
          </p:nvGrpSpPr>
          <p:grpSpPr>
            <a:xfrm>
              <a:off x="8099230" y="1451019"/>
              <a:ext cx="1424539" cy="1345879"/>
              <a:chOff x="5582653" y="3107187"/>
              <a:chExt cx="1424539" cy="134587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D5E4F3A-BA02-AD4E-89F0-A4C83E92A7A4}"/>
                  </a:ext>
                </a:extLst>
              </p:cNvPr>
              <p:cNvSpPr/>
              <p:nvPr/>
            </p:nvSpPr>
            <p:spPr bwMode="auto">
              <a:xfrm>
                <a:off x="5582653" y="3107187"/>
                <a:ext cx="276674" cy="256512"/>
              </a:xfrm>
              <a:prstGeom prst="rect">
                <a:avLst/>
              </a:prstGeom>
              <a:solidFill>
                <a:srgbClr val="3737FF">
                  <a:alpha val="49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C84B65C-6EFC-1148-B315-353CB249A124}"/>
                  </a:ext>
                </a:extLst>
              </p:cNvPr>
              <p:cNvSpPr/>
              <p:nvPr/>
            </p:nvSpPr>
            <p:spPr bwMode="auto">
              <a:xfrm>
                <a:off x="6146605" y="3634183"/>
                <a:ext cx="860587" cy="818883"/>
              </a:xfrm>
              <a:prstGeom prst="rect">
                <a:avLst/>
              </a:prstGeom>
              <a:solidFill>
                <a:srgbClr val="3737FF">
                  <a:alpha val="49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7FD7DDE-132B-C044-BC1A-E4B5625348C2}"/>
                </a:ext>
              </a:extLst>
            </p:cNvPr>
            <p:cNvSpPr/>
            <p:nvPr/>
          </p:nvSpPr>
          <p:spPr bwMode="auto">
            <a:xfrm>
              <a:off x="8664999" y="3073638"/>
              <a:ext cx="860587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4281E0-562A-BA4B-A854-866111509203}"/>
                </a:ext>
              </a:extLst>
            </p:cNvPr>
            <p:cNvSpPr/>
            <p:nvPr/>
          </p:nvSpPr>
          <p:spPr bwMode="auto">
            <a:xfrm>
              <a:off x="8669723" y="1444762"/>
              <a:ext cx="860587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5073FD-75CE-EA4D-8633-A6E1D792722F}"/>
                </a:ext>
              </a:extLst>
            </p:cNvPr>
            <p:cNvSpPr/>
            <p:nvPr/>
          </p:nvSpPr>
          <p:spPr bwMode="auto">
            <a:xfrm>
              <a:off x="8098926" y="1978015"/>
              <a:ext cx="276674" cy="818883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7FFB3FA-9BDC-7D43-AA37-83F67DB0BD2D}"/>
                </a:ext>
              </a:extLst>
            </p:cNvPr>
            <p:cNvSpPr/>
            <p:nvPr/>
          </p:nvSpPr>
          <p:spPr bwMode="auto">
            <a:xfrm>
              <a:off x="8093734" y="3080844"/>
              <a:ext cx="281866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052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US" kern="0" noProof="0" dirty="0">
                <a:solidFill>
                  <a:srgbClr val="3737FF"/>
                </a:solidFill>
                <a:latin typeface="+mn-lt"/>
              </a:rPr>
              <a:t>Static Data Structures:</a:t>
            </a:r>
            <a:endParaRPr lang="en-US" kern="0" dirty="0"/>
          </a:p>
          <a:p>
            <a:pPr marL="800100" lvl="2" indent="-342900">
              <a:buFont typeface="Wingdings" pitchFamily="2" charset="2"/>
              <a:buChar char="§"/>
            </a:pPr>
            <a:r>
              <a:rPr lang="en-US" kern="0" noProof="0" dirty="0">
                <a:solidFill>
                  <a:srgbClr val="3737FF"/>
                </a:solidFill>
                <a:latin typeface="+mn-lt"/>
              </a:rPr>
              <a:t>Tradeoffs</a:t>
            </a:r>
            <a:r>
              <a:rPr lang="en-US" kern="0" noProof="0" dirty="0">
                <a:latin typeface="+mn-lt"/>
              </a:rPr>
              <a:t> </a:t>
            </a:r>
            <a:r>
              <a:rPr lang="en-US" kern="0" dirty="0">
                <a:latin typeface="+mn-lt"/>
              </a:rPr>
              <a:t>between query time and space.</a:t>
            </a:r>
            <a:endParaRPr lang="en-US" kern="0" noProof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Obvious question: 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Can the problem be solved more efficiently?</a:t>
            </a:r>
            <a:endParaRPr lang="en-US" kern="0" noProof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Lower Bounds: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Goal</a:t>
            </a:r>
            <a:r>
              <a:rPr lang="en-US" kern="0" noProof="0" dirty="0">
                <a:solidFill>
                  <a:srgbClr val="3737FF"/>
                </a:solidFill>
              </a:rPr>
              <a:t>:</a:t>
            </a:r>
            <a:r>
              <a:rPr lang="en-US" kern="0" noProof="0" dirty="0"/>
              <a:t> Show achieved tradeoff is best possible, </a:t>
            </a:r>
            <a:r>
              <a:rPr lang="en-US" kern="0" dirty="0"/>
              <a:t>that is: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There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cannot exist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 a better data structure.</a:t>
            </a:r>
          </a:p>
          <a:p>
            <a:pPr marL="1257300" lvl="2" indent="-342900">
              <a:buFont typeface="Wingdings" pitchFamily="2" charset="2"/>
              <a:buChar char="§"/>
            </a:pPr>
            <a:endParaRPr lang="en-US" kern="0" baseline="0" noProof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63" y="4306537"/>
            <a:ext cx="1488586" cy="148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64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Rectangle Argument for Polynomial Evaluation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000000"/>
                </a:solidFill>
              </a:rPr>
              <a:t>Let Alice have </a:t>
            </a:r>
            <a:r>
              <a:rPr lang="da-DK" i="1" kern="0" dirty="0">
                <a:solidFill>
                  <a:srgbClr val="000000"/>
                </a:solidFill>
              </a:rPr>
              <a:t>k</a:t>
            </a:r>
            <a:r>
              <a:rPr lang="da-DK" kern="0" dirty="0">
                <a:solidFill>
                  <a:srgbClr val="000000"/>
                </a:solidFill>
              </a:rPr>
              <a:t> elements in </a:t>
            </a:r>
            <a:r>
              <a:rPr lang="da-DK" kern="0" dirty="0"/>
              <a:t>𝔽</a:t>
            </a:r>
            <a:r>
              <a:rPr lang="en-US" i="1" kern="0" baseline="-25000" dirty="0"/>
              <a:t>p</a:t>
            </a:r>
            <a:r>
              <a:rPr lang="da-DK" kern="0" dirty="0">
                <a:solidFill>
                  <a:srgbClr val="000000"/>
                </a:solidFill>
              </a:rPr>
              <a:t>. </a:t>
            </a:r>
            <a:r>
              <a:rPr lang="da-DK" kern="0" dirty="0" err="1">
                <a:solidFill>
                  <a:srgbClr val="000000"/>
                </a:solidFill>
              </a:rPr>
              <a:t>Assume</a:t>
            </a:r>
            <a:r>
              <a:rPr lang="da-DK" kern="0" dirty="0">
                <a:solidFill>
                  <a:srgbClr val="000000"/>
                </a:solidFill>
              </a:rPr>
              <a:t> </a:t>
            </a:r>
            <a:r>
              <a:rPr lang="da-DK" i="1" kern="0" dirty="0">
                <a:solidFill>
                  <a:srgbClr val="000000"/>
                </a:solidFill>
              </a:rPr>
              <a:t>p</a:t>
            </a:r>
            <a:r>
              <a:rPr lang="da-DK" kern="0" dirty="0">
                <a:solidFill>
                  <a:srgbClr val="000000"/>
                </a:solidFill>
              </a:rPr>
              <a:t> = </a:t>
            </a:r>
            <a:r>
              <a:rPr lang="el-GR" kern="0" dirty="0"/>
              <a:t>θ</a:t>
            </a:r>
            <a:r>
              <a:rPr lang="da-DK" kern="0" dirty="0"/>
              <a:t>(</a:t>
            </a:r>
            <a:r>
              <a:rPr lang="da-DK" i="1" kern="0" dirty="0"/>
              <a:t>n</a:t>
            </a:r>
            <a:r>
              <a:rPr lang="da-DK" kern="0" baseline="30000" dirty="0"/>
              <a:t>2</a:t>
            </a:r>
            <a:r>
              <a:rPr lang="da-DK" kern="0" dirty="0"/>
              <a:t>).</a:t>
            </a:r>
            <a:endParaRPr lang="da-DK" kern="0" dirty="0">
              <a:solidFill>
                <a:srgbClr val="00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000000"/>
                </a:solidFill>
              </a:rPr>
              <a:t>Let Bob have </a:t>
            </a:r>
            <a:r>
              <a:rPr lang="da-DK" kern="0" dirty="0" err="1">
                <a:solidFill>
                  <a:srgbClr val="000000"/>
                </a:solidFill>
              </a:rPr>
              <a:t>degree</a:t>
            </a:r>
            <a:r>
              <a:rPr lang="da-DK" kern="0" dirty="0">
                <a:solidFill>
                  <a:srgbClr val="000000"/>
                </a:solidFill>
              </a:rPr>
              <a:t> </a:t>
            </a:r>
            <a:r>
              <a:rPr lang="da-DK" i="1" kern="0" dirty="0">
                <a:solidFill>
                  <a:srgbClr val="000000"/>
                </a:solidFill>
              </a:rPr>
              <a:t>n</a:t>
            </a:r>
            <a:r>
              <a:rPr lang="da-DK" kern="0" dirty="0">
                <a:solidFill>
                  <a:srgbClr val="000000"/>
                </a:solidFill>
              </a:rPr>
              <a:t>-1 </a:t>
            </a:r>
            <a:r>
              <a:rPr lang="da-DK" kern="0" dirty="0" err="1">
                <a:solidFill>
                  <a:srgbClr val="000000"/>
                </a:solidFill>
              </a:rPr>
              <a:t>polynomial</a:t>
            </a:r>
            <a:r>
              <a:rPr lang="da-DK" kern="0" dirty="0">
                <a:solidFill>
                  <a:srgbClr val="000000"/>
                </a:solidFill>
              </a:rPr>
              <a:t> P.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3737FF"/>
                </a:solidFill>
              </a:rPr>
              <a:t>Conclusion</a:t>
            </a:r>
            <a:r>
              <a:rPr lang="da-DK" kern="0" dirty="0">
                <a:solidFill>
                  <a:srgbClr val="3737FF"/>
                </a:solidFill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000000"/>
                </a:solidFill>
              </a:rPr>
              <a:t>Either</a:t>
            </a:r>
            <a:r>
              <a:rPr lang="da-DK" kern="0" dirty="0">
                <a:solidFill>
                  <a:srgbClr val="000000"/>
                </a:solidFill>
              </a:rPr>
              <a:t> Alice </a:t>
            </a:r>
            <a:r>
              <a:rPr lang="da-DK" kern="0" dirty="0" err="1">
                <a:solidFill>
                  <a:srgbClr val="000000"/>
                </a:solidFill>
              </a:rPr>
              <a:t>sends</a:t>
            </a:r>
            <a:r>
              <a:rPr lang="da-DK" kern="0" dirty="0">
                <a:solidFill>
                  <a:srgbClr val="000000"/>
                </a:solidFill>
              </a:rPr>
              <a:t> ≥ </a:t>
            </a:r>
            <a:r>
              <a:rPr lang="da-DK" kern="0" dirty="0" err="1">
                <a:solidFill>
                  <a:srgbClr val="000000"/>
                </a:solidFill>
              </a:rPr>
              <a:t>klgp</a:t>
            </a:r>
            <a:r>
              <a:rPr lang="da-DK" kern="0" dirty="0">
                <a:solidFill>
                  <a:srgbClr val="000000"/>
                </a:solidFill>
              </a:rPr>
              <a:t>/4 bits.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000000"/>
                </a:solidFill>
              </a:rPr>
              <a:t>Or Bob </a:t>
            </a:r>
            <a:r>
              <a:rPr lang="da-DK" kern="0" dirty="0" err="1">
                <a:solidFill>
                  <a:srgbClr val="000000"/>
                </a:solidFill>
              </a:rPr>
              <a:t>sends</a:t>
            </a:r>
            <a:r>
              <a:rPr lang="da-DK" kern="0" dirty="0">
                <a:solidFill>
                  <a:srgbClr val="000000"/>
                </a:solidFill>
              </a:rPr>
              <a:t> ≥</a:t>
            </a:r>
            <a:r>
              <a:rPr lang="da-DK" i="1" kern="0" dirty="0">
                <a:solidFill>
                  <a:srgbClr val="000000"/>
                </a:solidFill>
              </a:rPr>
              <a:t> </a:t>
            </a:r>
            <a:r>
              <a:rPr lang="da-DK" i="1" kern="0" dirty="0" err="1">
                <a:solidFill>
                  <a:srgbClr val="000000"/>
                </a:solidFill>
              </a:rPr>
              <a:t>n</a:t>
            </a:r>
            <a:r>
              <a:rPr lang="da-DK" kern="0" dirty="0" err="1">
                <a:solidFill>
                  <a:srgbClr val="000000"/>
                </a:solidFill>
              </a:rPr>
              <a:t>lg</a:t>
            </a:r>
            <a:r>
              <a:rPr lang="da-DK" i="1" kern="0" dirty="0" err="1">
                <a:solidFill>
                  <a:srgbClr val="000000"/>
                </a:solidFill>
              </a:rPr>
              <a:t>p</a:t>
            </a:r>
            <a:r>
              <a:rPr lang="da-DK" kern="0" dirty="0">
                <a:solidFill>
                  <a:srgbClr val="000000"/>
                </a:solidFill>
              </a:rPr>
              <a:t> bits.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solidFill>
                <a:srgbClr val="000000"/>
              </a:solidFill>
            </a:endParaRPr>
          </a:p>
          <a:p>
            <a:pPr lvl="2"/>
            <a:endParaRPr lang="en-US" kern="0" baseline="30000" dirty="0">
              <a:solidFill>
                <a:srgbClr val="000000"/>
              </a:solidFill>
            </a:endParaRPr>
          </a:p>
          <a:p>
            <a:pPr lvl="1"/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490" y="1909820"/>
            <a:ext cx="1070303" cy="10757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28" y="2447702"/>
            <a:ext cx="519562" cy="51956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82342" y="3875484"/>
            <a:ext cx="278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r>
              <a:rPr lang="da-DK" sz="1600" i="1" baseline="-25000" dirty="0"/>
              <a:t>1</a:t>
            </a:r>
            <a:r>
              <a:rPr lang="da-DK" sz="1600" i="1" dirty="0"/>
              <a:t>,</a:t>
            </a:r>
            <a:r>
              <a:rPr lang="is-IS" sz="1600" i="1" dirty="0"/>
              <a:t>…,x</a:t>
            </a:r>
            <a:r>
              <a:rPr lang="is-IS" sz="1600" i="1" baseline="-25000" dirty="0"/>
              <a:t>k</a:t>
            </a:r>
            <a:endParaRPr lang="da-DK" sz="1600" baseline="-25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07" y="2833147"/>
            <a:ext cx="688470" cy="1124385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8909566-9037-7D4C-A7AD-07591257F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44068"/>
              </p:ext>
            </p:extLst>
          </p:nvPr>
        </p:nvGraphicFramePr>
        <p:xfrm>
          <a:off x="6990123" y="3106234"/>
          <a:ext cx="2016266" cy="19202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859"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C87E852F-A6E0-8C4F-8146-69805AD55232}"/>
              </a:ext>
            </a:extLst>
          </p:cNvPr>
          <p:cNvGrpSpPr/>
          <p:nvPr/>
        </p:nvGrpSpPr>
        <p:grpSpPr>
          <a:xfrm>
            <a:off x="6992691" y="3115460"/>
            <a:ext cx="1436576" cy="1901788"/>
            <a:chOff x="8093734" y="1444762"/>
            <a:chExt cx="1436576" cy="190178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FBA7FE5-1D45-3C45-84F6-9EF915B37152}"/>
                </a:ext>
              </a:extLst>
            </p:cNvPr>
            <p:cNvGrpSpPr/>
            <p:nvPr/>
          </p:nvGrpSpPr>
          <p:grpSpPr>
            <a:xfrm>
              <a:off x="8099230" y="1451019"/>
              <a:ext cx="1424539" cy="1345879"/>
              <a:chOff x="5582653" y="3107187"/>
              <a:chExt cx="1424539" cy="134587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7C84464-6CCC-014F-85F8-D2E960FF348E}"/>
                  </a:ext>
                </a:extLst>
              </p:cNvPr>
              <p:cNvSpPr/>
              <p:nvPr/>
            </p:nvSpPr>
            <p:spPr bwMode="auto">
              <a:xfrm>
                <a:off x="5582653" y="3107187"/>
                <a:ext cx="276674" cy="256512"/>
              </a:xfrm>
              <a:prstGeom prst="rect">
                <a:avLst/>
              </a:prstGeom>
              <a:solidFill>
                <a:srgbClr val="3737FF">
                  <a:alpha val="49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1F1B3CC-0AD5-BE45-827E-FCDA8B05CBD4}"/>
                  </a:ext>
                </a:extLst>
              </p:cNvPr>
              <p:cNvSpPr/>
              <p:nvPr/>
            </p:nvSpPr>
            <p:spPr bwMode="auto">
              <a:xfrm>
                <a:off x="6146605" y="3634183"/>
                <a:ext cx="860587" cy="818883"/>
              </a:xfrm>
              <a:prstGeom prst="rect">
                <a:avLst/>
              </a:prstGeom>
              <a:solidFill>
                <a:srgbClr val="3737FF">
                  <a:alpha val="49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5F822B9-7BE6-AB47-BC8A-F8FE45079052}"/>
                </a:ext>
              </a:extLst>
            </p:cNvPr>
            <p:cNvSpPr/>
            <p:nvPr/>
          </p:nvSpPr>
          <p:spPr bwMode="auto">
            <a:xfrm>
              <a:off x="8664999" y="3073638"/>
              <a:ext cx="860587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0E66169-E702-6C48-961A-7FC48102216F}"/>
                </a:ext>
              </a:extLst>
            </p:cNvPr>
            <p:cNvSpPr/>
            <p:nvPr/>
          </p:nvSpPr>
          <p:spPr bwMode="auto">
            <a:xfrm>
              <a:off x="8669723" y="1444762"/>
              <a:ext cx="860587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349143F-CD02-E243-91D6-A6690A4B1523}"/>
                </a:ext>
              </a:extLst>
            </p:cNvPr>
            <p:cNvSpPr/>
            <p:nvPr/>
          </p:nvSpPr>
          <p:spPr bwMode="auto">
            <a:xfrm>
              <a:off x="8098926" y="1978015"/>
              <a:ext cx="276674" cy="818883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F9C519-39B4-2F44-AB6B-4435C841F6DD}"/>
                </a:ext>
              </a:extLst>
            </p:cNvPr>
            <p:cNvSpPr/>
            <p:nvPr/>
          </p:nvSpPr>
          <p:spPr bwMode="auto">
            <a:xfrm>
              <a:off x="8093734" y="3080844"/>
              <a:ext cx="281866" cy="265706"/>
            </a:xfrm>
            <a:prstGeom prst="rect">
              <a:avLst/>
            </a:prstGeom>
            <a:solidFill>
              <a:srgbClr val="3737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039725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Static Lower Bounds [</a:t>
            </a:r>
            <a:r>
              <a:rPr lang="en-US" kern="0" dirty="0" err="1">
                <a:solidFill>
                  <a:srgbClr val="3737FF"/>
                </a:solidFill>
              </a:rPr>
              <a:t>Patrascu</a:t>
            </a:r>
            <a:r>
              <a:rPr lang="en-US" kern="0" dirty="0">
                <a:solidFill>
                  <a:srgbClr val="3737FF"/>
                </a:solidFill>
              </a:rPr>
              <a:t> and </a:t>
            </a:r>
            <a:r>
              <a:rPr lang="en-US" kern="0" dirty="0" err="1">
                <a:solidFill>
                  <a:srgbClr val="3737FF"/>
                </a:solidFill>
              </a:rPr>
              <a:t>Thorup</a:t>
            </a:r>
            <a:r>
              <a:rPr lang="en-US" kern="0" dirty="0">
                <a:solidFill>
                  <a:srgbClr val="3737FF"/>
                </a:solidFill>
              </a:rPr>
              <a:t> ‘06]: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Refined reduction to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communication game: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Showed for any </a:t>
            </a:r>
            <a:r>
              <a:rPr lang="en-US" i="1" kern="0" dirty="0">
                <a:solidFill>
                  <a:srgbClr val="3737FF"/>
                </a:solidFill>
              </a:rPr>
              <a:t>k</a:t>
            </a:r>
            <a:r>
              <a:rPr lang="en-US" kern="0" dirty="0">
                <a:solidFill>
                  <a:srgbClr val="3737FF"/>
                </a:solidFill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Either Alice sends </a:t>
            </a:r>
            <a:r>
              <a:rPr lang="en-US" i="1" kern="0" dirty="0" err="1"/>
              <a:t>k</a:t>
            </a:r>
            <a:r>
              <a:rPr lang="en-US" kern="0" dirty="0" err="1"/>
              <a:t>lg</a:t>
            </a:r>
            <a:r>
              <a:rPr lang="en-US" i="1" kern="0" dirty="0" err="1"/>
              <a:t>p</a:t>
            </a:r>
            <a:r>
              <a:rPr lang="en-US" kern="0" dirty="0"/>
              <a:t>/4 bits or Bob sends </a:t>
            </a:r>
            <a:r>
              <a:rPr lang="en-US" i="1" kern="0" dirty="0" err="1"/>
              <a:t>n</a:t>
            </a:r>
            <a:r>
              <a:rPr lang="en-US" kern="0" dirty="0" err="1"/>
              <a:t>lg</a:t>
            </a:r>
            <a:r>
              <a:rPr lang="en-US" i="1" kern="0" dirty="0" err="1"/>
              <a:t>p</a:t>
            </a:r>
            <a:r>
              <a:rPr lang="en-US" kern="0" dirty="0"/>
              <a:t> bits.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In protocol: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Alice sends </a:t>
            </a:r>
            <a:r>
              <a:rPr lang="en-US" i="1" kern="0" dirty="0" err="1"/>
              <a:t>tk</a:t>
            </a:r>
            <a:r>
              <a:rPr lang="en-US" kern="0" dirty="0" err="1"/>
              <a:t>lg</a:t>
            </a:r>
            <a:r>
              <a:rPr lang="en-US" kern="0" dirty="0"/>
              <a:t>(</a:t>
            </a:r>
            <a:r>
              <a:rPr lang="en-US" i="1" kern="0" dirty="0"/>
              <a:t>S</a:t>
            </a:r>
            <a:r>
              <a:rPr lang="en-US" kern="0" dirty="0"/>
              <a:t>/</a:t>
            </a:r>
            <a:r>
              <a:rPr lang="en-US" i="1" kern="0" dirty="0"/>
              <a:t>k</a:t>
            </a:r>
            <a:r>
              <a:rPr lang="en-US" kern="0" dirty="0"/>
              <a:t>) bits and Bob sends </a:t>
            </a:r>
            <a:r>
              <a:rPr lang="en-US" i="1" kern="0" dirty="0" err="1"/>
              <a:t>tkw</a:t>
            </a:r>
            <a:r>
              <a:rPr lang="en-US" kern="0" dirty="0"/>
              <a:t> bits.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We can choose </a:t>
            </a:r>
            <a:r>
              <a:rPr lang="en-US" i="1" kern="0" dirty="0">
                <a:solidFill>
                  <a:srgbClr val="3737FF"/>
                </a:solidFill>
              </a:rPr>
              <a:t>k</a:t>
            </a:r>
            <a:r>
              <a:rPr lang="en-US" kern="0" dirty="0">
                <a:solidFill>
                  <a:srgbClr val="3737FF"/>
                </a:solidFill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Fix </a:t>
            </a:r>
            <a:r>
              <a:rPr lang="en-US" i="1" kern="0" dirty="0"/>
              <a:t>k</a:t>
            </a:r>
            <a:r>
              <a:rPr lang="en-US" kern="0" dirty="0"/>
              <a:t>=</a:t>
            </a:r>
            <a:r>
              <a:rPr lang="en-US" i="1" kern="0" dirty="0" err="1"/>
              <a:t>n</a:t>
            </a:r>
            <a:r>
              <a:rPr lang="en-US" kern="0" dirty="0" err="1"/>
              <a:t>lg</a:t>
            </a:r>
            <a:r>
              <a:rPr lang="en-US" i="1" kern="0" dirty="0" err="1"/>
              <a:t>p</a:t>
            </a:r>
            <a:r>
              <a:rPr lang="en-US" kern="0" dirty="0"/>
              <a:t>/(2</a:t>
            </a:r>
            <a:r>
              <a:rPr lang="en-US" i="1" kern="0" dirty="0"/>
              <a:t>tw</a:t>
            </a:r>
            <a:r>
              <a:rPr lang="en-US" kern="0" dirty="0"/>
              <a:t>). Then Bob sends </a:t>
            </a:r>
            <a:r>
              <a:rPr lang="en-US" i="1" kern="0" dirty="0" err="1"/>
              <a:t>n</a:t>
            </a:r>
            <a:r>
              <a:rPr lang="en-US" kern="0" dirty="0" err="1"/>
              <a:t>lg</a:t>
            </a:r>
            <a:r>
              <a:rPr lang="en-US" i="1" kern="0" dirty="0" err="1"/>
              <a:t>p</a:t>
            </a:r>
            <a:r>
              <a:rPr lang="en-US" kern="0" dirty="0"/>
              <a:t>/2 bits.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So Alice must send </a:t>
            </a:r>
            <a:r>
              <a:rPr lang="en-US" i="1" kern="0" dirty="0" err="1"/>
              <a:t>k</a:t>
            </a:r>
            <a:r>
              <a:rPr lang="en-US" kern="0" dirty="0" err="1"/>
              <a:t>lg</a:t>
            </a:r>
            <a:r>
              <a:rPr lang="en-US" i="1" kern="0" dirty="0" err="1"/>
              <a:t>p</a:t>
            </a:r>
            <a:r>
              <a:rPr lang="en-US" kern="0" dirty="0"/>
              <a:t>/4 bits: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i="1" kern="0" dirty="0" err="1"/>
              <a:t>tk</a:t>
            </a:r>
            <a:r>
              <a:rPr lang="en-US" kern="0" dirty="0" err="1"/>
              <a:t>lg</a:t>
            </a:r>
            <a:r>
              <a:rPr lang="en-US" kern="0" dirty="0"/>
              <a:t>(</a:t>
            </a:r>
            <a:r>
              <a:rPr lang="en-US" i="1" kern="0" dirty="0"/>
              <a:t>S</a:t>
            </a:r>
            <a:r>
              <a:rPr lang="en-US" kern="0" dirty="0"/>
              <a:t>/</a:t>
            </a:r>
            <a:r>
              <a:rPr lang="en-US" i="1" kern="0" dirty="0"/>
              <a:t>k</a:t>
            </a:r>
            <a:r>
              <a:rPr lang="en-US" kern="0" dirty="0"/>
              <a:t>)</a:t>
            </a:r>
            <a:r>
              <a:rPr lang="da-DK" kern="0" dirty="0">
                <a:solidFill>
                  <a:srgbClr val="000000"/>
                </a:solidFill>
              </a:rPr>
              <a:t> ≥</a:t>
            </a:r>
            <a:r>
              <a:rPr lang="en-US" kern="0" dirty="0"/>
              <a:t> </a:t>
            </a:r>
            <a:r>
              <a:rPr lang="en-US" i="1" kern="0" dirty="0" err="1"/>
              <a:t>k</a:t>
            </a:r>
            <a:r>
              <a:rPr lang="en-US" kern="0" dirty="0" err="1"/>
              <a:t>lg</a:t>
            </a:r>
            <a:r>
              <a:rPr lang="en-US" i="1" kern="0" dirty="0" err="1"/>
              <a:t>p</a:t>
            </a:r>
            <a:r>
              <a:rPr lang="en-US" kern="0" dirty="0"/>
              <a:t>/4 </a:t>
            </a:r>
            <a:r>
              <a:rPr lang="da-DK" kern="0" dirty="0">
                <a:solidFill>
                  <a:srgbClr val="000000"/>
                </a:solidFill>
              </a:rPr>
              <a:t>⇒ </a:t>
            </a:r>
            <a:r>
              <a:rPr lang="da-DK" i="1" kern="0" dirty="0">
                <a:solidFill>
                  <a:srgbClr val="000000"/>
                </a:solidFill>
              </a:rPr>
              <a:t>t</a:t>
            </a:r>
            <a:r>
              <a:rPr lang="da-DK" kern="0" dirty="0">
                <a:solidFill>
                  <a:srgbClr val="000000"/>
                </a:solidFill>
              </a:rPr>
              <a:t> ≥ </a:t>
            </a:r>
            <a:r>
              <a:rPr lang="da-DK" kern="0" dirty="0" err="1">
                <a:solidFill>
                  <a:srgbClr val="000000"/>
                </a:solidFill>
              </a:rPr>
              <a:t>lg</a:t>
            </a:r>
            <a:r>
              <a:rPr lang="da-DK" i="1" kern="0" dirty="0" err="1">
                <a:solidFill>
                  <a:srgbClr val="000000"/>
                </a:solidFill>
              </a:rPr>
              <a:t>p</a:t>
            </a:r>
            <a:r>
              <a:rPr lang="da-DK" kern="0" dirty="0">
                <a:solidFill>
                  <a:srgbClr val="000000"/>
                </a:solidFill>
              </a:rPr>
              <a:t>/lg(</a:t>
            </a:r>
            <a:r>
              <a:rPr lang="da-DK" i="1" kern="0" dirty="0" err="1">
                <a:solidFill>
                  <a:srgbClr val="000000"/>
                </a:solidFill>
              </a:rPr>
              <a:t>Stw</a:t>
            </a:r>
            <a:r>
              <a:rPr lang="da-DK" kern="0" dirty="0">
                <a:solidFill>
                  <a:srgbClr val="000000"/>
                </a:solidFill>
              </a:rPr>
              <a:t>/(</a:t>
            </a:r>
            <a:r>
              <a:rPr lang="da-DK" i="1" kern="0" dirty="0" err="1">
                <a:solidFill>
                  <a:srgbClr val="000000"/>
                </a:solidFill>
              </a:rPr>
              <a:t>n</a:t>
            </a:r>
            <a:r>
              <a:rPr lang="da-DK" kern="0" dirty="0" err="1">
                <a:solidFill>
                  <a:srgbClr val="000000"/>
                </a:solidFill>
              </a:rPr>
              <a:t>lg</a:t>
            </a:r>
            <a:r>
              <a:rPr lang="da-DK" i="1" kern="0" dirty="0" err="1">
                <a:solidFill>
                  <a:srgbClr val="000000"/>
                </a:solidFill>
              </a:rPr>
              <a:t>p</a:t>
            </a:r>
            <a:r>
              <a:rPr lang="da-DK" kern="0" dirty="0">
                <a:solidFill>
                  <a:srgbClr val="000000"/>
                </a:solidFill>
              </a:rPr>
              <a:t>)).</a:t>
            </a:r>
            <a:endParaRPr lang="en-US" kern="0" dirty="0"/>
          </a:p>
          <a:p>
            <a:pPr lvl="1"/>
            <a:endParaRPr lang="en-US" kern="0" dirty="0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18" y="1879358"/>
            <a:ext cx="737791" cy="1204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93" y="1907961"/>
            <a:ext cx="1131882" cy="1137657"/>
          </a:xfrm>
          <a:prstGeom prst="rect">
            <a:avLst/>
          </a:prstGeom>
        </p:spPr>
      </p:pic>
      <p:sp>
        <p:nvSpPr>
          <p:cNvPr id="34" name="Left-Right Arrow 33"/>
          <p:cNvSpPr/>
          <p:nvPr/>
        </p:nvSpPr>
        <p:spPr bwMode="auto">
          <a:xfrm>
            <a:off x="4066059" y="2240544"/>
            <a:ext cx="1022239" cy="309973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3341" y="2216000"/>
            <a:ext cx="278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r>
              <a:rPr lang="da-DK" sz="1600" i="1" baseline="-25000" dirty="0"/>
              <a:t>1</a:t>
            </a:r>
            <a:r>
              <a:rPr lang="da-DK" sz="1600" i="1" dirty="0"/>
              <a:t>,</a:t>
            </a:r>
            <a:r>
              <a:rPr lang="is-IS" sz="1600" i="1" dirty="0"/>
              <a:t>…,x</a:t>
            </a:r>
            <a:r>
              <a:rPr lang="is-IS" sz="1600" i="1" baseline="-25000" dirty="0"/>
              <a:t>k</a:t>
            </a:r>
            <a:endParaRPr lang="da-DK" sz="1600" baseline="-250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17" y="2058083"/>
            <a:ext cx="824159" cy="82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73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Static Lower Bounds [</a:t>
            </a:r>
            <a:r>
              <a:rPr lang="en-US" kern="0" dirty="0" err="1">
                <a:solidFill>
                  <a:srgbClr val="3737FF"/>
                </a:solidFill>
              </a:rPr>
              <a:t>Patrascu</a:t>
            </a:r>
            <a:r>
              <a:rPr lang="en-US" kern="0" dirty="0">
                <a:solidFill>
                  <a:srgbClr val="3737FF"/>
                </a:solidFill>
              </a:rPr>
              <a:t> and </a:t>
            </a:r>
            <a:r>
              <a:rPr lang="en-US" kern="0" dirty="0" err="1">
                <a:solidFill>
                  <a:srgbClr val="3737FF"/>
                </a:solidFill>
              </a:rPr>
              <a:t>Thorup</a:t>
            </a:r>
            <a:r>
              <a:rPr lang="en-US" kern="0" dirty="0">
                <a:solidFill>
                  <a:srgbClr val="3737FF"/>
                </a:solidFill>
              </a:rPr>
              <a:t> ‘06]: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Refined reduction to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communication game: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The lower bound: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i="1" kern="0" dirty="0">
                <a:solidFill>
                  <a:srgbClr val="000000"/>
                </a:solidFill>
              </a:rPr>
              <a:t>t</a:t>
            </a:r>
            <a:r>
              <a:rPr lang="da-DK" kern="0" dirty="0">
                <a:solidFill>
                  <a:srgbClr val="000000"/>
                </a:solidFill>
              </a:rPr>
              <a:t> ≥ </a:t>
            </a:r>
            <a:r>
              <a:rPr lang="da-DK" kern="0" dirty="0" err="1">
                <a:solidFill>
                  <a:srgbClr val="000000"/>
                </a:solidFill>
              </a:rPr>
              <a:t>lg</a:t>
            </a:r>
            <a:r>
              <a:rPr lang="da-DK" i="1" kern="0" dirty="0" err="1">
                <a:solidFill>
                  <a:srgbClr val="000000"/>
                </a:solidFill>
              </a:rPr>
              <a:t>p</a:t>
            </a:r>
            <a:r>
              <a:rPr lang="da-DK" kern="0" dirty="0">
                <a:solidFill>
                  <a:srgbClr val="000000"/>
                </a:solidFill>
              </a:rPr>
              <a:t>/lg(</a:t>
            </a:r>
            <a:r>
              <a:rPr lang="da-DK" i="1" kern="0" dirty="0" err="1">
                <a:solidFill>
                  <a:srgbClr val="000000"/>
                </a:solidFill>
              </a:rPr>
              <a:t>Stw</a:t>
            </a:r>
            <a:r>
              <a:rPr lang="da-DK" kern="0" dirty="0">
                <a:solidFill>
                  <a:srgbClr val="000000"/>
                </a:solidFill>
              </a:rPr>
              <a:t>/(</a:t>
            </a:r>
            <a:r>
              <a:rPr lang="da-DK" i="1" kern="0" dirty="0" err="1">
                <a:solidFill>
                  <a:srgbClr val="000000"/>
                </a:solidFill>
              </a:rPr>
              <a:t>n</a:t>
            </a:r>
            <a:r>
              <a:rPr lang="da-DK" kern="0" dirty="0" err="1">
                <a:solidFill>
                  <a:srgbClr val="000000"/>
                </a:solidFill>
              </a:rPr>
              <a:t>lg</a:t>
            </a:r>
            <a:r>
              <a:rPr lang="da-DK" i="1" kern="0" dirty="0" err="1">
                <a:solidFill>
                  <a:srgbClr val="000000"/>
                </a:solidFill>
              </a:rPr>
              <a:t>p</a:t>
            </a:r>
            <a:r>
              <a:rPr lang="da-DK" kern="0" dirty="0">
                <a:solidFill>
                  <a:srgbClr val="000000"/>
                </a:solidFill>
              </a:rPr>
              <a:t>))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For </a:t>
            </a:r>
            <a:r>
              <a:rPr lang="da-DK" i="1" kern="0" dirty="0" err="1">
                <a:solidFill>
                  <a:srgbClr val="3737FF"/>
                </a:solidFill>
              </a:rPr>
              <a:t>w</a:t>
            </a:r>
            <a:r>
              <a:rPr lang="da-DK" kern="0" dirty="0" err="1">
                <a:solidFill>
                  <a:srgbClr val="3737FF"/>
                </a:solidFill>
              </a:rPr>
              <a:t>,lg</a:t>
            </a:r>
            <a:r>
              <a:rPr lang="da-DK" i="1" kern="0" dirty="0" err="1">
                <a:solidFill>
                  <a:srgbClr val="3737FF"/>
                </a:solidFill>
              </a:rPr>
              <a:t>p</a:t>
            </a:r>
            <a:r>
              <a:rPr lang="da-DK" kern="0" dirty="0">
                <a:solidFill>
                  <a:srgbClr val="3737FF"/>
                </a:solidFill>
              </a:rPr>
              <a:t> = </a:t>
            </a:r>
            <a:r>
              <a:rPr lang="el-GR" kern="0" dirty="0">
                <a:solidFill>
                  <a:srgbClr val="3737FF"/>
                </a:solidFill>
              </a:rPr>
              <a:t>θ</a:t>
            </a:r>
            <a:r>
              <a:rPr lang="da-DK" kern="0" dirty="0">
                <a:solidFill>
                  <a:srgbClr val="3737FF"/>
                </a:solidFill>
              </a:rPr>
              <a:t>(</a:t>
            </a:r>
            <a:r>
              <a:rPr lang="da-DK" kern="0" dirty="0" err="1">
                <a:solidFill>
                  <a:srgbClr val="3737FF"/>
                </a:solidFill>
              </a:rPr>
              <a:t>lg</a:t>
            </a:r>
            <a:r>
              <a:rPr lang="da-DK" i="1" kern="0" dirty="0" err="1">
                <a:solidFill>
                  <a:srgbClr val="3737FF"/>
                </a:solidFill>
              </a:rPr>
              <a:t>n</a:t>
            </a:r>
            <a:r>
              <a:rPr lang="da-DK" kern="0" dirty="0">
                <a:solidFill>
                  <a:srgbClr val="3737FF"/>
                </a:solidFill>
              </a:rPr>
              <a:t>):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i="1" kern="0" dirty="0">
                <a:solidFill>
                  <a:srgbClr val="000000"/>
                </a:solidFill>
              </a:rPr>
              <a:t>t</a:t>
            </a:r>
            <a:r>
              <a:rPr lang="da-DK" kern="0" dirty="0">
                <a:solidFill>
                  <a:srgbClr val="000000"/>
                </a:solidFill>
              </a:rPr>
              <a:t> ≥ </a:t>
            </a:r>
            <a:r>
              <a:rPr lang="da-DK" kern="0" dirty="0" err="1">
                <a:solidFill>
                  <a:srgbClr val="000000"/>
                </a:solidFill>
              </a:rPr>
              <a:t>lg</a:t>
            </a:r>
            <a:r>
              <a:rPr lang="da-DK" i="1" kern="0" dirty="0" err="1">
                <a:solidFill>
                  <a:srgbClr val="000000"/>
                </a:solidFill>
              </a:rPr>
              <a:t>n</a:t>
            </a:r>
            <a:r>
              <a:rPr lang="da-DK" kern="0" dirty="0">
                <a:solidFill>
                  <a:srgbClr val="000000"/>
                </a:solidFill>
              </a:rPr>
              <a:t>/lg(</a:t>
            </a:r>
            <a:r>
              <a:rPr lang="da-DK" i="1" kern="0" dirty="0">
                <a:solidFill>
                  <a:srgbClr val="000000"/>
                </a:solidFill>
              </a:rPr>
              <a:t>St</a:t>
            </a:r>
            <a:r>
              <a:rPr lang="da-DK" kern="0" dirty="0">
                <a:solidFill>
                  <a:srgbClr val="000000"/>
                </a:solidFill>
              </a:rPr>
              <a:t>/</a:t>
            </a:r>
            <a:r>
              <a:rPr lang="da-DK" i="1" kern="0" dirty="0">
                <a:solidFill>
                  <a:srgbClr val="000000"/>
                </a:solidFill>
              </a:rPr>
              <a:t>n</a:t>
            </a:r>
            <a:r>
              <a:rPr lang="da-DK" kern="0" dirty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For </a:t>
            </a:r>
            <a:r>
              <a:rPr lang="da-DK" kern="0" dirty="0" err="1">
                <a:solidFill>
                  <a:srgbClr val="3737FF"/>
                </a:solidFill>
              </a:rPr>
              <a:t>linear</a:t>
            </a:r>
            <a:r>
              <a:rPr lang="da-DK" kern="0" dirty="0">
                <a:solidFill>
                  <a:srgbClr val="3737FF"/>
                </a:solidFill>
              </a:rPr>
              <a:t> </a:t>
            </a:r>
            <a:r>
              <a:rPr lang="da-DK" kern="0" dirty="0" err="1">
                <a:solidFill>
                  <a:srgbClr val="3737FF"/>
                </a:solidFill>
              </a:rPr>
              <a:t>space</a:t>
            </a:r>
            <a:r>
              <a:rPr lang="da-DK" kern="0" dirty="0">
                <a:solidFill>
                  <a:srgbClr val="3737FF"/>
                </a:solidFill>
              </a:rPr>
              <a:t> </a:t>
            </a:r>
            <a:r>
              <a:rPr lang="da-DK" i="1" kern="0" dirty="0">
                <a:solidFill>
                  <a:srgbClr val="3737FF"/>
                </a:solidFill>
              </a:rPr>
              <a:t>S</a:t>
            </a:r>
            <a:r>
              <a:rPr lang="da-DK" kern="0" dirty="0">
                <a:solidFill>
                  <a:srgbClr val="3737FF"/>
                </a:solidFill>
              </a:rPr>
              <a:t>=O(</a:t>
            </a:r>
            <a:r>
              <a:rPr lang="da-DK" i="1" kern="0" dirty="0">
                <a:solidFill>
                  <a:srgbClr val="3737FF"/>
                </a:solidFill>
              </a:rPr>
              <a:t>n</a:t>
            </a:r>
            <a:r>
              <a:rPr lang="da-DK" kern="0" dirty="0">
                <a:solidFill>
                  <a:srgbClr val="3737FF"/>
                </a:solidFill>
              </a:rPr>
              <a:t>):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i="1" kern="0" dirty="0">
                <a:solidFill>
                  <a:srgbClr val="000000"/>
                </a:solidFill>
              </a:rPr>
              <a:t>t</a:t>
            </a:r>
            <a:r>
              <a:rPr lang="da-DK" kern="0" dirty="0">
                <a:solidFill>
                  <a:srgbClr val="000000"/>
                </a:solidFill>
              </a:rPr>
              <a:t> ≥ </a:t>
            </a:r>
            <a:r>
              <a:rPr lang="da-DK" kern="0" dirty="0" err="1">
                <a:solidFill>
                  <a:srgbClr val="000000"/>
                </a:solidFill>
              </a:rPr>
              <a:t>lg</a:t>
            </a:r>
            <a:r>
              <a:rPr lang="da-DK" i="1" kern="0" dirty="0" err="1">
                <a:solidFill>
                  <a:srgbClr val="000000"/>
                </a:solidFill>
              </a:rPr>
              <a:t>n</a:t>
            </a:r>
            <a:r>
              <a:rPr lang="da-DK" kern="0" dirty="0">
                <a:solidFill>
                  <a:srgbClr val="000000"/>
                </a:solidFill>
              </a:rPr>
              <a:t>/</a:t>
            </a:r>
            <a:r>
              <a:rPr lang="da-DK" kern="0" dirty="0" err="1">
                <a:solidFill>
                  <a:srgbClr val="000000"/>
                </a:solidFill>
              </a:rPr>
              <a:t>lg</a:t>
            </a:r>
            <a:r>
              <a:rPr lang="da-DK" i="1" kern="0" dirty="0" err="1">
                <a:solidFill>
                  <a:srgbClr val="000000"/>
                </a:solidFill>
              </a:rPr>
              <a:t>t</a:t>
            </a:r>
            <a:endParaRPr lang="da-DK" kern="0" dirty="0">
              <a:solidFill>
                <a:srgbClr val="00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a-DK" i="1" kern="0" dirty="0">
                <a:solidFill>
                  <a:srgbClr val="000000"/>
                </a:solidFill>
              </a:rPr>
              <a:t>t</a:t>
            </a:r>
            <a:r>
              <a:rPr lang="da-DK" kern="0" dirty="0">
                <a:solidFill>
                  <a:srgbClr val="000000"/>
                </a:solidFill>
              </a:rPr>
              <a:t> ≥ </a:t>
            </a:r>
            <a:r>
              <a:rPr lang="da-DK" kern="0" dirty="0" err="1">
                <a:solidFill>
                  <a:srgbClr val="000000"/>
                </a:solidFill>
              </a:rPr>
              <a:t>lg</a:t>
            </a:r>
            <a:r>
              <a:rPr lang="da-DK" i="1" kern="0" dirty="0" err="1">
                <a:solidFill>
                  <a:srgbClr val="000000"/>
                </a:solidFill>
              </a:rPr>
              <a:t>n</a:t>
            </a:r>
            <a:r>
              <a:rPr lang="da-DK" kern="0" dirty="0">
                <a:solidFill>
                  <a:srgbClr val="000000"/>
                </a:solidFill>
              </a:rPr>
              <a:t>/</a:t>
            </a:r>
            <a:r>
              <a:rPr lang="da-DK" kern="0" dirty="0" err="1">
                <a:solidFill>
                  <a:srgbClr val="000000"/>
                </a:solidFill>
              </a:rPr>
              <a:t>lglg</a:t>
            </a:r>
            <a:r>
              <a:rPr lang="da-DK" i="1" kern="0" dirty="0" err="1">
                <a:solidFill>
                  <a:srgbClr val="000000"/>
                </a:solidFill>
              </a:rPr>
              <a:t>n</a:t>
            </a:r>
            <a:endParaRPr lang="da-DK" i="1" kern="0" dirty="0">
              <a:solidFill>
                <a:srgbClr val="00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solidFill>
                <a:srgbClr val="00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lvl="1"/>
            <a:endParaRPr lang="en-US" kern="0" dirty="0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18" y="1879358"/>
            <a:ext cx="737791" cy="1204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93" y="1907961"/>
            <a:ext cx="1131882" cy="1137657"/>
          </a:xfrm>
          <a:prstGeom prst="rect">
            <a:avLst/>
          </a:prstGeom>
        </p:spPr>
      </p:pic>
      <p:sp>
        <p:nvSpPr>
          <p:cNvPr id="34" name="Left-Right Arrow 33"/>
          <p:cNvSpPr/>
          <p:nvPr/>
        </p:nvSpPr>
        <p:spPr bwMode="auto">
          <a:xfrm>
            <a:off x="4066059" y="2240544"/>
            <a:ext cx="1022239" cy="309973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3341" y="2216000"/>
            <a:ext cx="278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r>
              <a:rPr lang="da-DK" sz="1600" i="1" baseline="-25000" dirty="0"/>
              <a:t>1</a:t>
            </a:r>
            <a:r>
              <a:rPr lang="da-DK" sz="1600" i="1" dirty="0"/>
              <a:t>,</a:t>
            </a:r>
            <a:r>
              <a:rPr lang="is-IS" sz="1600" i="1" dirty="0"/>
              <a:t>…,x</a:t>
            </a:r>
            <a:r>
              <a:rPr lang="is-IS" sz="1600" i="1" baseline="-25000" dirty="0"/>
              <a:t>k</a:t>
            </a:r>
            <a:endParaRPr lang="da-DK" sz="1600" baseline="-250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17" y="2058083"/>
            <a:ext cx="824159" cy="82415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EAD533-B4C2-0E46-B834-21FF82F5FA0C}"/>
              </a:ext>
            </a:extLst>
          </p:cNvPr>
          <p:cNvGrpSpPr/>
          <p:nvPr/>
        </p:nvGrpSpPr>
        <p:grpSpPr>
          <a:xfrm>
            <a:off x="4712261" y="3166268"/>
            <a:ext cx="1987344" cy="1325184"/>
            <a:chOff x="7664704" y="4140455"/>
            <a:chExt cx="1987344" cy="1325184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203781D-A602-074E-AD3B-4C02124DFC8D}"/>
                </a:ext>
              </a:extLst>
            </p:cNvPr>
            <p:cNvSpPr/>
            <p:nvPr/>
          </p:nvSpPr>
          <p:spPr bwMode="auto">
            <a:xfrm>
              <a:off x="7664704" y="4140455"/>
              <a:ext cx="1987344" cy="132518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89C3BB-87BC-B546-9C8F-9729FC133DF9}"/>
                </a:ext>
              </a:extLst>
            </p:cNvPr>
            <p:cNvSpPr txBox="1"/>
            <p:nvPr/>
          </p:nvSpPr>
          <p:spPr>
            <a:xfrm>
              <a:off x="7848224" y="4231460"/>
              <a:ext cx="17419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i="1" dirty="0" err="1"/>
                <a:t>Sw</a:t>
              </a:r>
              <a:r>
                <a:rPr lang="da-DK" sz="1600" b="1" dirty="0"/>
                <a:t>/</a:t>
              </a:r>
              <a:r>
                <a:rPr lang="da-DK" sz="1600" b="1" i="1" dirty="0" err="1"/>
                <a:t>n</a:t>
              </a:r>
              <a:r>
                <a:rPr lang="da-DK" sz="1600" b="1" dirty="0" err="1"/>
                <a:t>lg</a:t>
              </a:r>
              <a:r>
                <a:rPr lang="da-DK" sz="1600" b="1" i="1" dirty="0" err="1"/>
                <a:t>p</a:t>
              </a:r>
              <a:r>
                <a:rPr lang="da-DK" sz="1600" b="1" dirty="0"/>
                <a:t> </a:t>
              </a:r>
              <a:r>
                <a:rPr lang="da-DK" sz="1600" dirty="0"/>
                <a:t>is </a:t>
              </a:r>
              <a:r>
                <a:rPr lang="da-DK" sz="1600" dirty="0" err="1"/>
                <a:t>space</a:t>
              </a:r>
              <a:r>
                <a:rPr lang="da-DK" sz="1600" dirty="0"/>
                <a:t> overhead over </a:t>
              </a:r>
              <a:r>
                <a:rPr lang="da-DK" sz="1600" dirty="0" err="1"/>
                <a:t>linear</a:t>
              </a:r>
              <a:r>
                <a:rPr lang="da-DK" sz="1600" dirty="0"/>
                <a:t> </a:t>
              </a:r>
              <a:r>
                <a:rPr lang="da-DK" sz="1600" dirty="0" err="1"/>
                <a:t>space</a:t>
              </a:r>
              <a:r>
                <a:rPr lang="da-DK" sz="1600" dirty="0"/>
                <a:t>!</a:t>
              </a:r>
              <a:endParaRPr lang="da-DK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856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Static Lower Bounds [</a:t>
            </a:r>
            <a:r>
              <a:rPr lang="en-US" kern="0" dirty="0" err="1">
                <a:solidFill>
                  <a:srgbClr val="3737FF"/>
                </a:solidFill>
              </a:rPr>
              <a:t>Patrascu</a:t>
            </a:r>
            <a:r>
              <a:rPr lang="en-US" kern="0" dirty="0">
                <a:solidFill>
                  <a:srgbClr val="3737FF"/>
                </a:solidFill>
              </a:rPr>
              <a:t> and </a:t>
            </a:r>
            <a:r>
              <a:rPr lang="en-US" kern="0" dirty="0" err="1">
                <a:solidFill>
                  <a:srgbClr val="3737FF"/>
                </a:solidFill>
              </a:rPr>
              <a:t>Thorup</a:t>
            </a:r>
            <a:r>
              <a:rPr lang="en-US" kern="0" dirty="0">
                <a:solidFill>
                  <a:srgbClr val="3737FF"/>
                </a:solidFill>
              </a:rPr>
              <a:t> ‘06]: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Refined reduction to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communication game: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The lower bound: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i="1" kern="0" dirty="0">
                <a:solidFill>
                  <a:srgbClr val="000000"/>
                </a:solidFill>
              </a:rPr>
              <a:t>t</a:t>
            </a:r>
            <a:r>
              <a:rPr lang="da-DK" kern="0" dirty="0">
                <a:solidFill>
                  <a:srgbClr val="000000"/>
                </a:solidFill>
              </a:rPr>
              <a:t> ≥ </a:t>
            </a:r>
            <a:r>
              <a:rPr lang="da-DK" kern="0" dirty="0" err="1">
                <a:solidFill>
                  <a:srgbClr val="000000"/>
                </a:solidFill>
              </a:rPr>
              <a:t>lg</a:t>
            </a:r>
            <a:r>
              <a:rPr lang="da-DK" i="1" kern="0" dirty="0" err="1">
                <a:solidFill>
                  <a:srgbClr val="000000"/>
                </a:solidFill>
              </a:rPr>
              <a:t>p</a:t>
            </a:r>
            <a:r>
              <a:rPr lang="da-DK" kern="0" dirty="0">
                <a:solidFill>
                  <a:srgbClr val="000000"/>
                </a:solidFill>
              </a:rPr>
              <a:t>/lg(</a:t>
            </a:r>
            <a:r>
              <a:rPr lang="da-DK" i="1" kern="0" dirty="0" err="1">
                <a:solidFill>
                  <a:srgbClr val="000000"/>
                </a:solidFill>
              </a:rPr>
              <a:t>Stw</a:t>
            </a:r>
            <a:r>
              <a:rPr lang="da-DK" kern="0" dirty="0">
                <a:solidFill>
                  <a:srgbClr val="000000"/>
                </a:solidFill>
              </a:rPr>
              <a:t>/(</a:t>
            </a:r>
            <a:r>
              <a:rPr lang="da-DK" i="1" kern="0" dirty="0" err="1">
                <a:solidFill>
                  <a:srgbClr val="000000"/>
                </a:solidFill>
              </a:rPr>
              <a:t>n</a:t>
            </a:r>
            <a:r>
              <a:rPr lang="da-DK" kern="0" dirty="0" err="1">
                <a:solidFill>
                  <a:srgbClr val="000000"/>
                </a:solidFill>
              </a:rPr>
              <a:t>lg</a:t>
            </a:r>
            <a:r>
              <a:rPr lang="da-DK" i="1" kern="0" dirty="0" err="1">
                <a:solidFill>
                  <a:srgbClr val="000000"/>
                </a:solidFill>
              </a:rPr>
              <a:t>p</a:t>
            </a:r>
            <a:r>
              <a:rPr lang="da-DK" kern="0" dirty="0">
                <a:solidFill>
                  <a:srgbClr val="000000"/>
                </a:solidFill>
              </a:rPr>
              <a:t>))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Technical </a:t>
            </a:r>
            <a:r>
              <a:rPr lang="da-DK" kern="0" dirty="0" err="1">
                <a:solidFill>
                  <a:srgbClr val="3737FF"/>
                </a:solidFill>
              </a:rPr>
              <a:t>Remark</a:t>
            </a:r>
            <a:r>
              <a:rPr lang="da-DK" kern="0" dirty="0">
                <a:solidFill>
                  <a:srgbClr val="3737FF"/>
                </a:solidFill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/>
              <a:t>Must have </a:t>
            </a:r>
            <a:r>
              <a:rPr lang="da-DK" i="1" kern="0" dirty="0"/>
              <a:t>k</a:t>
            </a:r>
            <a:r>
              <a:rPr lang="da-DK" kern="0" dirty="0"/>
              <a:t> ≥ 1 for </a:t>
            </a:r>
            <a:r>
              <a:rPr lang="da-DK" kern="0" dirty="0" err="1"/>
              <a:t>previous</a:t>
            </a:r>
            <a:r>
              <a:rPr lang="da-DK" kern="0" dirty="0"/>
              <a:t> argument to go </a:t>
            </a:r>
            <a:r>
              <a:rPr lang="da-DK" kern="0" dirty="0" err="1"/>
              <a:t>through</a:t>
            </a:r>
            <a:r>
              <a:rPr lang="da-DK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 err="1"/>
              <a:t>We</a:t>
            </a:r>
            <a:r>
              <a:rPr lang="da-DK" kern="0" dirty="0"/>
              <a:t> </a:t>
            </a:r>
            <a:r>
              <a:rPr lang="da-DK" kern="0" dirty="0" err="1"/>
              <a:t>chose</a:t>
            </a:r>
            <a:r>
              <a:rPr lang="da-DK" kern="0" dirty="0"/>
              <a:t> </a:t>
            </a:r>
            <a:r>
              <a:rPr lang="en-US" i="1" kern="0" dirty="0"/>
              <a:t>k</a:t>
            </a:r>
            <a:r>
              <a:rPr lang="en-US" kern="0" dirty="0"/>
              <a:t>=</a:t>
            </a:r>
            <a:r>
              <a:rPr lang="en-US" i="1" kern="0" dirty="0" err="1"/>
              <a:t>n</a:t>
            </a:r>
            <a:r>
              <a:rPr lang="en-US" kern="0" dirty="0" err="1"/>
              <a:t>lg</a:t>
            </a:r>
            <a:r>
              <a:rPr lang="en-US" i="1" kern="0" dirty="0" err="1"/>
              <a:t>p</a:t>
            </a:r>
            <a:r>
              <a:rPr lang="en-US" kern="0" dirty="0"/>
              <a:t>/(2</a:t>
            </a:r>
            <a:r>
              <a:rPr lang="en-US" i="1" kern="0" dirty="0"/>
              <a:t>tw</a:t>
            </a:r>
            <a:r>
              <a:rPr lang="en-US" kern="0" dirty="0"/>
              <a:t>).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So </a:t>
            </a:r>
            <a:r>
              <a:rPr lang="en-US" kern="0" dirty="0">
                <a:solidFill>
                  <a:srgbClr val="FF0000"/>
                </a:solidFill>
              </a:rPr>
              <a:t>either</a:t>
            </a:r>
            <a:r>
              <a:rPr lang="en-US" kern="0" dirty="0"/>
              <a:t> </a:t>
            </a:r>
            <a:r>
              <a:rPr lang="da-DK" i="1" kern="0" dirty="0">
                <a:solidFill>
                  <a:srgbClr val="000000"/>
                </a:solidFill>
              </a:rPr>
              <a:t>t</a:t>
            </a:r>
            <a:r>
              <a:rPr lang="da-DK" kern="0" dirty="0">
                <a:solidFill>
                  <a:srgbClr val="000000"/>
                </a:solidFill>
              </a:rPr>
              <a:t> ≥ </a:t>
            </a:r>
            <a:r>
              <a:rPr lang="da-DK" kern="0" dirty="0" err="1">
                <a:solidFill>
                  <a:srgbClr val="000000"/>
                </a:solidFill>
              </a:rPr>
              <a:t>lg</a:t>
            </a:r>
            <a:r>
              <a:rPr lang="da-DK" i="1" kern="0" dirty="0" err="1">
                <a:solidFill>
                  <a:srgbClr val="000000"/>
                </a:solidFill>
              </a:rPr>
              <a:t>p</a:t>
            </a:r>
            <a:r>
              <a:rPr lang="da-DK" kern="0" dirty="0">
                <a:solidFill>
                  <a:srgbClr val="000000"/>
                </a:solidFill>
              </a:rPr>
              <a:t>/lg(</a:t>
            </a:r>
            <a:r>
              <a:rPr lang="da-DK" i="1" kern="0" dirty="0" err="1">
                <a:solidFill>
                  <a:srgbClr val="000000"/>
                </a:solidFill>
              </a:rPr>
              <a:t>Stw</a:t>
            </a:r>
            <a:r>
              <a:rPr lang="da-DK" kern="0" dirty="0">
                <a:solidFill>
                  <a:srgbClr val="000000"/>
                </a:solidFill>
              </a:rPr>
              <a:t>/(</a:t>
            </a:r>
            <a:r>
              <a:rPr lang="da-DK" i="1" kern="0" dirty="0" err="1">
                <a:solidFill>
                  <a:srgbClr val="000000"/>
                </a:solidFill>
              </a:rPr>
              <a:t>n</a:t>
            </a:r>
            <a:r>
              <a:rPr lang="da-DK" kern="0" dirty="0" err="1">
                <a:solidFill>
                  <a:srgbClr val="000000"/>
                </a:solidFill>
              </a:rPr>
              <a:t>lg</a:t>
            </a:r>
            <a:r>
              <a:rPr lang="da-DK" i="1" kern="0" dirty="0" err="1">
                <a:solidFill>
                  <a:srgbClr val="000000"/>
                </a:solidFill>
              </a:rPr>
              <a:t>p</a:t>
            </a:r>
            <a:r>
              <a:rPr lang="da-DK" kern="0" dirty="0">
                <a:solidFill>
                  <a:srgbClr val="000000"/>
                </a:solidFill>
              </a:rPr>
              <a:t>)) </a:t>
            </a:r>
            <a:r>
              <a:rPr lang="da-DK" kern="0" dirty="0">
                <a:solidFill>
                  <a:srgbClr val="FF0000"/>
                </a:solidFill>
              </a:rPr>
              <a:t>or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i="1" kern="0" dirty="0">
                <a:solidFill>
                  <a:srgbClr val="000000"/>
                </a:solidFill>
              </a:rPr>
              <a:t>t</a:t>
            </a:r>
            <a:r>
              <a:rPr lang="da-DK" kern="0" dirty="0">
                <a:solidFill>
                  <a:srgbClr val="000000"/>
                </a:solidFill>
              </a:rPr>
              <a:t> ≥ </a:t>
            </a:r>
            <a:r>
              <a:rPr lang="da-DK" i="1" kern="0" dirty="0" err="1">
                <a:solidFill>
                  <a:srgbClr val="000000"/>
                </a:solidFill>
              </a:rPr>
              <a:t>n</a:t>
            </a:r>
            <a:r>
              <a:rPr lang="da-DK" kern="0" dirty="0" err="1">
                <a:solidFill>
                  <a:srgbClr val="000000"/>
                </a:solidFill>
              </a:rPr>
              <a:t>lg</a:t>
            </a:r>
            <a:r>
              <a:rPr lang="da-DK" i="1" kern="0" dirty="0" err="1">
                <a:solidFill>
                  <a:srgbClr val="000000"/>
                </a:solidFill>
              </a:rPr>
              <a:t>p</a:t>
            </a:r>
            <a:r>
              <a:rPr lang="da-DK" kern="0" dirty="0">
                <a:solidFill>
                  <a:srgbClr val="000000"/>
                </a:solidFill>
              </a:rPr>
              <a:t>/(2</a:t>
            </a:r>
            <a:r>
              <a:rPr lang="da-DK" i="1" kern="0" dirty="0">
                <a:solidFill>
                  <a:srgbClr val="000000"/>
                </a:solidFill>
              </a:rPr>
              <a:t>w</a:t>
            </a:r>
            <a:r>
              <a:rPr lang="da-DK" kern="0" dirty="0">
                <a:solidFill>
                  <a:srgbClr val="000000"/>
                </a:solidFill>
              </a:rPr>
              <a:t>).</a:t>
            </a:r>
            <a:endParaRPr lang="da-DK" kern="0" dirty="0"/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solidFill>
                <a:srgbClr val="00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lvl="1"/>
            <a:endParaRPr lang="en-US" kern="0" dirty="0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18" y="1879358"/>
            <a:ext cx="737791" cy="1204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93" y="1907961"/>
            <a:ext cx="1131882" cy="1137657"/>
          </a:xfrm>
          <a:prstGeom prst="rect">
            <a:avLst/>
          </a:prstGeom>
        </p:spPr>
      </p:pic>
      <p:sp>
        <p:nvSpPr>
          <p:cNvPr id="34" name="Left-Right Arrow 33"/>
          <p:cNvSpPr/>
          <p:nvPr/>
        </p:nvSpPr>
        <p:spPr bwMode="auto">
          <a:xfrm>
            <a:off x="4066059" y="2240544"/>
            <a:ext cx="1022239" cy="309973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3341" y="2216000"/>
            <a:ext cx="278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r>
              <a:rPr lang="da-DK" sz="1600" i="1" baseline="-25000" dirty="0"/>
              <a:t>1</a:t>
            </a:r>
            <a:r>
              <a:rPr lang="da-DK" sz="1600" i="1" dirty="0"/>
              <a:t>,</a:t>
            </a:r>
            <a:r>
              <a:rPr lang="is-IS" sz="1600" i="1" dirty="0"/>
              <a:t>…,x</a:t>
            </a:r>
            <a:r>
              <a:rPr lang="is-IS" sz="1600" i="1" baseline="-25000" dirty="0"/>
              <a:t>k</a:t>
            </a:r>
            <a:endParaRPr lang="da-DK" sz="1600" baseline="-250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17" y="2058083"/>
            <a:ext cx="824159" cy="82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78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Static Lower Bounds [</a:t>
            </a:r>
            <a:r>
              <a:rPr lang="en-US" kern="0" dirty="0" err="1">
                <a:solidFill>
                  <a:srgbClr val="3737FF"/>
                </a:solidFill>
              </a:rPr>
              <a:t>Patrascu</a:t>
            </a:r>
            <a:r>
              <a:rPr lang="en-US" kern="0" dirty="0">
                <a:solidFill>
                  <a:srgbClr val="3737FF"/>
                </a:solidFill>
              </a:rPr>
              <a:t> and </a:t>
            </a:r>
            <a:r>
              <a:rPr lang="en-US" kern="0" dirty="0" err="1">
                <a:solidFill>
                  <a:srgbClr val="3737FF"/>
                </a:solidFill>
              </a:rPr>
              <a:t>Thorup</a:t>
            </a:r>
            <a:r>
              <a:rPr lang="en-US" kern="0" dirty="0">
                <a:solidFill>
                  <a:srgbClr val="3737FF"/>
                </a:solidFill>
              </a:rPr>
              <a:t> ‘06]: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Refined reduction to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communication game: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Show: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/>
              <a:t>Either Alice sends ≥</a:t>
            </a:r>
            <a:r>
              <a:rPr lang="en-US" i="1" kern="0" dirty="0"/>
              <a:t>A</a:t>
            </a:r>
            <a:r>
              <a:rPr lang="en-US" kern="0" dirty="0"/>
              <a:t> bits or Bob sends ≥</a:t>
            </a:r>
            <a:r>
              <a:rPr lang="en-US" i="1" kern="0" dirty="0"/>
              <a:t>B</a:t>
            </a:r>
            <a:r>
              <a:rPr lang="en-US" kern="0" dirty="0"/>
              <a:t> bits.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Implies: </a:t>
            </a:r>
            <a:r>
              <a:rPr lang="en-US" i="1" kern="0" dirty="0"/>
              <a:t>t</a:t>
            </a:r>
            <a:r>
              <a:rPr lang="en-US" kern="0" dirty="0"/>
              <a:t> ≥ min{</a:t>
            </a:r>
            <a:r>
              <a:rPr lang="en-US" i="1" kern="0" dirty="0"/>
              <a:t>A</a:t>
            </a:r>
            <a:r>
              <a:rPr lang="en-US" kern="0" dirty="0"/>
              <a:t>/</a:t>
            </a:r>
            <a:r>
              <a:rPr lang="en-US" i="1" kern="0" dirty="0" err="1"/>
              <a:t>k</a:t>
            </a:r>
            <a:r>
              <a:rPr lang="en-US" kern="0" dirty="0" err="1"/>
              <a:t>lg</a:t>
            </a:r>
            <a:r>
              <a:rPr lang="en-US" kern="0" dirty="0"/>
              <a:t>(</a:t>
            </a:r>
            <a:r>
              <a:rPr lang="en-US" i="1" kern="0" dirty="0"/>
              <a:t>S/k</a:t>
            </a:r>
            <a:r>
              <a:rPr lang="en-US" kern="0" dirty="0"/>
              <a:t>)</a:t>
            </a:r>
            <a:r>
              <a:rPr lang="en-US" i="1" kern="0" dirty="0"/>
              <a:t>,B</a:t>
            </a:r>
            <a:r>
              <a:rPr lang="en-US" kern="0" dirty="0"/>
              <a:t>/</a:t>
            </a:r>
            <a:r>
              <a:rPr lang="en-US" i="1" kern="0" dirty="0"/>
              <a:t>kw</a:t>
            </a:r>
            <a:r>
              <a:rPr lang="en-US" kern="0" dirty="0"/>
              <a:t>}.</a:t>
            </a: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Limitations: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</a:rPr>
              <a:t>Trivial Protocols: </a:t>
            </a:r>
            <a:r>
              <a:rPr lang="en-US" kern="0" dirty="0"/>
              <a:t>One player sends input to other.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1: Bob sends </a:t>
            </a:r>
            <a:r>
              <a:rPr lang="en-US" i="1" kern="0" dirty="0" err="1"/>
              <a:t>n</a:t>
            </a:r>
            <a:r>
              <a:rPr lang="en-US" kern="0" dirty="0" err="1"/>
              <a:t>lg</a:t>
            </a:r>
            <a:r>
              <a:rPr lang="en-US" i="1" kern="0" dirty="0" err="1"/>
              <a:t>p</a:t>
            </a:r>
            <a:r>
              <a:rPr lang="en-US" kern="0" dirty="0"/>
              <a:t> bits 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2: Alice sends </a:t>
            </a:r>
            <a:r>
              <a:rPr lang="en-US" i="1" kern="0" dirty="0" err="1"/>
              <a:t>k</a:t>
            </a:r>
            <a:r>
              <a:rPr lang="en-US" kern="0" dirty="0" err="1"/>
              <a:t>lg</a:t>
            </a:r>
            <a:r>
              <a:rPr lang="en-US" i="1" kern="0" dirty="0" err="1"/>
              <a:t>p</a:t>
            </a:r>
            <a:r>
              <a:rPr lang="en-US" kern="0" dirty="0"/>
              <a:t> bits.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</a:rPr>
              <a:t>Implies: </a:t>
            </a:r>
            <a:r>
              <a:rPr lang="en-US" kern="0" dirty="0"/>
              <a:t>(1) implies must set </a:t>
            </a:r>
            <a:r>
              <a:rPr lang="en-US" i="1" kern="0" dirty="0"/>
              <a:t>k</a:t>
            </a:r>
            <a:r>
              <a:rPr lang="en-US" kern="0" dirty="0"/>
              <a:t> ≤ </a:t>
            </a:r>
            <a:r>
              <a:rPr lang="en-US" i="1" kern="0" dirty="0" err="1"/>
              <a:t>n</a:t>
            </a:r>
            <a:r>
              <a:rPr lang="en-US" kern="0" dirty="0" err="1"/>
              <a:t>lg</a:t>
            </a:r>
            <a:r>
              <a:rPr lang="en-US" i="1" kern="0" dirty="0" err="1"/>
              <a:t>p</a:t>
            </a:r>
            <a:r>
              <a:rPr lang="en-US" i="1" kern="0" dirty="0"/>
              <a:t>/</a:t>
            </a:r>
            <a:r>
              <a:rPr lang="en-US" kern="0" dirty="0"/>
              <a:t>(</a:t>
            </a:r>
            <a:r>
              <a:rPr lang="en-US" i="1" kern="0" dirty="0" err="1"/>
              <a:t>tw</a:t>
            </a:r>
            <a:r>
              <a:rPr lang="en-US" kern="0" dirty="0"/>
              <a:t>)</a:t>
            </a:r>
            <a:r>
              <a:rPr lang="en-US" i="1" kern="0" dirty="0"/>
              <a:t> ≈ n/t.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(2) and </a:t>
            </a:r>
            <a:r>
              <a:rPr lang="en-US" kern="0" dirty="0" err="1"/>
              <a:t>k≤</a:t>
            </a:r>
            <a:r>
              <a:rPr lang="en-US" i="1" kern="0" dirty="0" err="1"/>
              <a:t>n</a:t>
            </a:r>
            <a:r>
              <a:rPr lang="en-US" i="1" kern="0" dirty="0"/>
              <a:t>/t</a:t>
            </a:r>
            <a:r>
              <a:rPr lang="en-US" kern="0" dirty="0"/>
              <a:t> implies </a:t>
            </a:r>
            <a:r>
              <a:rPr lang="en-US" i="1" kern="0" dirty="0"/>
              <a:t>t</a:t>
            </a:r>
            <a:r>
              <a:rPr lang="en-US" kern="0" dirty="0"/>
              <a:t> ≥ </a:t>
            </a:r>
            <a:r>
              <a:rPr lang="en-US" kern="0" dirty="0" err="1"/>
              <a:t>lg</a:t>
            </a:r>
            <a:r>
              <a:rPr lang="en-US" i="1" kern="0" dirty="0" err="1"/>
              <a:t>p</a:t>
            </a:r>
            <a:r>
              <a:rPr lang="en-US" kern="0" dirty="0"/>
              <a:t>/lg(</a:t>
            </a:r>
            <a:r>
              <a:rPr lang="en-US" i="1" kern="0" dirty="0"/>
              <a:t>St</a:t>
            </a:r>
            <a:r>
              <a:rPr lang="en-US" kern="0" dirty="0"/>
              <a:t>/</a:t>
            </a:r>
            <a:r>
              <a:rPr lang="en-US" i="1" kern="0" dirty="0"/>
              <a:t>n</a:t>
            </a:r>
            <a:r>
              <a:rPr lang="en-US" kern="0" dirty="0"/>
              <a:t>) is the peak.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18" y="1879358"/>
            <a:ext cx="737791" cy="1204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93" y="1907961"/>
            <a:ext cx="1131882" cy="1137657"/>
          </a:xfrm>
          <a:prstGeom prst="rect">
            <a:avLst/>
          </a:prstGeom>
        </p:spPr>
      </p:pic>
      <p:sp>
        <p:nvSpPr>
          <p:cNvPr id="34" name="Left-Right Arrow 33"/>
          <p:cNvSpPr/>
          <p:nvPr/>
        </p:nvSpPr>
        <p:spPr bwMode="auto">
          <a:xfrm>
            <a:off x="4066059" y="2240544"/>
            <a:ext cx="1022239" cy="309973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907190" y="3816228"/>
            <a:ext cx="4053134" cy="1019102"/>
            <a:chOff x="495300" y="1943468"/>
            <a:chExt cx="1676363" cy="1614834"/>
          </a:xfrm>
        </p:grpSpPr>
        <p:sp>
          <p:nvSpPr>
            <p:cNvPr id="27" name="Rounded Rectangular Callout 26"/>
            <p:cNvSpPr/>
            <p:nvPr/>
          </p:nvSpPr>
          <p:spPr bwMode="auto">
            <a:xfrm>
              <a:off x="495300" y="1943468"/>
              <a:ext cx="1624610" cy="1206219"/>
            </a:xfrm>
            <a:prstGeom prst="wedgeRoundRectCallout">
              <a:avLst>
                <a:gd name="adj1" fmla="val -38977"/>
                <a:gd name="adj2" fmla="val 179518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5300" y="2085472"/>
              <a:ext cx="1676363" cy="1472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Space is at </a:t>
              </a:r>
              <a:r>
                <a:rPr lang="da-DK" sz="1600" dirty="0" err="1"/>
                <a:t>least</a:t>
              </a:r>
              <a:r>
                <a:rPr lang="da-DK" sz="1600" dirty="0"/>
                <a:t> linear, i.e. </a:t>
              </a:r>
              <a:r>
                <a:rPr lang="da-DK" sz="1600" i="1" dirty="0"/>
                <a:t>S</a:t>
              </a:r>
              <a:r>
                <a:rPr lang="en-US" sz="1600" kern="0" dirty="0"/>
                <a:t> ≥ </a:t>
              </a:r>
              <a:r>
                <a:rPr lang="en-US" sz="1600" i="1" kern="0" dirty="0"/>
                <a:t>n.</a:t>
              </a:r>
            </a:p>
            <a:p>
              <a:r>
                <a:rPr lang="en-US" sz="1600" kern="0" dirty="0"/>
                <a:t>Peaks at </a:t>
              </a:r>
              <a:r>
                <a:rPr lang="en-US" sz="1600" i="1" kern="0" dirty="0"/>
                <a:t>t</a:t>
              </a:r>
              <a:r>
                <a:rPr lang="en-US" sz="1600" kern="0" dirty="0"/>
                <a:t> ≥ </a:t>
              </a:r>
              <a:r>
                <a:rPr lang="en-US" sz="1600" kern="0" dirty="0" err="1"/>
                <a:t>lg</a:t>
              </a:r>
              <a:r>
                <a:rPr lang="en-US" sz="1600" i="1" kern="0" dirty="0" err="1"/>
                <a:t>p</a:t>
              </a:r>
              <a:r>
                <a:rPr lang="en-US" sz="1600" kern="0" dirty="0"/>
                <a:t>/</a:t>
              </a:r>
              <a:r>
                <a:rPr lang="en-US" sz="1600" kern="0" dirty="0" err="1"/>
                <a:t>lglg</a:t>
              </a:r>
              <a:r>
                <a:rPr lang="en-US" sz="1600" i="1" kern="0" dirty="0" err="1"/>
                <a:t>p</a:t>
              </a:r>
              <a:r>
                <a:rPr lang="en-US" sz="1600" kern="0" dirty="0"/>
                <a:t>.</a:t>
              </a:r>
            </a:p>
            <a:p>
              <a:endParaRPr lang="da-DK" sz="16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A664943-54B4-1C41-88FF-0A7CBE4488D2}"/>
              </a:ext>
            </a:extLst>
          </p:cNvPr>
          <p:cNvSpPr txBox="1"/>
          <p:nvPr/>
        </p:nvSpPr>
        <p:spPr>
          <a:xfrm>
            <a:off x="2143341" y="2216000"/>
            <a:ext cx="278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x</a:t>
            </a:r>
            <a:r>
              <a:rPr lang="da-DK" sz="1600" i="1" baseline="-25000" dirty="0"/>
              <a:t>1</a:t>
            </a:r>
            <a:r>
              <a:rPr lang="da-DK" sz="1600" i="1" dirty="0"/>
              <a:t>,</a:t>
            </a:r>
            <a:r>
              <a:rPr lang="is-IS" sz="1600" i="1" dirty="0"/>
              <a:t>…,x</a:t>
            </a:r>
            <a:r>
              <a:rPr lang="is-IS" sz="1600" i="1" baseline="-25000" dirty="0"/>
              <a:t>k</a:t>
            </a:r>
            <a:endParaRPr lang="da-DK" sz="1600" baseline="-25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93E80B-E250-9149-8844-4599BDF57F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17" y="2058083"/>
            <a:ext cx="824159" cy="82415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7E4D420-D0CC-0B4F-9866-C0F54CD4FC55}"/>
              </a:ext>
            </a:extLst>
          </p:cNvPr>
          <p:cNvGrpSpPr/>
          <p:nvPr/>
        </p:nvGrpSpPr>
        <p:grpSpPr>
          <a:xfrm>
            <a:off x="7875748" y="1505426"/>
            <a:ext cx="1940556" cy="1105313"/>
            <a:chOff x="7785764" y="4140455"/>
            <a:chExt cx="1940556" cy="110531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AC083FB-FAD5-D743-9B7A-F4C4FA0586A2}"/>
                </a:ext>
              </a:extLst>
            </p:cNvPr>
            <p:cNvSpPr/>
            <p:nvPr/>
          </p:nvSpPr>
          <p:spPr bwMode="auto">
            <a:xfrm>
              <a:off x="7785764" y="4140455"/>
              <a:ext cx="1940555" cy="1105313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B428EE-3DD1-1D40-91D4-F7ECE0DB14CE}"/>
                </a:ext>
              </a:extLst>
            </p:cNvPr>
            <p:cNvSpPr txBox="1"/>
            <p:nvPr/>
          </p:nvSpPr>
          <p:spPr>
            <a:xfrm>
              <a:off x="7785765" y="4215869"/>
              <a:ext cx="1940555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/>
                <a:t>Bits send:</a:t>
              </a:r>
            </a:p>
            <a:p>
              <a:r>
                <a:rPr lang="da-DK" sz="1600" dirty="0"/>
                <a:t> Alice: </a:t>
              </a:r>
              <a:r>
                <a:rPr lang="da-DK" sz="1600" i="1" dirty="0" err="1"/>
                <a:t>kt</a:t>
              </a:r>
              <a:r>
                <a:rPr lang="da-DK" sz="1600" dirty="0" err="1"/>
                <a:t>lg</a:t>
              </a:r>
              <a:r>
                <a:rPr lang="da-DK" sz="1600" dirty="0"/>
                <a:t>(</a:t>
              </a:r>
              <a:r>
                <a:rPr lang="da-DK" sz="1600" i="1" dirty="0"/>
                <a:t>S</a:t>
              </a:r>
              <a:r>
                <a:rPr lang="da-DK" sz="1600" dirty="0"/>
                <a:t>/</a:t>
              </a:r>
              <a:r>
                <a:rPr lang="da-DK" sz="1600" i="1" dirty="0"/>
                <a:t>k</a:t>
              </a:r>
              <a:r>
                <a:rPr lang="da-DK" sz="1600" dirty="0"/>
                <a:t>)</a:t>
              </a:r>
            </a:p>
            <a:p>
              <a:r>
                <a:rPr lang="da-DK" sz="1600" dirty="0"/>
                <a:t> Bob: </a:t>
              </a:r>
              <a:r>
                <a:rPr lang="da-DK" sz="1600" i="1" dirty="0" err="1"/>
                <a:t>ktw</a:t>
              </a:r>
              <a:endParaRPr lang="da-DK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02479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Highest query time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kern="0" dirty="0">
                <a:solidFill>
                  <a:srgbClr val="FF0000"/>
                </a:solidFill>
              </a:rPr>
              <a:t>linear space, 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baseline="30000" dirty="0" err="1">
                <a:solidFill>
                  <a:srgbClr val="FF0000"/>
                </a:solidFill>
              </a:rPr>
              <a:t>c</a:t>
            </a:r>
            <a:r>
              <a:rPr lang="en-US" kern="0" dirty="0">
                <a:solidFill>
                  <a:srgbClr val="FF0000"/>
                </a:solidFill>
              </a:rPr>
              <a:t> queries </a:t>
            </a:r>
            <a:r>
              <a:rPr lang="en-US" kern="0" dirty="0"/>
              <a:t>for c=O(1) 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solidFill>
                <a:srgbClr val="3737FF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1995: </a:t>
            </a:r>
            <a:r>
              <a:rPr lang="en-US" kern="0" dirty="0" err="1">
                <a:latin typeface="+mn-lt"/>
              </a:rPr>
              <a:t>Miltersen</a:t>
            </a:r>
            <a:r>
              <a:rPr lang="en-US" kern="0" dirty="0">
                <a:latin typeface="+mn-lt"/>
              </a:rPr>
              <a:t>:</a:t>
            </a:r>
          </a:p>
          <a:p>
            <a:pPr lvl="2"/>
            <a:r>
              <a:rPr lang="en-US" kern="0" dirty="0">
                <a:latin typeface="+mn-lt"/>
              </a:rPr>
              <a:t>	</a:t>
            </a:r>
            <a:r>
              <a:rPr lang="en-US" i="1" kern="0" dirty="0">
                <a:latin typeface="+mn-lt"/>
              </a:rPr>
              <a:t>t</a:t>
            </a:r>
            <a:r>
              <a:rPr lang="en-US" kern="0" dirty="0">
                <a:latin typeface="+mn-lt"/>
              </a:rPr>
              <a:t> ≥ c.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2006: </a:t>
            </a:r>
            <a:r>
              <a:rPr lang="en-US" kern="0" dirty="0" err="1"/>
              <a:t>Patrascu</a:t>
            </a:r>
            <a:r>
              <a:rPr lang="en-US" kern="0" dirty="0"/>
              <a:t> and </a:t>
            </a:r>
            <a:r>
              <a:rPr lang="en-US" kern="0" dirty="0" err="1"/>
              <a:t>Thorup</a:t>
            </a:r>
            <a:r>
              <a:rPr lang="en-US" kern="0" dirty="0"/>
              <a:t>:</a:t>
            </a:r>
          </a:p>
          <a:p>
            <a:pPr lvl="2"/>
            <a:r>
              <a:rPr lang="en-US" kern="0" dirty="0"/>
              <a:t>	</a:t>
            </a:r>
            <a:r>
              <a:rPr lang="en-US" i="1" kern="0" dirty="0"/>
              <a:t>t</a:t>
            </a:r>
            <a:r>
              <a:rPr lang="en-US" kern="0" dirty="0"/>
              <a:t> ≥ 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/</a:t>
            </a:r>
            <a:r>
              <a:rPr lang="en-US" kern="0" dirty="0" err="1"/>
              <a:t>lglg</a:t>
            </a:r>
            <a:r>
              <a:rPr lang="en-US" i="1" kern="0" dirty="0" err="1"/>
              <a:t>n</a:t>
            </a:r>
            <a:r>
              <a:rPr lang="en-US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2012</a:t>
            </a:r>
            <a:r>
              <a:rPr lang="en-US" kern="0">
                <a:solidFill>
                  <a:srgbClr val="3737FF"/>
                </a:solidFill>
              </a:rPr>
              <a:t>:</a:t>
            </a:r>
            <a:r>
              <a:rPr lang="en-US" kern="0"/>
              <a:t> Larsen:</a:t>
            </a:r>
            <a:endParaRPr lang="en-US" kern="0" dirty="0"/>
          </a:p>
          <a:p>
            <a:pPr lvl="2"/>
            <a:r>
              <a:rPr lang="en-US" kern="0" dirty="0"/>
              <a:t>	</a:t>
            </a:r>
            <a:r>
              <a:rPr lang="en-US" i="1" kern="0" dirty="0"/>
              <a:t>t</a:t>
            </a:r>
            <a:r>
              <a:rPr lang="en-US" kern="0" dirty="0"/>
              <a:t> ≥ 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.</a:t>
            </a:r>
          </a:p>
          <a:p>
            <a:pPr lvl="2"/>
            <a:endParaRPr lang="en-US" kern="0" dirty="0"/>
          </a:p>
          <a:p>
            <a:pPr lvl="2"/>
            <a:endParaRPr lang="en-US" kern="0" dirty="0">
              <a:latin typeface="+mn-lt"/>
            </a:endParaRPr>
          </a:p>
          <a:p>
            <a:pPr lvl="1"/>
            <a:endParaRPr lang="en-US" kern="0" dirty="0"/>
          </a:p>
          <a:p>
            <a:pPr lvl="2"/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Static Lower Bounds</a:t>
            </a:r>
          </a:p>
        </p:txBody>
      </p:sp>
    </p:spTree>
    <p:extLst>
      <p:ext uri="{BB962C8B-B14F-4D97-AF65-F5344CB8AC3E}">
        <p14:creationId xmlns:p14="http://schemas.microsoft.com/office/powerpoint/2010/main" val="696722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The following question: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How </a:t>
            </a:r>
            <a:r>
              <a:rPr lang="en-US" kern="0" dirty="0"/>
              <a:t>do we prove lower bounds for static data structures?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To answer this: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We first need a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model</a:t>
            </a:r>
            <a:r>
              <a:rPr lang="en-US" kern="0" dirty="0">
                <a:latin typeface="+mn-lt"/>
              </a:rPr>
              <a:t> of what a data structure can do.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</a:t>
            </a:r>
          </a:p>
        </p:txBody>
      </p:sp>
    </p:spTree>
    <p:extLst>
      <p:ext uri="{BB962C8B-B14F-4D97-AF65-F5344CB8AC3E}">
        <p14:creationId xmlns:p14="http://schemas.microsoft.com/office/powerpoint/2010/main" val="243912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What do we want from our lower bounds?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They must apply to</a:t>
            </a:r>
            <a:r>
              <a:rPr lang="en-US" kern="0" noProof="0" dirty="0">
                <a:latin typeface="+mn-lt"/>
              </a:rPr>
              <a:t> PCs/MACs/</a:t>
            </a:r>
            <a:r>
              <a:rPr lang="en-US" kern="0" noProof="0" dirty="0" err="1">
                <a:latin typeface="+mn-lt"/>
              </a:rPr>
              <a:t>SmartPhones</a:t>
            </a:r>
            <a:r>
              <a:rPr lang="en-US" kern="0" noProof="0" dirty="0">
                <a:latin typeface="+mn-lt"/>
              </a:rPr>
              <a:t> </a:t>
            </a:r>
            <a:r>
              <a:rPr lang="en-US" kern="0" dirty="0" err="1">
                <a:latin typeface="+mn-lt"/>
              </a:rPr>
              <a:t>etc</a:t>
            </a:r>
            <a:r>
              <a:rPr lang="en-US" kern="0" noProof="0" dirty="0">
                <a:latin typeface="+mn-lt"/>
              </a:rPr>
              <a:t>.: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solidFill>
                <a:srgbClr val="3737FF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solidFill>
                <a:srgbClr val="3737FF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noProof="0" dirty="0">
              <a:solidFill>
                <a:srgbClr val="3737FF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noProof="0" dirty="0">
              <a:solidFill>
                <a:srgbClr val="3737FF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noProof="0" dirty="0">
              <a:solidFill>
                <a:srgbClr val="3737FF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baseline="0" dirty="0">
                <a:latin typeface="+mn-lt"/>
              </a:rPr>
              <a:t>They must apply regardless of programming language:</a:t>
            </a:r>
            <a:endParaRPr lang="en-US" kern="0" baseline="0" noProof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86" y="4253064"/>
            <a:ext cx="1048352" cy="1352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90" y="4253064"/>
            <a:ext cx="1000699" cy="1352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22" y="2156067"/>
            <a:ext cx="1902713" cy="15021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35" y="2298511"/>
            <a:ext cx="1902713" cy="1198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80" y="2308136"/>
            <a:ext cx="1735644" cy="119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50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What is common to all these computational devices?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kern="0" dirty="0">
              <a:solidFill>
                <a:srgbClr val="3737FF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kern="0" dirty="0">
              <a:solidFill>
                <a:srgbClr val="3737FF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kern="0" dirty="0">
              <a:solidFill>
                <a:srgbClr val="3737FF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kern="0" dirty="0">
              <a:solidFill>
                <a:srgbClr val="3737FF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Instructions are executed by a CPU.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The CPU must access memory (RAM).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solidFill>
                <a:srgbClr val="3737FF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noProof="0" dirty="0">
              <a:solidFill>
                <a:srgbClr val="3737FF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noProof="0" dirty="0">
              <a:solidFill>
                <a:srgbClr val="3737FF"/>
              </a:solidFill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88" y="1866792"/>
            <a:ext cx="710487" cy="916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27" y="1866792"/>
            <a:ext cx="678192" cy="916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08" y="1821750"/>
            <a:ext cx="1358985" cy="10728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81" y="1933061"/>
            <a:ext cx="1350412" cy="8502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98" y="1933061"/>
            <a:ext cx="1146285" cy="7912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43" y="3816643"/>
            <a:ext cx="1788795" cy="17887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39" y="3844902"/>
            <a:ext cx="2173279" cy="165893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061425" y="4332367"/>
            <a:ext cx="1694974" cy="560119"/>
            <a:chOff x="3343275" y="2895600"/>
            <a:chExt cx="2400300" cy="666750"/>
          </a:xfrm>
        </p:grpSpPr>
        <p:sp>
          <p:nvSpPr>
            <p:cNvPr id="20" name="Left-Right Arrow 19"/>
            <p:cNvSpPr/>
            <p:nvPr/>
          </p:nvSpPr>
          <p:spPr bwMode="auto">
            <a:xfrm>
              <a:off x="3343275" y="2895600"/>
              <a:ext cx="2400300" cy="666750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86150" y="3076575"/>
              <a:ext cx="2219325" cy="311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100" dirty="0"/>
                <a:t>Memory Access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8065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What is the memory (RAM)?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A set of </a:t>
            </a:r>
            <a:r>
              <a:rPr lang="en-US" i="1" kern="0" dirty="0">
                <a:latin typeface="+mn-lt"/>
              </a:rPr>
              <a:t>S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memory cells</a:t>
            </a:r>
            <a:r>
              <a:rPr lang="en-US" kern="0" dirty="0">
                <a:latin typeface="+mn-lt"/>
              </a:rPr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Each stores </a:t>
            </a:r>
            <a:r>
              <a:rPr lang="en-US" i="1" kern="0" dirty="0">
                <a:latin typeface="+mn-lt"/>
              </a:rPr>
              <a:t>w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bits</a:t>
            </a:r>
            <a:r>
              <a:rPr lang="en-US" kern="0" dirty="0">
                <a:latin typeface="+mn-lt"/>
              </a:rPr>
              <a:t>. Each has an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address</a:t>
            </a:r>
            <a:r>
              <a:rPr lang="en-US" kern="0" dirty="0">
                <a:latin typeface="+mn-lt"/>
              </a:rPr>
              <a:t> amongst 1,…,</a:t>
            </a:r>
            <a:r>
              <a:rPr lang="en-US" i="1" kern="0" dirty="0">
                <a:latin typeface="+mn-lt"/>
              </a:rPr>
              <a:t>S</a:t>
            </a:r>
            <a:r>
              <a:rPr lang="en-US" kern="0" dirty="0">
                <a:latin typeface="+mn-lt"/>
              </a:rPr>
              <a:t>.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We assume</a:t>
            </a:r>
            <a:r>
              <a:rPr lang="en-US" kern="0" dirty="0"/>
              <a:t> </a:t>
            </a:r>
            <a:r>
              <a:rPr lang="en-US" i="1" kern="0" dirty="0" err="1"/>
              <a:t>w</a:t>
            </a:r>
            <a:r>
              <a:rPr lang="en-US" kern="0" dirty="0" err="1"/>
              <a:t>≈max</a:t>
            </a:r>
            <a:r>
              <a:rPr lang="en-US" kern="0" dirty="0"/>
              <a:t>{</a:t>
            </a:r>
            <a:r>
              <a:rPr lang="en-US" kern="0" dirty="0" err="1"/>
              <a:t>lg</a:t>
            </a:r>
            <a:r>
              <a:rPr lang="en-US" i="1" kern="0" dirty="0" err="1"/>
              <a:t>S</a:t>
            </a:r>
            <a:r>
              <a:rPr lang="en-US" kern="0" dirty="0" err="1"/>
              <a:t>,lg</a:t>
            </a:r>
            <a:r>
              <a:rPr lang="en-US" i="1" kern="0" dirty="0" err="1"/>
              <a:t>n</a:t>
            </a:r>
            <a:r>
              <a:rPr lang="en-US" kern="0" dirty="0"/>
              <a:t>}: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n-US" kern="0" dirty="0"/>
              <a:t>A cell can address any input object or other cell (can store a pointer). </a:t>
            </a:r>
            <a:endParaRPr lang="en-US" kern="0" dirty="0">
              <a:latin typeface="+mn-lt"/>
            </a:endParaRP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In practice, we have </a:t>
            </a:r>
            <a:r>
              <a:rPr lang="en-US" i="1" kern="0" dirty="0">
                <a:latin typeface="+mn-lt"/>
              </a:rPr>
              <a:t>w</a:t>
            </a:r>
            <a:r>
              <a:rPr lang="en-US" kern="0" dirty="0">
                <a:latin typeface="+mn-lt"/>
              </a:rPr>
              <a:t>=32, or 64. Can address any other RAM cell.</a:t>
            </a:r>
          </a:p>
          <a:p>
            <a:pPr lvl="2"/>
            <a:r>
              <a:rPr lang="en-US" kern="0" dirty="0">
                <a:solidFill>
                  <a:srgbClr val="3737FF"/>
                </a:solidFill>
                <a:latin typeface="+mn-lt"/>
              </a:rPr>
              <a:t>	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kern="0" dirty="0">
              <a:solidFill>
                <a:srgbClr val="3737FF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kern="0" dirty="0">
              <a:solidFill>
                <a:srgbClr val="3737FF"/>
              </a:solidFill>
              <a:latin typeface="+mn-lt"/>
            </a:endParaRPr>
          </a:p>
          <a:p>
            <a:endParaRPr lang="en-US" kern="0" dirty="0">
              <a:solidFill>
                <a:srgbClr val="3737FF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noProof="0" dirty="0">
              <a:solidFill>
                <a:srgbClr val="3737FF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noProof="0" dirty="0">
              <a:solidFill>
                <a:srgbClr val="3737FF"/>
              </a:solidFill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28" y="294413"/>
            <a:ext cx="2173279" cy="16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8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What can a CPU do?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Varies a lot between different architectures: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solidFill>
                <a:srgbClr val="3737FF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solidFill>
                <a:srgbClr val="3737FF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solidFill>
                <a:srgbClr val="3737FF"/>
              </a:solidFill>
              <a:latin typeface="+mn-lt"/>
            </a:endParaRPr>
          </a:p>
          <a:p>
            <a:pPr lvl="1"/>
            <a:r>
              <a:rPr lang="en-US" kern="0" dirty="0">
                <a:solidFill>
                  <a:srgbClr val="3737FF"/>
                </a:solidFill>
                <a:latin typeface="+mn-lt"/>
              </a:rPr>
              <a:t>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Common: </a:t>
            </a:r>
            <a:r>
              <a:rPr lang="en-US" kern="0" dirty="0">
                <a:latin typeface="+mn-lt"/>
              </a:rPr>
              <a:t>First CPU reads RAM cells into registers.</a:t>
            </a:r>
          </a:p>
          <a:p>
            <a:pPr marL="800100" lvl="3" indent="-342900">
              <a:buFont typeface="Wingdings" pitchFamily="2" charset="2"/>
              <a:buChar char="§"/>
            </a:pPr>
            <a:r>
              <a:rPr lang="en-US" kern="0" dirty="0"/>
              <a:t>It takes </a:t>
            </a:r>
            <a:r>
              <a:rPr lang="en-US" kern="0" dirty="0">
                <a:solidFill>
                  <a:srgbClr val="FF0000"/>
                </a:solidFill>
              </a:rPr>
              <a:t>at least one clock-cycle </a:t>
            </a:r>
            <a:r>
              <a:rPr lang="en-US" kern="0" dirty="0"/>
              <a:t>to access a cell.</a:t>
            </a: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Then:</a:t>
            </a:r>
            <a:r>
              <a:rPr lang="en-US" kern="0" dirty="0">
                <a:latin typeface="+mn-lt"/>
              </a:rPr>
              <a:t> CPU executes instructions on registers.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Sum, Multiplication, Bitwise AND, OR, XOR, etc.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Comparisons: =0, x&gt;y, x&lt;0, etc.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What do we want from our lower bounds?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They should not depend on the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instruction set</a:t>
            </a:r>
            <a:r>
              <a:rPr lang="en-US" kern="0" dirty="0">
                <a:latin typeface="+mn-lt"/>
              </a:rPr>
              <a:t>!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solidFill>
                <a:srgbClr val="3737FF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kern="0" dirty="0">
              <a:solidFill>
                <a:srgbClr val="3737FF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kern="0" dirty="0">
              <a:solidFill>
                <a:srgbClr val="3737FF"/>
              </a:solidFill>
              <a:latin typeface="+mn-lt"/>
            </a:endParaRPr>
          </a:p>
          <a:p>
            <a:endParaRPr lang="en-US" kern="0" dirty="0">
              <a:solidFill>
                <a:srgbClr val="3737FF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noProof="0" dirty="0">
              <a:solidFill>
                <a:srgbClr val="3737FF"/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noProof="0" dirty="0">
              <a:solidFill>
                <a:srgbClr val="3737FF"/>
              </a:solidFill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54" y="227565"/>
            <a:ext cx="1788795" cy="1788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96" y="2002067"/>
            <a:ext cx="1713639" cy="1352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11" y="2144511"/>
            <a:ext cx="1562347" cy="98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30" y="2154136"/>
            <a:ext cx="1411220" cy="97407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>
            <a:off x="1751798" y="4446872"/>
            <a:ext cx="5832909" cy="779646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1751798" y="4446872"/>
            <a:ext cx="5832909" cy="693019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3855771" y="4446872"/>
            <a:ext cx="1074310" cy="618132"/>
            <a:chOff x="2976509" y="2377440"/>
            <a:chExt cx="1155306" cy="650665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976509" y="2377440"/>
              <a:ext cx="1155306" cy="650665"/>
            </a:xfrm>
            <a:prstGeom prst="roundRect">
              <a:avLst/>
            </a:prstGeom>
            <a:gradFill>
              <a:gsLst>
                <a:gs pos="0">
                  <a:srgbClr val="FFC000"/>
                </a:gs>
                <a:gs pos="70000">
                  <a:srgbClr val="FFFF00"/>
                </a:gs>
                <a:gs pos="40000">
                  <a:srgbClr val="FFFF00"/>
                </a:gs>
                <a:gs pos="100000">
                  <a:srgbClr val="FFC000"/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02135" y="2523047"/>
              <a:ext cx="876555" cy="35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/>
                <a:t>Any!</a:t>
              </a:r>
              <a:endParaRPr lang="da-DK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540349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">
  <a:themeElements>
    <a:clrScheme name="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A2A12"/>
          </a:buClr>
          <a:buSzTx/>
          <a:buFont typeface="Wingdings" pitchFamily="2" charset="2"/>
          <a:buNone/>
          <a:tabLst/>
          <a:defRPr kumimoji="0" lang="da-DK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A2A12"/>
          </a:buClr>
          <a:buSzTx/>
          <a:buFont typeface="Wingdings" pitchFamily="2" charset="2"/>
          <a:buNone/>
          <a:tabLst/>
          <a:defRPr kumimoji="0" lang="da-DK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14088</TotalTime>
  <Words>3616</Words>
  <Application>Microsoft Macintosh PowerPoint</Application>
  <PresentationFormat>A4 Paper (210x297 mm)</PresentationFormat>
  <Paragraphs>866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Cambria Math</vt:lpstr>
      <vt:lpstr>Futura Medium</vt:lpstr>
      <vt:lpstr>Times New Roman</vt:lpstr>
      <vt:lpstr>Verdana</vt:lpstr>
      <vt:lpstr>Wingdings</vt:lpstr>
      <vt:lpstr>au</vt:lpstr>
      <vt:lpstr>Data Structure Lower Bounds in the Cell Probe Model   Kasper Green Larsen   Aarhus University</vt:lpstr>
      <vt:lpstr>Part I</vt:lpstr>
      <vt:lpstr>Static Data Structures</vt:lpstr>
      <vt:lpstr>Lower Bounds</vt:lpstr>
      <vt:lpstr>This Lecture</vt:lpstr>
      <vt:lpstr>A Model</vt:lpstr>
      <vt:lpstr>A Model</vt:lpstr>
      <vt:lpstr>A Model</vt:lpstr>
      <vt:lpstr>A Model</vt:lpstr>
      <vt:lpstr>The Cell Probe Model</vt:lpstr>
      <vt:lpstr>The Cell Probe Model</vt:lpstr>
      <vt:lpstr>The Cell Probe Model</vt:lpstr>
      <vt:lpstr>The Cell Probe Model</vt:lpstr>
      <vt:lpstr>The Cell Probe Model</vt:lpstr>
      <vt:lpstr>This Lecture</vt:lpstr>
      <vt:lpstr>Time Line Static Lower Bounds</vt:lpstr>
      <vt:lpstr>Communication Complexity</vt:lpstr>
      <vt:lpstr>Communication Complexity</vt:lpstr>
      <vt:lpstr>Communication Complexity</vt:lpstr>
      <vt:lpstr>Communication Complexity</vt:lpstr>
      <vt:lpstr>The Problem</vt:lpstr>
      <vt:lpstr>The Problem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Time Line Static Lower Bounds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Time Line Static Lower Bounds</vt:lpstr>
    </vt:vector>
  </TitlesOfParts>
  <Company>Daimi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Lars Michael Kristensen</dc:creator>
  <cp:lastModifiedBy>Kasper Green Larsen</cp:lastModifiedBy>
  <cp:revision>6379</cp:revision>
  <cp:lastPrinted>2011-06-14T06:42:22Z</cp:lastPrinted>
  <dcterms:created xsi:type="dcterms:W3CDTF">2006-01-26T18:25:33Z</dcterms:created>
  <dcterms:modified xsi:type="dcterms:W3CDTF">2020-02-10T15:50:30Z</dcterms:modified>
</cp:coreProperties>
</file>