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392" r:id="rId2"/>
    <p:sldId id="486" r:id="rId3"/>
    <p:sldId id="519" r:id="rId4"/>
    <p:sldId id="520" r:id="rId5"/>
    <p:sldId id="521" r:id="rId6"/>
    <p:sldId id="505" r:id="rId7"/>
    <p:sldId id="526" r:id="rId8"/>
    <p:sldId id="506" r:id="rId9"/>
    <p:sldId id="524" r:id="rId10"/>
    <p:sldId id="525" r:id="rId11"/>
    <p:sldId id="527" r:id="rId12"/>
    <p:sldId id="528" r:id="rId13"/>
    <p:sldId id="529" r:id="rId14"/>
    <p:sldId id="530" r:id="rId15"/>
    <p:sldId id="531" r:id="rId16"/>
    <p:sldId id="532" r:id="rId17"/>
    <p:sldId id="533" r:id="rId18"/>
    <p:sldId id="534" r:id="rId19"/>
    <p:sldId id="535" r:id="rId20"/>
    <p:sldId id="536" r:id="rId21"/>
    <p:sldId id="539" r:id="rId22"/>
    <p:sldId id="538" r:id="rId23"/>
    <p:sldId id="442" r:id="rId24"/>
    <p:sldId id="441" r:id="rId25"/>
    <p:sldId id="508" r:id="rId26"/>
    <p:sldId id="513" r:id="rId27"/>
    <p:sldId id="540" r:id="rId28"/>
    <p:sldId id="541" r:id="rId29"/>
    <p:sldId id="542" r:id="rId30"/>
    <p:sldId id="543" r:id="rId31"/>
    <p:sldId id="544" r:id="rId32"/>
    <p:sldId id="556" r:id="rId33"/>
    <p:sldId id="546" r:id="rId34"/>
    <p:sldId id="547" r:id="rId35"/>
    <p:sldId id="548" r:id="rId36"/>
    <p:sldId id="559" r:id="rId37"/>
    <p:sldId id="558" r:id="rId38"/>
    <p:sldId id="560" r:id="rId39"/>
    <p:sldId id="561" r:id="rId40"/>
    <p:sldId id="562" r:id="rId41"/>
    <p:sldId id="563" r:id="rId42"/>
    <p:sldId id="564" r:id="rId43"/>
    <p:sldId id="565" r:id="rId44"/>
    <p:sldId id="566" r:id="rId45"/>
    <p:sldId id="567" r:id="rId46"/>
    <p:sldId id="568" r:id="rId47"/>
    <p:sldId id="569" r:id="rId48"/>
    <p:sldId id="570" r:id="rId49"/>
    <p:sldId id="572" r:id="rId50"/>
    <p:sldId id="571" r:id="rId51"/>
    <p:sldId id="573" r:id="rId52"/>
    <p:sldId id="557" r:id="rId53"/>
  </p:sldIdLst>
  <p:sldSz cx="9906000" cy="6858000" type="A4"/>
  <p:notesSz cx="7099300" cy="10234613"/>
  <p:defaultTextStyle>
    <a:defPPr>
      <a:defRPr lang="da-DK"/>
    </a:defPPr>
    <a:lvl1pPr algn="l" rtl="0" fontAlgn="base">
      <a:spcBef>
        <a:spcPct val="20000"/>
      </a:spcBef>
      <a:spcAft>
        <a:spcPct val="0"/>
      </a:spcAft>
      <a:buClr>
        <a:srgbClr val="BA2A12"/>
      </a:buClr>
      <a:buFont typeface="Wingdings" pitchFamily="2" charset="2"/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BA2A12"/>
      </a:buClr>
      <a:buFont typeface="Wingdings" pitchFamily="2" charset="2"/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BA2A12"/>
      </a:buClr>
      <a:buFont typeface="Wingdings" pitchFamily="2" charset="2"/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BA2A12"/>
      </a:buClr>
      <a:buFont typeface="Wingdings" pitchFamily="2" charset="2"/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BA2A12"/>
      </a:buClr>
      <a:buFont typeface="Wingdings" pitchFamily="2" charset="2"/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7FF"/>
    <a:srgbClr val="00FF00"/>
    <a:srgbClr val="DDDDDD"/>
    <a:srgbClr val="C0C0C0"/>
    <a:srgbClr val="FF8521"/>
    <a:srgbClr val="FF00FF"/>
    <a:srgbClr val="FFFF66"/>
    <a:srgbClr val="FFFF99"/>
    <a:srgbClr val="00FFF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05" autoAdjust="0"/>
    <p:restoredTop sz="89043" autoAdjust="0"/>
  </p:normalViewPr>
  <p:slideViewPr>
    <p:cSldViewPr snapToGrid="0">
      <p:cViewPr varScale="1">
        <p:scale>
          <a:sx n="99" d="100"/>
          <a:sy n="99" d="100"/>
        </p:scale>
        <p:origin x="1512" y="176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436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2982" y="-102"/>
      </p:cViewPr>
      <p:guideLst>
        <p:guide orient="horz" pos="3224"/>
        <p:guide pos="223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notesMaster" Target="notesMasters/notesMaster1.xml"/><Relationship Id="rId55" Type="http://schemas.openxmlformats.org/officeDocument/2006/relationships/handoutMaster" Target="handoutMasters/handoutMaster1.xml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5647" cy="511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95" tIns="47297" rIns="94595" bIns="47297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endParaRPr lang="da-DK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999" y="0"/>
            <a:ext cx="3075646" cy="511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95" tIns="47297" rIns="94595" bIns="4729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endParaRPr lang="da-DK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494"/>
            <a:ext cx="3075647" cy="511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95" tIns="47297" rIns="94595" bIns="47297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endParaRPr lang="da-DK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999" y="9721494"/>
            <a:ext cx="3075646" cy="511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95" tIns="47297" rIns="94595" bIns="4729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fld id="{2AD64509-C609-46AD-9569-75680CC98285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23814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301" cy="48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95" tIns="47297" rIns="94595" bIns="47297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endParaRPr lang="da-DK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5308" y="0"/>
            <a:ext cx="3077301" cy="48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95" tIns="47297" rIns="94595" bIns="4729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endParaRPr lang="da-DK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08213" y="409575"/>
            <a:ext cx="2679700" cy="1854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97072" y="2745353"/>
            <a:ext cx="6305158" cy="7152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95" tIns="47297" rIns="94595" bIns="472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0"/>
            <a:r>
              <a:rPr lang="da-DK"/>
              <a:t>      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59078"/>
            <a:ext cx="3077301" cy="48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95" tIns="47297" rIns="94595" bIns="47297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endParaRPr lang="da-DK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5308" y="9759078"/>
            <a:ext cx="3077301" cy="48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95" tIns="47297" rIns="94595" bIns="4729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fld id="{0A9DD8B0-ACA7-4CD8-A9E3-2121B2DE4EA8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761663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44D33E-08CE-462E-B127-EA23E161AADC}" type="slidenum">
              <a:rPr lang="da-DK"/>
              <a:pPr/>
              <a:t>1</a:t>
            </a:fld>
            <a:endParaRPr lang="da-DK" dirty="0"/>
          </a:p>
        </p:txBody>
      </p:sp>
      <p:sp>
        <p:nvSpPr>
          <p:cNvPr id="42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768350"/>
            <a:ext cx="5543550" cy="3836988"/>
          </a:xfrm>
          <a:ln/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766" y="4861564"/>
            <a:ext cx="5679770" cy="4605004"/>
          </a:xfrm>
        </p:spPr>
        <p:txBody>
          <a:bodyPr/>
          <a:lstStyle/>
          <a:p>
            <a:r>
              <a:rPr lang="en-US" baseline="0" dirty="0"/>
              <a:t>Will focus on 3d!</a:t>
            </a:r>
          </a:p>
        </p:txBody>
      </p:sp>
    </p:spTree>
    <p:extLst>
      <p:ext uri="{BB962C8B-B14F-4D97-AF65-F5344CB8AC3E}">
        <p14:creationId xmlns:p14="http://schemas.microsoft.com/office/powerpoint/2010/main" val="12988091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25307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6325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23419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593867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080867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0198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85211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316022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17481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46487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19320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26503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366498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171452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81522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441119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32637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02009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27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37487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28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0735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29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29899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88905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30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668504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31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84402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32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213454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33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20417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34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725194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35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083026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36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17438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37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463273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38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0254787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39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8647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965912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40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2072782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41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243910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42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469704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43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9202505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44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074412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45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453936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46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827819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47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4630407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48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6000318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49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9568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194180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50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90438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51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7268854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52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23845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15885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1278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15424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5302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75500" y="333375"/>
            <a:ext cx="2228850" cy="55800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8950" y="333375"/>
            <a:ext cx="6534150" cy="55800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160463"/>
            <a:ext cx="4348163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5863" y="1160463"/>
            <a:ext cx="434975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gif"/><Relationship Id="rId14" Type="http://schemas.openxmlformats.org/officeDocument/2006/relationships/image" Target="../media/image2.tiff"/><Relationship Id="rId15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8950" y="333375"/>
            <a:ext cx="89154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4586288" y="3090863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50" name="Text Box 26"/>
          <p:cNvSpPr txBox="1">
            <a:spLocks noChangeArrowheads="1"/>
          </p:cNvSpPr>
          <p:nvPr/>
        </p:nvSpPr>
        <p:spPr bwMode="auto">
          <a:xfrm>
            <a:off x="488950" y="6092825"/>
            <a:ext cx="88566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a-DK" sz="1200" b="1" dirty="0">
                <a:solidFill>
                  <a:srgbClr val="BA2A12"/>
                </a:solidFill>
                <a:latin typeface="Futura Medium" pitchFamily="34" charset="0"/>
              </a:rPr>
              <a:t>Kasper</a:t>
            </a:r>
            <a:r>
              <a:rPr lang="da-DK" sz="1200" b="1" baseline="0" dirty="0">
                <a:solidFill>
                  <a:srgbClr val="BA2A12"/>
                </a:solidFill>
                <a:latin typeface="Futura Medium" pitchFamily="34" charset="0"/>
              </a:rPr>
              <a:t> Green Larsen</a:t>
            </a:r>
            <a:endParaRPr lang="da-DK" sz="1200" b="1" dirty="0">
              <a:solidFill>
                <a:srgbClr val="BA2A12"/>
              </a:solidFill>
              <a:latin typeface="Futura Medium" pitchFamily="34" charset="0"/>
            </a:endParaRPr>
          </a:p>
        </p:txBody>
      </p:sp>
      <p:sp>
        <p:nvSpPr>
          <p:cNvPr id="1058" name="Text Box 34"/>
          <p:cNvSpPr txBox="1">
            <a:spLocks noChangeArrowheads="1"/>
          </p:cNvSpPr>
          <p:nvPr/>
        </p:nvSpPr>
        <p:spPr bwMode="auto">
          <a:xfrm>
            <a:off x="7653338" y="6381750"/>
            <a:ext cx="9001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0"/>
              </a:spcBef>
              <a:buClrTx/>
              <a:buFontTx/>
              <a:buNone/>
            </a:pPr>
            <a:fld id="{9AC5FC5D-DFC7-4C37-BBF4-633B47CC6EC4}" type="slidenum">
              <a:rPr lang="da-DK" sz="1200" b="1" smtClean="0">
                <a:solidFill>
                  <a:srgbClr val="BA2A12"/>
                </a:solidFill>
                <a:latin typeface="Futura Medium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‹#›</a:t>
            </a:fld>
            <a:r>
              <a:rPr lang="da-DK" sz="1200" b="1" dirty="0">
                <a:solidFill>
                  <a:srgbClr val="BA2A12"/>
                </a:solidFill>
                <a:latin typeface="Futura Medium" pitchFamily="34" charset="0"/>
              </a:rPr>
              <a:t>/52</a:t>
            </a:r>
          </a:p>
        </p:txBody>
      </p:sp>
      <p:grpSp>
        <p:nvGrpSpPr>
          <p:cNvPr id="1064" name="Group 40"/>
          <p:cNvGrpSpPr>
            <a:grpSpLocks noChangeAspect="1"/>
          </p:cNvGrpSpPr>
          <p:nvPr/>
        </p:nvGrpSpPr>
        <p:grpSpPr bwMode="auto">
          <a:xfrm>
            <a:off x="3476625" y="6433394"/>
            <a:ext cx="2914650" cy="296760"/>
            <a:chOff x="285" y="2069"/>
            <a:chExt cx="5375" cy="546"/>
          </a:xfrm>
        </p:grpSpPr>
        <p:pic>
          <p:nvPicPr>
            <p:cNvPr id="1061" name="Picture 37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5" y="2069"/>
              <a:ext cx="5375" cy="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63" name="Rectangle 39"/>
            <p:cNvSpPr>
              <a:spLocks noChangeAspect="1" noChangeArrowheads="1"/>
            </p:cNvSpPr>
            <p:nvPr userDrawn="1"/>
          </p:nvSpPr>
          <p:spPr bwMode="auto">
            <a:xfrm>
              <a:off x="1918" y="2455"/>
              <a:ext cx="3742" cy="1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65" name="Line 41"/>
          <p:cNvSpPr>
            <a:spLocks noChangeShapeType="1"/>
          </p:cNvSpPr>
          <p:nvPr/>
        </p:nvSpPr>
        <p:spPr bwMode="auto">
          <a:xfrm>
            <a:off x="1568450" y="6345238"/>
            <a:ext cx="6877050" cy="0"/>
          </a:xfrm>
          <a:prstGeom prst="line">
            <a:avLst/>
          </a:prstGeom>
          <a:noFill/>
          <a:ln w="28575">
            <a:solidFill>
              <a:srgbClr val="BA2A1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3" name="Picture 12" descr="AU_blue2.tif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02162" y="6185820"/>
            <a:ext cx="779329" cy="4475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04" y="6181030"/>
            <a:ext cx="935930" cy="40773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BA2A1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BA2A12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BA2A12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BA2A12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BA2A1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BA2A1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BA2A1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BA2A1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BA2A12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BA2A1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BA2A1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BA2A1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BA2A1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BA2A1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BA2A1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BA2A1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BA2A1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BA2A1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11.png"/><Relationship Id="rId5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14.jpg"/><Relationship Id="rId5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png"/><Relationship Id="rId5" Type="http://schemas.openxmlformats.org/officeDocument/2006/relationships/image" Target="../media/image7.jpg"/><Relationship Id="rId6" Type="http://schemas.openxmlformats.org/officeDocument/2006/relationships/image" Target="../media/image8.jpg"/><Relationship Id="rId7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png"/><Relationship Id="rId5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8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0.gi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0.gi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8.jpg"/><Relationship Id="rId5" Type="http://schemas.openxmlformats.org/officeDocument/2006/relationships/image" Target="../media/image9.jpeg"/><Relationship Id="rId6" Type="http://schemas.openxmlformats.org/officeDocument/2006/relationships/image" Target="../media/image11.png"/><Relationship Id="rId7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34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13.jpeg"/><Relationship Id="rId6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1.png"/><Relationship Id="rId5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4.jpg"/><Relationship Id="rId5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1" name="Rectangle 3"/>
          <p:cNvSpPr>
            <a:spLocks noChangeArrowheads="1"/>
          </p:cNvSpPr>
          <p:nvPr/>
        </p:nvSpPr>
        <p:spPr bwMode="auto">
          <a:xfrm>
            <a:off x="200025" y="5805488"/>
            <a:ext cx="9432925" cy="8270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2189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61950" y="597159"/>
            <a:ext cx="9163050" cy="5316279"/>
          </a:xfrm>
        </p:spPr>
        <p:txBody>
          <a:bodyPr/>
          <a:lstStyle/>
          <a:p>
            <a:pPr algn="ctr"/>
            <a:r>
              <a:rPr lang="en-US" sz="4000" dirty="0">
                <a:latin typeface="Arial" charset="0"/>
              </a:rPr>
              <a:t>Data Structure Lower Bounds</a:t>
            </a:r>
            <a:br>
              <a:rPr lang="en-US" sz="4000" dirty="0">
                <a:latin typeface="Arial" charset="0"/>
              </a:rPr>
            </a:br>
            <a:r>
              <a:rPr lang="en-US" sz="4000" dirty="0">
                <a:latin typeface="Arial" charset="0"/>
              </a:rPr>
              <a:t>in the Cell Probe Model</a:t>
            </a:r>
            <a:br>
              <a:rPr lang="en-US" sz="4000" dirty="0">
                <a:latin typeface="Arial" charset="0"/>
              </a:rPr>
            </a:br>
            <a:r>
              <a:rPr lang="en-US" sz="4000" dirty="0">
                <a:latin typeface="Arial" charset="0"/>
              </a:rPr>
              <a:t/>
            </a:r>
            <a:br>
              <a:rPr lang="en-US" sz="4000" dirty="0">
                <a:latin typeface="Arial" charset="0"/>
              </a:rPr>
            </a:br>
            <a:r>
              <a:rPr lang="en-US" sz="2200" dirty="0">
                <a:latin typeface="Arial" charset="0"/>
              </a:rPr>
              <a:t/>
            </a:r>
            <a:br>
              <a:rPr lang="en-US" sz="2200" dirty="0">
                <a:latin typeface="Arial" charset="0"/>
              </a:rPr>
            </a:br>
            <a:r>
              <a:rPr lang="en-US" sz="2200" dirty="0">
                <a:solidFill>
                  <a:srgbClr val="000000"/>
                </a:solidFill>
                <a:latin typeface="Arial" charset="0"/>
              </a:rPr>
              <a:t>Kasper Green Larsen</a:t>
            </a:r>
            <a:r>
              <a:rPr lang="en-US" sz="2200" dirty="0">
                <a:latin typeface="Arial" charset="0"/>
              </a:rPr>
              <a:t/>
            </a:r>
            <a:br>
              <a:rPr lang="en-US" sz="2200" dirty="0">
                <a:latin typeface="Arial" charset="0"/>
              </a:rPr>
            </a:br>
            <a:r>
              <a:rPr lang="en-US" sz="2200" dirty="0">
                <a:latin typeface="Arial" charset="0"/>
              </a:rPr>
              <a:t/>
            </a:r>
            <a:br>
              <a:rPr lang="en-US" sz="2200" dirty="0">
                <a:latin typeface="Arial" charset="0"/>
              </a:rPr>
            </a:br>
            <a:r>
              <a:rPr lang="en-US" sz="2200" b="0" dirty="0">
                <a:solidFill>
                  <a:schemeClr val="tx1"/>
                </a:solidFill>
                <a:latin typeface="Arial" charset="0"/>
              </a:rPr>
              <a:t/>
            </a:r>
            <a:br>
              <a:rPr lang="en-US" sz="2200" b="0" dirty="0">
                <a:solidFill>
                  <a:schemeClr val="tx1"/>
                </a:solidFill>
                <a:latin typeface="Arial" charset="0"/>
              </a:rPr>
            </a:br>
            <a:r>
              <a:rPr lang="en-US" sz="2200" b="0" dirty="0">
                <a:solidFill>
                  <a:schemeClr val="tx1"/>
                </a:solidFill>
                <a:latin typeface="Arial" charset="0"/>
              </a:rPr>
              <a:t>Aarhus University</a:t>
            </a:r>
            <a:endParaRPr lang="en-US" sz="2200" dirty="0">
              <a:latin typeface="Arial" charset="0"/>
            </a:endParaRPr>
          </a:p>
        </p:txBody>
      </p:sp>
      <p:pic>
        <p:nvPicPr>
          <p:cNvPr id="7" name="Picture 3" descr="C:\Users\ema\Documents\Logo AU\Ny ny\Illustrator producerede\AU_blue.tif"/>
          <p:cNvPicPr>
            <a:picLocks noChangeAspect="1" noChangeArrowheads="1"/>
          </p:cNvPicPr>
          <p:nvPr/>
        </p:nvPicPr>
        <p:blipFill>
          <a:blip r:embed="rId3" cstate="print"/>
          <a:srcRect b="16085"/>
          <a:stretch>
            <a:fillRect/>
          </a:stretch>
        </p:blipFill>
        <p:spPr bwMode="auto">
          <a:xfrm>
            <a:off x="7339897" y="6021388"/>
            <a:ext cx="2401635" cy="620756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3"/>
              <p:cNvSpPr txBox="1">
                <a:spLocks noChangeArrowheads="1"/>
              </p:cNvSpPr>
              <p:nvPr/>
            </p:nvSpPr>
            <p:spPr bwMode="auto">
              <a:xfrm>
                <a:off x="495300" y="1160463"/>
                <a:ext cx="8850313" cy="4752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>
                  <a:buFont typeface="Wingdings" pitchFamily="2" charset="2"/>
                  <a:buChar char="§"/>
                </a:pPr>
                <a:r>
                  <a:rPr lang="da-DK" kern="0" dirty="0">
                    <a:solidFill>
                      <a:srgbClr val="3737FF"/>
                    </a:solidFill>
                    <a:latin typeface="+mn-lt"/>
                  </a:rPr>
                  <a:t>Encoding </a:t>
                </a:r>
                <a:r>
                  <a:rPr lang="da-DK" i="1" kern="0" dirty="0">
                    <a:solidFill>
                      <a:srgbClr val="3737FF"/>
                    </a:solidFill>
                    <a:latin typeface="+mn-lt"/>
                  </a:rPr>
                  <a:t>P</a:t>
                </a:r>
                <a:r>
                  <a:rPr lang="da-DK" kern="0" dirty="0">
                    <a:solidFill>
                      <a:srgbClr val="3737FF"/>
                    </a:solidFill>
                    <a:latin typeface="+mn-lt"/>
                  </a:rPr>
                  <a:t>: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da-DK" kern="0" dirty="0"/>
                  <a:t>Write </a:t>
                </a:r>
                <a:r>
                  <a:rPr lang="da-DK" kern="0" dirty="0" err="1"/>
                  <a:t>down</a:t>
                </a:r>
                <a:r>
                  <a:rPr lang="da-DK" kern="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a-DK" i="1" ker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 kern="0"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da-DK" i="1" ker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da-DK" kern="0" dirty="0"/>
                  <a:t> (</a:t>
                </a:r>
                <a:r>
                  <a:rPr lang="da-DK" kern="0" dirty="0" err="1"/>
                  <a:t>addresses</a:t>
                </a:r>
                <a:r>
                  <a:rPr lang="da-DK" kern="0" dirty="0"/>
                  <a:t> + </a:t>
                </a:r>
                <a:r>
                  <a:rPr lang="da-DK" kern="0" dirty="0" err="1"/>
                  <a:t>contents</a:t>
                </a:r>
                <a:r>
                  <a:rPr lang="da-DK" kern="0" dirty="0"/>
                  <a:t>)</a:t>
                </a:r>
              </a:p>
              <a:p>
                <a:pPr lvl="2"/>
                <a:endParaRPr lang="da-DK" kern="0" dirty="0">
                  <a:latin typeface="+mn-lt"/>
                </a:endParaRPr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da-DK" kern="0" dirty="0" err="1">
                    <a:solidFill>
                      <a:srgbClr val="3737FF"/>
                    </a:solidFill>
                    <a:latin typeface="+mn-lt"/>
                  </a:rPr>
                  <a:t>Recovering</a:t>
                </a:r>
                <a:r>
                  <a:rPr lang="da-DK" kern="0" dirty="0">
                    <a:solidFill>
                      <a:srgbClr val="3737FF"/>
                    </a:solidFill>
                    <a:latin typeface="+mn-lt"/>
                  </a:rPr>
                  <a:t> </a:t>
                </a:r>
                <a:r>
                  <a:rPr lang="da-DK" i="1" kern="0" dirty="0">
                    <a:solidFill>
                      <a:srgbClr val="3737FF"/>
                    </a:solidFill>
                    <a:latin typeface="+mn-lt"/>
                  </a:rPr>
                  <a:t>P</a:t>
                </a:r>
                <a:r>
                  <a:rPr lang="da-DK" kern="0" dirty="0">
                    <a:solidFill>
                      <a:srgbClr val="3737FF"/>
                    </a:solidFill>
                    <a:latin typeface="+mn-lt"/>
                  </a:rPr>
                  <a:t>: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da-DK" kern="0" dirty="0">
                    <a:latin typeface="+mn-lt"/>
                  </a:rPr>
                  <a:t>If </a:t>
                </a:r>
                <a14:m>
                  <m:oMath xmlns:m="http://schemas.openxmlformats.org/officeDocument/2006/math">
                    <m:r>
                      <a:rPr lang="da-DK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da-DK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da-DK" i="1" ker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da-DK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da-DK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da-DK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da-DK" kern="0" dirty="0">
                    <a:latin typeface="+mn-lt"/>
                  </a:rPr>
                  <a:t> </a:t>
                </a:r>
                <a:r>
                  <a:rPr lang="da-DK" kern="0" dirty="0" err="1">
                    <a:latin typeface="+mn-lt"/>
                  </a:rPr>
                  <a:t>then</a:t>
                </a:r>
                <a:r>
                  <a:rPr lang="da-DK" kern="0" dirty="0">
                    <a:latin typeface="+mn-lt"/>
                  </a:rPr>
                  <a:t> </a:t>
                </a:r>
                <a:r>
                  <a:rPr lang="da-DK" i="1" kern="0" dirty="0">
                    <a:latin typeface="+mn-lt"/>
                  </a:rPr>
                  <a:t>P</a:t>
                </a:r>
                <a:r>
                  <a:rPr lang="da-DK" kern="0" dirty="0">
                    <a:latin typeface="+mn-lt"/>
                  </a:rPr>
                  <a:t> </a:t>
                </a:r>
                <a:r>
                  <a:rPr lang="da-DK" kern="0" dirty="0" err="1">
                    <a:latin typeface="+mn-lt"/>
                  </a:rPr>
                  <a:t>uniquely</a:t>
                </a:r>
                <a:r>
                  <a:rPr lang="da-DK" kern="0" dirty="0">
                    <a:latin typeface="+mn-lt"/>
                  </a:rPr>
                  <a:t> </a:t>
                </a:r>
                <a:r>
                  <a:rPr lang="da-DK" kern="0" dirty="0" err="1">
                    <a:latin typeface="+mn-lt"/>
                  </a:rPr>
                  <a:t>determined</a:t>
                </a:r>
                <a:r>
                  <a:rPr lang="da-DK" kern="0" dirty="0">
                    <a:latin typeface="+mn-lt"/>
                  </a:rPr>
                  <a:t>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da-DK" kern="0" dirty="0">
                  <a:latin typeface="+mn-lt"/>
                </a:endParaRPr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da-DK" kern="0" dirty="0" err="1">
                    <a:solidFill>
                      <a:srgbClr val="3737FF"/>
                    </a:solidFill>
                    <a:latin typeface="+mn-lt"/>
                  </a:rPr>
                  <a:t>Conclusions</a:t>
                </a:r>
                <a:r>
                  <a:rPr lang="da-DK" kern="0" dirty="0">
                    <a:solidFill>
                      <a:srgbClr val="3737FF"/>
                    </a:solidFill>
                    <a:latin typeface="+mn-lt"/>
                  </a:rPr>
                  <a:t>: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da-DK" kern="0" dirty="0">
                    <a:latin typeface="+mn-lt"/>
                  </a:rPr>
                  <a:t>Encoding </a:t>
                </a:r>
                <a:r>
                  <a:rPr lang="da-DK" kern="0" dirty="0" err="1">
                    <a:latin typeface="+mn-lt"/>
                  </a:rPr>
                  <a:t>spends</a:t>
                </a:r>
                <a:r>
                  <a:rPr lang="da-DK" kern="0" dirty="0">
                    <a:latin typeface="+mn-lt"/>
                  </a:rPr>
                  <a:t> </a:t>
                </a:r>
                <a:r>
                  <a:rPr lang="da-DK" i="1" kern="0" dirty="0">
                    <a:latin typeface="+mn-lt"/>
                  </a:rPr>
                  <a:t>t</a:t>
                </a:r>
                <a:r>
                  <a:rPr lang="da-DK" kern="0" dirty="0">
                    <a:latin typeface="+mn-lt"/>
                  </a:rPr>
                  <a:t>(</a:t>
                </a:r>
                <a:r>
                  <a:rPr lang="da-DK" i="1" kern="0" dirty="0" err="1">
                    <a:latin typeface="+mn-lt"/>
                  </a:rPr>
                  <a:t>w</a:t>
                </a:r>
                <a:r>
                  <a:rPr lang="da-DK" kern="0" dirty="0" err="1">
                    <a:latin typeface="+mn-lt"/>
                  </a:rPr>
                  <a:t>+lg</a:t>
                </a:r>
                <a:r>
                  <a:rPr lang="da-DK" i="1" kern="0" dirty="0" err="1">
                    <a:latin typeface="+mn-lt"/>
                  </a:rPr>
                  <a:t>S</a:t>
                </a:r>
                <a:r>
                  <a:rPr lang="da-DK" kern="0" dirty="0">
                    <a:latin typeface="+mn-lt"/>
                  </a:rPr>
                  <a:t>) = O(</a:t>
                </a:r>
                <a:r>
                  <a:rPr lang="da-DK" i="1" kern="0" dirty="0">
                    <a:latin typeface="+mn-lt"/>
                  </a:rPr>
                  <a:t>tw</a:t>
                </a:r>
                <a:r>
                  <a:rPr lang="da-DK" kern="0" dirty="0">
                    <a:latin typeface="+mn-lt"/>
                  </a:rPr>
                  <a:t>) bits.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da-DK" kern="0" dirty="0" err="1">
                    <a:solidFill>
                      <a:srgbClr val="FF0000"/>
                    </a:solidFill>
                    <a:latin typeface="+mn-lt"/>
                  </a:rPr>
                  <a:t>Either</a:t>
                </a:r>
                <a:r>
                  <a:rPr lang="da-DK" kern="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kern="0" smtClean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b="0" i="1" kern="0" smtClean="0">
                            <a:latin typeface="Cambria Math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kern="0" smtClean="0">
                            <a:latin typeface="Cambria Math" panose="02040503050406030204" pitchFamily="18" charset="0"/>
                          </a:rPr>
                          <m:t>tw</m:t>
                        </m:r>
                      </m:e>
                    </m:d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kern="0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→</m:t>
                        </m:r>
                      </m:e>
                    </m:func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kern="0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func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a-DK" kern="0" dirty="0">
                    <a:latin typeface="+mn-lt"/>
                  </a:rPr>
                  <a:t> 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da-DK" kern="0" dirty="0">
                    <a:solidFill>
                      <a:srgbClr val="FF0000"/>
                    </a:solidFill>
                    <a:latin typeface="+mn-lt"/>
                  </a:rPr>
                  <a:t>or</a:t>
                </a:r>
                <a:r>
                  <a:rPr lang="da-DK" kern="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kern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kern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kern="0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i="1" ker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kern="0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b="0" i="1" kern="0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>
                              <a:rPr lang="en-US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)/</m:t>
                        </m:r>
                        <m:func>
                          <m:funcPr>
                            <m:ctrlPr>
                              <a:rPr lang="en-US" b="0" i="1" kern="0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</m:func>
                      </m:e>
                    </m:func>
                    <m:r>
                      <a:rPr lang="en-US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a-DK" kern="0" dirty="0"/>
                  <a:t>. 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da-DK" kern="0" dirty="0"/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da-DK" kern="0" dirty="0">
                    <a:solidFill>
                      <a:srgbClr val="3737FF"/>
                    </a:solidFill>
                    <a:latin typeface="+mn-lt"/>
                  </a:rPr>
                  <a:t>So</a:t>
                </a:r>
                <a:r>
                  <a:rPr lang="da-DK" kern="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ker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ker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i="1" ker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func>
                          <m:funcPr>
                            <m:ctrlPr>
                              <a:rPr lang="en-US" i="1" ker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</m:func>
                      </m:e>
                    </m:func>
                    <m:r>
                      <a:rPr lang="en-US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a-DK" kern="0" dirty="0">
                    <a:latin typeface="+mn-lt"/>
                  </a:rPr>
                  <a:t> for </a:t>
                </a:r>
                <a14:m>
                  <m:oMath xmlns:m="http://schemas.openxmlformats.org/officeDocument/2006/math"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kern="0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).</m:t>
                        </m:r>
                      </m:e>
                    </m:func>
                  </m:oMath>
                </a14:m>
                <a:endParaRPr lang="da-DK" kern="0" dirty="0">
                  <a:latin typeface="+mn-lt"/>
                </a:endParaRP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>
                  <a:latin typeface="+mn-lt"/>
                </a:endParaRP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>
                  <a:latin typeface="+mn-lt"/>
                </a:endParaRP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>
                  <a:latin typeface="+mn-lt"/>
                </a:endParaRPr>
              </a:p>
              <a:p>
                <a:pPr lvl="1"/>
                <a:endParaRPr lang="en-US" kern="0" dirty="0">
                  <a:latin typeface="+mn-lt"/>
                </a:endParaRPr>
              </a:p>
            </p:txBody>
          </p:sp>
        </mc:Choice>
        <mc:Fallback xmlns="">
          <p:sp>
            <p:nvSpPr>
              <p:cNvPr id="1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5300" y="1160463"/>
                <a:ext cx="8850313" cy="4752975"/>
              </a:xfrm>
              <a:prstGeom prst="rect">
                <a:avLst/>
              </a:prstGeom>
              <a:blipFill>
                <a:blip r:embed="rId3"/>
                <a:stretch>
                  <a:fillRect l="-430" t="-53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 Proof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F479C95-DDE5-A047-8188-BC0B6D584E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096" y="949203"/>
            <a:ext cx="2037373" cy="1555195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xmlns="" id="{E8EDD4D5-6003-684C-A5E2-919D3720E868}"/>
              </a:ext>
            </a:extLst>
          </p:cNvPr>
          <p:cNvSpPr/>
          <p:nvPr/>
        </p:nvSpPr>
        <p:spPr bwMode="auto">
          <a:xfrm>
            <a:off x="8265632" y="1885569"/>
            <a:ext cx="356552" cy="352608"/>
          </a:xfrm>
          <a:prstGeom prst="ellipse">
            <a:avLst/>
          </a:prstGeom>
          <a:solidFill>
            <a:srgbClr val="3737FF">
              <a:alpha val="7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713ECE16-9EAC-C343-B614-E75E1E69681F}"/>
              </a:ext>
            </a:extLst>
          </p:cNvPr>
          <p:cNvSpPr/>
          <p:nvPr/>
        </p:nvSpPr>
        <p:spPr bwMode="auto">
          <a:xfrm>
            <a:off x="8573844" y="1358534"/>
            <a:ext cx="356552" cy="352608"/>
          </a:xfrm>
          <a:prstGeom prst="ellipse">
            <a:avLst/>
          </a:prstGeom>
          <a:solidFill>
            <a:srgbClr val="3737FF">
              <a:alpha val="7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18BBC210-228E-614A-9E2B-16F0F1AC15A4}"/>
              </a:ext>
            </a:extLst>
          </p:cNvPr>
          <p:cNvSpPr/>
          <p:nvPr/>
        </p:nvSpPr>
        <p:spPr bwMode="auto">
          <a:xfrm>
            <a:off x="9113725" y="1398001"/>
            <a:ext cx="356552" cy="352608"/>
          </a:xfrm>
          <a:prstGeom prst="ellipse">
            <a:avLst/>
          </a:prstGeom>
          <a:solidFill>
            <a:srgbClr val="3737FF">
              <a:alpha val="7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3F0BFD63-6F24-2F40-8AD3-C8C4B8F59377}"/>
              </a:ext>
            </a:extLst>
          </p:cNvPr>
          <p:cNvSpPr/>
          <p:nvPr/>
        </p:nvSpPr>
        <p:spPr bwMode="auto">
          <a:xfrm>
            <a:off x="9197220" y="944562"/>
            <a:ext cx="356552" cy="352608"/>
          </a:xfrm>
          <a:prstGeom prst="ellipse">
            <a:avLst/>
          </a:prstGeom>
          <a:solidFill>
            <a:srgbClr val="3737FF">
              <a:alpha val="7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31" name="Curved Connector 30">
            <a:extLst>
              <a:ext uri="{FF2B5EF4-FFF2-40B4-BE49-F238E27FC236}">
                <a16:creationId xmlns:a16="http://schemas.microsoft.com/office/drawing/2014/main" xmlns="" id="{0368BAA6-896D-A841-B6F2-F14519E33996}"/>
              </a:ext>
            </a:extLst>
          </p:cNvPr>
          <p:cNvCxnSpPr>
            <a:cxnSpLocks/>
            <a:stCxn id="27" idx="1"/>
            <a:endCxn id="28" idx="1"/>
          </p:cNvCxnSpPr>
          <p:nvPr/>
        </p:nvCxnSpPr>
        <p:spPr bwMode="auto">
          <a:xfrm rot="5400000" flipH="1" flipV="1">
            <a:off x="8208437" y="1519584"/>
            <a:ext cx="527035" cy="308212"/>
          </a:xfrm>
          <a:prstGeom prst="curvedConnector3">
            <a:avLst>
              <a:gd name="adj1" fmla="val 113456"/>
            </a:avLst>
          </a:prstGeom>
          <a:ln>
            <a:solidFill>
              <a:srgbClr val="3737FF"/>
            </a:solidFill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Curved Connector 31">
            <a:extLst>
              <a:ext uri="{FF2B5EF4-FFF2-40B4-BE49-F238E27FC236}">
                <a16:creationId xmlns:a16="http://schemas.microsoft.com/office/drawing/2014/main" xmlns="" id="{CEDC5C06-4AC5-D04B-B377-24401D431FD6}"/>
              </a:ext>
            </a:extLst>
          </p:cNvPr>
          <p:cNvCxnSpPr>
            <a:cxnSpLocks/>
            <a:stCxn id="28" idx="0"/>
            <a:endCxn id="30" idx="1"/>
          </p:cNvCxnSpPr>
          <p:nvPr/>
        </p:nvCxnSpPr>
        <p:spPr bwMode="auto">
          <a:xfrm rot="5400000" flipH="1" flipV="1">
            <a:off x="8819611" y="928709"/>
            <a:ext cx="362334" cy="497316"/>
          </a:xfrm>
          <a:prstGeom prst="curvedConnector3">
            <a:avLst>
              <a:gd name="adj1" fmla="val 177342"/>
            </a:avLst>
          </a:prstGeom>
          <a:ln>
            <a:solidFill>
              <a:srgbClr val="3737FF"/>
            </a:solidFill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Curved Connector 32">
            <a:extLst>
              <a:ext uri="{FF2B5EF4-FFF2-40B4-BE49-F238E27FC236}">
                <a16:creationId xmlns:a16="http://schemas.microsoft.com/office/drawing/2014/main" xmlns="" id="{C5C9639F-2C57-6842-B454-A1063A1535CE}"/>
              </a:ext>
            </a:extLst>
          </p:cNvPr>
          <p:cNvCxnSpPr>
            <a:cxnSpLocks/>
            <a:stCxn id="30" idx="6"/>
            <a:endCxn id="29" idx="4"/>
          </p:cNvCxnSpPr>
          <p:nvPr/>
        </p:nvCxnSpPr>
        <p:spPr bwMode="auto">
          <a:xfrm flipH="1">
            <a:off x="9292001" y="1120866"/>
            <a:ext cx="261771" cy="629743"/>
          </a:xfrm>
          <a:prstGeom prst="curvedConnector4">
            <a:avLst>
              <a:gd name="adj1" fmla="val -87328"/>
              <a:gd name="adj2" fmla="val 136301"/>
            </a:avLst>
          </a:prstGeom>
          <a:ln>
            <a:solidFill>
              <a:srgbClr val="3737FF"/>
            </a:solidFill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1425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9530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Highest query time lower bounds.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Assume </a:t>
            </a:r>
            <a:r>
              <a:rPr lang="en-US" kern="0" dirty="0">
                <a:solidFill>
                  <a:srgbClr val="FF0000"/>
                </a:solidFill>
              </a:rPr>
              <a:t>linear space, </a:t>
            </a:r>
            <a:r>
              <a:rPr lang="en-US" i="1" kern="0" dirty="0" err="1">
                <a:solidFill>
                  <a:srgbClr val="FF0000"/>
                </a:solidFill>
              </a:rPr>
              <a:t>n</a:t>
            </a:r>
            <a:r>
              <a:rPr lang="en-US" kern="0" baseline="30000" dirty="0" err="1">
                <a:solidFill>
                  <a:srgbClr val="FF0000"/>
                </a:solidFill>
              </a:rPr>
              <a:t>c</a:t>
            </a:r>
            <a:r>
              <a:rPr lang="en-US" kern="0" dirty="0">
                <a:solidFill>
                  <a:srgbClr val="FF0000"/>
                </a:solidFill>
              </a:rPr>
              <a:t> queries </a:t>
            </a:r>
            <a:r>
              <a:rPr lang="en-US" kern="0" dirty="0"/>
              <a:t>for c=O(1) and </a:t>
            </a:r>
            <a:r>
              <a:rPr lang="en-US" kern="0" dirty="0">
                <a:solidFill>
                  <a:srgbClr val="FF0000"/>
                </a:solidFill>
              </a:rPr>
              <a:t>w=</a:t>
            </a:r>
            <a:r>
              <a:rPr lang="en-US" kern="0" dirty="0" err="1">
                <a:solidFill>
                  <a:srgbClr val="FF0000"/>
                </a:solidFill>
              </a:rPr>
              <a:t>Θ</a:t>
            </a:r>
            <a:r>
              <a:rPr lang="en-US" kern="0" dirty="0">
                <a:solidFill>
                  <a:srgbClr val="FF0000"/>
                </a:solidFill>
              </a:rPr>
              <a:t>(</a:t>
            </a:r>
            <a:r>
              <a:rPr lang="en-US" kern="0" dirty="0" err="1">
                <a:solidFill>
                  <a:srgbClr val="FF0000"/>
                </a:solidFill>
              </a:rPr>
              <a:t>lg</a:t>
            </a:r>
            <a:r>
              <a:rPr lang="en-US" i="1" kern="0" dirty="0" err="1">
                <a:solidFill>
                  <a:srgbClr val="FF0000"/>
                </a:solidFill>
              </a:rPr>
              <a:t>n</a:t>
            </a:r>
            <a:r>
              <a:rPr lang="en-US" kern="0" dirty="0">
                <a:solidFill>
                  <a:srgbClr val="FF0000"/>
                </a:solidFill>
              </a:rPr>
              <a:t>).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b="1" kern="0" dirty="0">
              <a:solidFill>
                <a:srgbClr val="3737FF"/>
              </a:solidFill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  <a:latin typeface="+mn-lt"/>
              </a:rPr>
              <a:t>1995: </a:t>
            </a:r>
            <a:r>
              <a:rPr lang="en-US" kern="0" dirty="0" err="1">
                <a:latin typeface="+mn-lt"/>
              </a:rPr>
              <a:t>Miltersen</a:t>
            </a:r>
            <a:r>
              <a:rPr lang="en-US" kern="0" dirty="0">
                <a:latin typeface="+mn-lt"/>
              </a:rPr>
              <a:t>:</a:t>
            </a:r>
          </a:p>
          <a:p>
            <a:pPr lvl="2"/>
            <a:r>
              <a:rPr lang="en-US" kern="0" dirty="0">
                <a:latin typeface="+mn-lt"/>
              </a:rPr>
              <a:t>	</a:t>
            </a:r>
            <a:r>
              <a:rPr lang="en-US" i="1" kern="0" dirty="0">
                <a:latin typeface="+mn-lt"/>
              </a:rPr>
              <a:t>t</a:t>
            </a:r>
            <a:r>
              <a:rPr lang="en-US" kern="0" dirty="0">
                <a:latin typeface="+mn-lt"/>
              </a:rPr>
              <a:t> ≥ c.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2006: </a:t>
            </a:r>
            <a:r>
              <a:rPr lang="en-US" kern="0" dirty="0" err="1"/>
              <a:t>Patrascu</a:t>
            </a:r>
            <a:r>
              <a:rPr lang="en-US" kern="0" dirty="0"/>
              <a:t> and </a:t>
            </a:r>
            <a:r>
              <a:rPr lang="en-US" kern="0" dirty="0" err="1"/>
              <a:t>Thorup</a:t>
            </a:r>
            <a:r>
              <a:rPr lang="en-US" kern="0" dirty="0"/>
              <a:t>:</a:t>
            </a:r>
          </a:p>
          <a:p>
            <a:pPr lvl="2"/>
            <a:r>
              <a:rPr lang="en-US" kern="0" dirty="0"/>
              <a:t>	</a:t>
            </a:r>
            <a:r>
              <a:rPr lang="en-US" i="1" kern="0" dirty="0"/>
              <a:t>t</a:t>
            </a:r>
            <a:r>
              <a:rPr lang="en-US" kern="0" dirty="0"/>
              <a:t> ≥ </a:t>
            </a:r>
            <a:r>
              <a:rPr lang="en-US" kern="0" dirty="0" err="1"/>
              <a:t>lg</a:t>
            </a:r>
            <a:r>
              <a:rPr lang="en-US" i="1" kern="0" dirty="0" err="1"/>
              <a:t>n</a:t>
            </a:r>
            <a:r>
              <a:rPr lang="en-US" kern="0" dirty="0"/>
              <a:t>/</a:t>
            </a:r>
            <a:r>
              <a:rPr lang="en-US" kern="0" dirty="0" err="1"/>
              <a:t>lglg</a:t>
            </a:r>
            <a:r>
              <a:rPr lang="en-US" i="1" kern="0" dirty="0" err="1"/>
              <a:t>n</a:t>
            </a:r>
            <a:r>
              <a:rPr lang="en-US" kern="0" dirty="0"/>
              <a:t>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b="1" kern="0" dirty="0">
                <a:solidFill>
                  <a:srgbClr val="3737FF"/>
                </a:solidFill>
              </a:rPr>
              <a:t>2012:</a:t>
            </a:r>
            <a:r>
              <a:rPr lang="en-US" b="1" kern="0" dirty="0"/>
              <a:t> Larsen:</a:t>
            </a:r>
          </a:p>
          <a:p>
            <a:pPr lvl="2"/>
            <a:r>
              <a:rPr lang="en-US" b="1" kern="0" dirty="0"/>
              <a:t>	</a:t>
            </a:r>
            <a:r>
              <a:rPr lang="en-US" b="1" i="1" kern="0" dirty="0"/>
              <a:t>t</a:t>
            </a:r>
            <a:r>
              <a:rPr lang="en-US" b="1" kern="0" dirty="0"/>
              <a:t> ≥ </a:t>
            </a:r>
            <a:r>
              <a:rPr lang="en-US" b="1" kern="0" dirty="0" err="1"/>
              <a:t>lg</a:t>
            </a:r>
            <a:r>
              <a:rPr lang="en-US" b="1" i="1" kern="0" dirty="0" err="1"/>
              <a:t>n</a:t>
            </a:r>
            <a:r>
              <a:rPr lang="en-US" b="1" kern="0" dirty="0"/>
              <a:t>.</a:t>
            </a:r>
          </a:p>
          <a:p>
            <a:pPr lvl="2"/>
            <a:endParaRPr lang="en-US" kern="0" dirty="0"/>
          </a:p>
          <a:p>
            <a:pPr lvl="2"/>
            <a:endParaRPr lang="en-US" kern="0" dirty="0">
              <a:latin typeface="+mn-lt"/>
            </a:endParaRPr>
          </a:p>
          <a:p>
            <a:pPr lvl="1"/>
            <a:endParaRPr lang="en-US" kern="0" dirty="0"/>
          </a:p>
          <a:p>
            <a:pPr lvl="2"/>
            <a:endParaRPr lang="en-US" kern="0" dirty="0">
              <a:latin typeface="+mn-lt"/>
            </a:endParaRPr>
          </a:p>
          <a:p>
            <a:pPr lvl="1"/>
            <a:endParaRPr lang="en-US" kern="0" dirty="0">
              <a:latin typeface="+mn-lt"/>
            </a:endParaRP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Line Static Lower Bounds</a:t>
            </a:r>
          </a:p>
        </p:txBody>
      </p:sp>
    </p:spTree>
    <p:extLst>
      <p:ext uri="{BB962C8B-B14F-4D97-AF65-F5344CB8AC3E}">
        <p14:creationId xmlns:p14="http://schemas.microsoft.com/office/powerpoint/2010/main" val="279870817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3"/>
              <p:cNvSpPr txBox="1">
                <a:spLocks noChangeArrowheads="1"/>
              </p:cNvSpPr>
              <p:nvPr/>
            </p:nvSpPr>
            <p:spPr bwMode="auto">
              <a:xfrm>
                <a:off x="495300" y="1160463"/>
                <a:ext cx="8850313" cy="4752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kern="0" dirty="0">
                    <a:solidFill>
                      <a:srgbClr val="3737FF"/>
                    </a:solidFill>
                  </a:rPr>
                  <a:t>Polynomial Evaluation: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>
                    <a:solidFill>
                      <a:srgbClr val="3737FF"/>
                    </a:solidFill>
                  </a:rPr>
                  <a:t>Input: </a:t>
                </a:r>
                <a:r>
                  <a:rPr lang="en-US" kern="0" dirty="0"/>
                  <a:t>Degree </a:t>
                </a:r>
                <a:r>
                  <a:rPr lang="en-US" i="1" kern="0" dirty="0"/>
                  <a:t>n</a:t>
                </a:r>
                <a:r>
                  <a:rPr lang="en-US" kern="0" dirty="0"/>
                  <a:t>-1 polynomial, </a:t>
                </a:r>
                <a:r>
                  <a:rPr lang="en-US" i="1" kern="0" dirty="0"/>
                  <a:t>P</a:t>
                </a:r>
                <a:r>
                  <a:rPr lang="en-US" kern="0" dirty="0"/>
                  <a:t>, over</a:t>
                </a:r>
                <a:r>
                  <a:rPr lang="en-US" b="1" kern="0" dirty="0"/>
                  <a:t> </a:t>
                </a:r>
                <a:r>
                  <a:rPr lang="da-DK" kern="0" dirty="0"/>
                  <a:t>𝔽</a:t>
                </a:r>
                <a:r>
                  <a:rPr lang="en-US" i="1" kern="0" baseline="-25000" dirty="0"/>
                  <a:t>p</a:t>
                </a:r>
                <a:r>
                  <a:rPr lang="en-US" kern="0" baseline="-25000" dirty="0"/>
                  <a:t> </a:t>
                </a:r>
                <a:r>
                  <a:rPr lang="en-US" kern="0" dirty="0"/>
                  <a:t>for </a:t>
                </a:r>
                <a:r>
                  <a:rPr lang="en-US" i="1" kern="0" dirty="0"/>
                  <a:t>p</a:t>
                </a:r>
                <a:r>
                  <a:rPr lang="en-US" kern="0" dirty="0"/>
                  <a:t>=</a:t>
                </a:r>
                <a:r>
                  <a:rPr lang="el-GR" kern="0" dirty="0"/>
                  <a:t>θ</a:t>
                </a:r>
                <a:r>
                  <a:rPr lang="da-DK" kern="0" dirty="0"/>
                  <a:t>(</a:t>
                </a:r>
                <a:r>
                  <a:rPr lang="da-DK" i="1" kern="0" dirty="0"/>
                  <a:t>n</a:t>
                </a:r>
                <a:r>
                  <a:rPr lang="da-DK" kern="0" baseline="30000" dirty="0"/>
                  <a:t>2</a:t>
                </a:r>
                <a:r>
                  <a:rPr lang="da-DK" kern="0" dirty="0"/>
                  <a:t>).</a:t>
                </a: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da-DK" kern="0" dirty="0">
                  <a:latin typeface="+mn-lt"/>
                </a:endParaRP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da-DK" kern="0" dirty="0">
                  <a:latin typeface="+mn-lt"/>
                </a:endParaRPr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da-DK" kern="0" dirty="0">
                    <a:solidFill>
                      <a:srgbClr val="3737FF"/>
                    </a:solidFill>
                    <a:latin typeface="+mn-lt"/>
                  </a:rPr>
                  <a:t>Encoding </a:t>
                </a:r>
                <a:r>
                  <a:rPr lang="da-DK" i="1" kern="0" dirty="0">
                    <a:solidFill>
                      <a:srgbClr val="3737FF"/>
                    </a:solidFill>
                    <a:latin typeface="+mn-lt"/>
                  </a:rPr>
                  <a:t>P</a:t>
                </a:r>
                <a:r>
                  <a:rPr lang="da-DK" kern="0" dirty="0">
                    <a:solidFill>
                      <a:srgbClr val="3737FF"/>
                    </a:solidFill>
                    <a:latin typeface="+mn-lt"/>
                  </a:rPr>
                  <a:t>:</a:t>
                </a:r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da-DK" kern="0" dirty="0">
                    <a:latin typeface="+mn-lt"/>
                  </a:rPr>
                  <a:t>For </a:t>
                </a:r>
                <a:r>
                  <a:rPr lang="da-DK" kern="0" dirty="0" err="1">
                    <a:latin typeface="+mn-lt"/>
                  </a:rPr>
                  <a:t>each</a:t>
                </a:r>
                <a:r>
                  <a:rPr lang="da-DK" kern="0" dirty="0">
                    <a:latin typeface="+mn-lt"/>
                  </a:rPr>
                  <a:t> </a:t>
                </a:r>
                <a:r>
                  <a:rPr lang="da-DK" kern="0" dirty="0" err="1">
                    <a:latin typeface="+mn-lt"/>
                  </a:rPr>
                  <a:t>seq</a:t>
                </a:r>
                <a:r>
                  <a:rPr lang="da-DK" kern="0" dirty="0">
                    <a:latin typeface="+mn-lt"/>
                  </a:rPr>
                  <a:t>. of </a:t>
                </a:r>
                <a:r>
                  <a:rPr lang="da-DK" i="1" kern="0" dirty="0">
                    <a:latin typeface="+mn-lt"/>
                  </a:rPr>
                  <a:t>t</a:t>
                </a:r>
                <a:r>
                  <a:rPr lang="da-DK" kern="0" dirty="0">
                    <a:latin typeface="+mn-lt"/>
                  </a:rPr>
                  <a:t> </a:t>
                </a:r>
                <a:r>
                  <a:rPr lang="da-DK" kern="0" dirty="0" err="1">
                    <a:latin typeface="+mn-lt"/>
                  </a:rPr>
                  <a:t>cells</a:t>
                </a:r>
                <a:r>
                  <a:rPr lang="da-DK" kern="0" dirty="0">
                    <a:latin typeface="+mn-lt"/>
                  </a:rPr>
                  <a:t> </a:t>
                </a:r>
                <a:r>
                  <a:rPr lang="da-DK" i="1" kern="0" dirty="0">
                    <a:latin typeface="+mn-lt"/>
                  </a:rPr>
                  <a:t>c</a:t>
                </a:r>
                <a:r>
                  <a:rPr lang="da-DK" kern="0" baseline="-25000" dirty="0">
                    <a:latin typeface="+mn-lt"/>
                  </a:rPr>
                  <a:t>1</a:t>
                </a:r>
                <a:r>
                  <a:rPr lang="da-DK" kern="0" dirty="0">
                    <a:latin typeface="+mn-lt"/>
                  </a:rPr>
                  <a:t>,…</a:t>
                </a:r>
                <a:r>
                  <a:rPr lang="da-DK" i="1" kern="0" dirty="0" err="1">
                    <a:latin typeface="+mn-lt"/>
                  </a:rPr>
                  <a:t>c</a:t>
                </a:r>
                <a:r>
                  <a:rPr lang="da-DK" i="1" kern="0" baseline="-25000" dirty="0" err="1">
                    <a:latin typeface="+mn-lt"/>
                  </a:rPr>
                  <a:t>t</a:t>
                </a:r>
                <a:r>
                  <a:rPr lang="da-DK" kern="0" dirty="0">
                    <a:latin typeface="+mn-lt"/>
                  </a:rPr>
                  <a:t>, </a:t>
                </a:r>
                <a:r>
                  <a:rPr lang="da-DK" kern="0" dirty="0" err="1">
                    <a:latin typeface="+mn-lt"/>
                  </a:rPr>
                  <a:t>count</a:t>
                </a:r>
                <a:r>
                  <a:rPr lang="da-DK" kern="0" dirty="0">
                    <a:latin typeface="+mn-lt"/>
                  </a:rPr>
                  <a:t> </a:t>
                </a:r>
                <a:r>
                  <a:rPr lang="da-DK" kern="0" dirty="0" err="1">
                    <a:latin typeface="+mn-lt"/>
                  </a:rPr>
                  <a:t>how</a:t>
                </a:r>
                <a:r>
                  <a:rPr lang="da-DK" kern="0" dirty="0">
                    <a:latin typeface="+mn-lt"/>
                  </a:rPr>
                  <a:t> </a:t>
                </a:r>
                <a:r>
                  <a:rPr lang="da-DK" kern="0" dirty="0" err="1">
                    <a:latin typeface="+mn-lt"/>
                  </a:rPr>
                  <a:t>many</a:t>
                </a:r>
                <a:r>
                  <a:rPr lang="da-DK" kern="0" dirty="0">
                    <a:latin typeface="+mn-lt"/>
                  </a:rPr>
                  <a:t> </a:t>
                </a:r>
              </a:p>
              <a:p>
                <a:pPr lvl="1"/>
                <a:r>
                  <a:rPr lang="da-DK" kern="0" dirty="0">
                    <a:latin typeface="+mn-lt"/>
                  </a:rPr>
                  <a:t>	</a:t>
                </a:r>
                <a:r>
                  <a:rPr lang="da-DK" kern="0" dirty="0" err="1">
                    <a:latin typeface="+mn-lt"/>
                  </a:rPr>
                  <a:t>queries</a:t>
                </a:r>
                <a:r>
                  <a:rPr lang="da-DK" kern="0" dirty="0">
                    <a:latin typeface="+mn-lt"/>
                  </a:rPr>
                  <a:t> </a:t>
                </a:r>
                <a:r>
                  <a:rPr lang="da-DK" kern="0" dirty="0" err="1">
                    <a:latin typeface="+mn-lt"/>
                  </a:rPr>
                  <a:t>probe</a:t>
                </a:r>
                <a:r>
                  <a:rPr lang="da-DK" kern="0" dirty="0">
                    <a:latin typeface="+mn-lt"/>
                  </a:rPr>
                  <a:t> </a:t>
                </a:r>
                <a:r>
                  <a:rPr lang="da-DK" kern="0" dirty="0" err="1">
                    <a:latin typeface="+mn-lt"/>
                  </a:rPr>
                  <a:t>this</a:t>
                </a:r>
                <a:r>
                  <a:rPr lang="da-DK" kern="0" dirty="0">
                    <a:latin typeface="+mn-lt"/>
                  </a:rPr>
                  <a:t> </a:t>
                </a:r>
                <a:r>
                  <a:rPr lang="da-DK" kern="0" dirty="0" err="1">
                    <a:latin typeface="+mn-lt"/>
                  </a:rPr>
                  <a:t>sequence</a:t>
                </a:r>
                <a:r>
                  <a:rPr lang="da-DK" kern="0" dirty="0">
                    <a:latin typeface="+mn-lt"/>
                  </a:rPr>
                  <a:t> on input </a:t>
                </a:r>
                <a:r>
                  <a:rPr lang="da-DK" i="1" kern="0" dirty="0">
                    <a:latin typeface="+mn-lt"/>
                  </a:rPr>
                  <a:t>P</a:t>
                </a:r>
                <a:r>
                  <a:rPr lang="da-DK" kern="0" dirty="0">
                    <a:latin typeface="+mn-lt"/>
                  </a:rPr>
                  <a:t>.</a:t>
                </a:r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da-DK" kern="0" dirty="0">
                    <a:latin typeface="+mn-lt"/>
                  </a:rPr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a-DK" i="1" ker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 kern="0"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da-DK" i="1" ker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 ker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a-DK" kern="0" dirty="0" err="1">
                    <a:latin typeface="+mn-lt"/>
                  </a:rPr>
                  <a:t>answer</a:t>
                </a:r>
                <a:r>
                  <a:rPr lang="da-DK" kern="0" dirty="0">
                    <a:latin typeface="+mn-lt"/>
                  </a:rPr>
                  <a:t> the most </a:t>
                </a:r>
                <a:r>
                  <a:rPr lang="da-DK" kern="0" dirty="0" err="1">
                    <a:latin typeface="+mn-lt"/>
                  </a:rPr>
                  <a:t>queries</a:t>
                </a:r>
                <a:r>
                  <a:rPr lang="da-DK" kern="0" dirty="0">
                    <a:latin typeface="+mn-lt"/>
                  </a:rPr>
                  <a:t>.</a:t>
                </a:r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da-DK" kern="0" dirty="0">
                    <a:latin typeface="+mn-lt"/>
                  </a:rPr>
                  <a:t>Write </a:t>
                </a:r>
                <a:r>
                  <a:rPr lang="da-DK" kern="0" dirty="0" err="1">
                    <a:latin typeface="+mn-lt"/>
                  </a:rPr>
                  <a:t>down</a:t>
                </a:r>
                <a:r>
                  <a:rPr lang="da-DK" kern="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a-DK" i="1" ker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 kern="0"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da-DK" i="1" ker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da-DK" kern="0" dirty="0"/>
                  <a:t> (</a:t>
                </a:r>
                <a:r>
                  <a:rPr lang="da-DK" kern="0" dirty="0" err="1"/>
                  <a:t>addresses</a:t>
                </a:r>
                <a:r>
                  <a:rPr lang="da-DK" kern="0" dirty="0"/>
                  <a:t> + </a:t>
                </a:r>
                <a:r>
                  <a:rPr lang="da-DK" kern="0" dirty="0" err="1"/>
                  <a:t>contents</a:t>
                </a:r>
                <a:r>
                  <a:rPr lang="da-DK" kern="0" dirty="0"/>
                  <a:t>)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da-DK" kern="0" dirty="0">
                  <a:latin typeface="+mn-lt"/>
                </a:endParaRPr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da-DK" kern="0" dirty="0">
                    <a:latin typeface="+mn-lt"/>
                  </a:rPr>
                  <a:t>Encoding </a:t>
                </a:r>
                <a:r>
                  <a:rPr lang="da-DK" kern="0" dirty="0" err="1">
                    <a:latin typeface="+mn-lt"/>
                  </a:rPr>
                  <a:t>length</a:t>
                </a:r>
                <a:r>
                  <a:rPr lang="da-DK" kern="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da-DK" b="0" i="1" kern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a-DK" b="0" i="1" kern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a-DK" b="0" i="1" kern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da-DK" b="0" i="1" kern="0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da-DK" b="0" i="1" kern="0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a-DK" b="0" i="0" kern="0" smtClean="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da-DK" b="0" i="1" kern="0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da-DK" b="0" i="1" kern="0" smtClean="0">
                            <a:latin typeface="Cambria Math" panose="02040503050406030204" pitchFamily="18" charset="0"/>
                          </a:rPr>
                          <m:t>) ≤2</m:t>
                        </m:r>
                        <m:r>
                          <a:rPr lang="da-DK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𝑡𝑤</m:t>
                        </m:r>
                      </m:e>
                    </m:func>
                  </m:oMath>
                </a14:m>
                <a:r>
                  <a:rPr lang="da-DK" kern="0" dirty="0">
                    <a:latin typeface="+mn-lt"/>
                  </a:rPr>
                  <a:t> bits.</a:t>
                </a:r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da-DK" kern="0" dirty="0">
                    <a:solidFill>
                      <a:srgbClr val="3737FF"/>
                    </a:solidFill>
                    <a:latin typeface="+mn-lt"/>
                  </a:rPr>
                  <a:t>Observation: </a:t>
                </a:r>
                <a:r>
                  <a:rPr lang="da-DK" kern="0" dirty="0" err="1">
                    <a:latin typeface="+mn-lt"/>
                  </a:rPr>
                  <a:t>Often</a:t>
                </a:r>
                <a:r>
                  <a:rPr lang="da-DK" kern="0" dirty="0">
                    <a:latin typeface="+mn-lt"/>
                  </a:rPr>
                  <a:t> &lt;&lt; </a:t>
                </a:r>
                <a:r>
                  <a:rPr lang="da-DK" i="1" kern="0" dirty="0" err="1">
                    <a:latin typeface="+mn-lt"/>
                  </a:rPr>
                  <a:t>n</a:t>
                </a:r>
                <a:r>
                  <a:rPr lang="da-DK" kern="0" dirty="0" err="1">
                    <a:latin typeface="+mn-lt"/>
                  </a:rPr>
                  <a:t>lg</a:t>
                </a:r>
                <a:r>
                  <a:rPr lang="da-DK" i="1" kern="0" dirty="0" err="1">
                    <a:latin typeface="+mn-lt"/>
                  </a:rPr>
                  <a:t>p</a:t>
                </a:r>
                <a:r>
                  <a:rPr lang="da-DK" i="1" kern="0" dirty="0">
                    <a:latin typeface="+mn-lt"/>
                  </a:rPr>
                  <a:t>.</a:t>
                </a:r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da-DK" kern="0" dirty="0">
                    <a:solidFill>
                      <a:srgbClr val="FF0000"/>
                    </a:solidFill>
                    <a:latin typeface="+mn-lt"/>
                  </a:rPr>
                  <a:t>Idea: </a:t>
                </a:r>
                <a:r>
                  <a:rPr lang="da-DK" kern="0" dirty="0">
                    <a:latin typeface="+mn-lt"/>
                  </a:rPr>
                  <a:t>Select </a:t>
                </a:r>
                <a:r>
                  <a:rPr lang="da-DK" i="1" kern="0" dirty="0">
                    <a:latin typeface="+mn-lt"/>
                  </a:rPr>
                  <a:t>k</a:t>
                </a:r>
                <a:r>
                  <a:rPr lang="da-DK" kern="0" dirty="0">
                    <a:latin typeface="+mn-lt"/>
                  </a:rPr>
                  <a:t> </a:t>
                </a:r>
                <a:r>
                  <a:rPr lang="da-DK" kern="0" dirty="0" err="1">
                    <a:latin typeface="+mn-lt"/>
                  </a:rPr>
                  <a:t>rather</a:t>
                </a:r>
                <a:r>
                  <a:rPr lang="da-DK" kern="0" dirty="0">
                    <a:latin typeface="+mn-lt"/>
                  </a:rPr>
                  <a:t> </a:t>
                </a:r>
                <a:r>
                  <a:rPr lang="da-DK" kern="0" dirty="0" err="1">
                    <a:latin typeface="+mn-lt"/>
                  </a:rPr>
                  <a:t>than</a:t>
                </a:r>
                <a:r>
                  <a:rPr lang="da-DK" kern="0" dirty="0">
                    <a:latin typeface="+mn-lt"/>
                  </a:rPr>
                  <a:t> </a:t>
                </a:r>
                <a:r>
                  <a:rPr lang="da-DK" i="1" kern="0" dirty="0">
                    <a:latin typeface="+mn-lt"/>
                  </a:rPr>
                  <a:t>t</a:t>
                </a:r>
                <a:r>
                  <a:rPr lang="da-DK" kern="0" dirty="0">
                    <a:latin typeface="+mn-lt"/>
                  </a:rPr>
                  <a:t> </a:t>
                </a:r>
                <a:r>
                  <a:rPr lang="da-DK" kern="0" dirty="0" err="1">
                    <a:latin typeface="+mn-lt"/>
                  </a:rPr>
                  <a:t>cells</a:t>
                </a:r>
                <a:r>
                  <a:rPr lang="da-DK" kern="0" dirty="0">
                    <a:latin typeface="+mn-lt"/>
                  </a:rPr>
                  <a:t>, for </a:t>
                </a:r>
                <a:r>
                  <a:rPr lang="da-DK" i="1" kern="0" dirty="0">
                    <a:latin typeface="+mn-lt"/>
                  </a:rPr>
                  <a:t>k </a:t>
                </a:r>
                <a:r>
                  <a:rPr lang="da-DK" kern="0" dirty="0">
                    <a:latin typeface="+mn-lt"/>
                  </a:rPr>
                  <a:t>&gt; </a:t>
                </a:r>
                <a:r>
                  <a:rPr lang="da-DK" i="1" kern="0" dirty="0">
                    <a:latin typeface="+mn-lt"/>
                  </a:rPr>
                  <a:t>t</a:t>
                </a:r>
                <a:r>
                  <a:rPr lang="da-DK" kern="0" dirty="0">
                    <a:latin typeface="+mn-lt"/>
                  </a:rPr>
                  <a:t>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>
                  <a:latin typeface="+mn-lt"/>
                </a:endParaRP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>
                  <a:latin typeface="+mn-lt"/>
                </a:endParaRP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>
                  <a:latin typeface="+mn-lt"/>
                </a:endParaRPr>
              </a:p>
              <a:p>
                <a:pPr lvl="1"/>
                <a:endParaRPr lang="en-US" kern="0" dirty="0">
                  <a:latin typeface="+mn-lt"/>
                </a:endParaRPr>
              </a:p>
            </p:txBody>
          </p:sp>
        </mc:Choice>
        <mc:Fallback xmlns="">
          <p:sp>
            <p:nvSpPr>
              <p:cNvPr id="1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5300" y="1160463"/>
                <a:ext cx="8850313" cy="4752975"/>
              </a:xfrm>
              <a:prstGeom prst="rect">
                <a:avLst/>
              </a:prstGeom>
              <a:blipFill>
                <a:blip r:embed="rId3"/>
                <a:stretch>
                  <a:fillRect l="-430" t="-532" b="-266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Proof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288" y="437500"/>
            <a:ext cx="1404935" cy="140493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476" y="4142342"/>
            <a:ext cx="2037373" cy="1555195"/>
          </a:xfrm>
          <a:prstGeom prst="rect">
            <a:avLst/>
          </a:prstGeom>
        </p:spPr>
      </p:pic>
      <p:sp>
        <p:nvSpPr>
          <p:cNvPr id="24" name="Right Arrow 23"/>
          <p:cNvSpPr/>
          <p:nvPr/>
        </p:nvSpPr>
        <p:spPr bwMode="auto">
          <a:xfrm rot="1331721">
            <a:off x="7080775" y="3875958"/>
            <a:ext cx="1151513" cy="412118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8E810E48-24B7-DD46-BF81-9273B891ABA6}"/>
              </a:ext>
            </a:extLst>
          </p:cNvPr>
          <p:cNvSpPr/>
          <p:nvPr/>
        </p:nvSpPr>
        <p:spPr bwMode="auto">
          <a:xfrm>
            <a:off x="8023012" y="5078708"/>
            <a:ext cx="356552" cy="352608"/>
          </a:xfrm>
          <a:prstGeom prst="ellipse">
            <a:avLst/>
          </a:prstGeom>
          <a:solidFill>
            <a:srgbClr val="3737FF">
              <a:alpha val="7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CFF9A1F3-0BE7-304B-BE7F-074CBA81EC21}"/>
              </a:ext>
            </a:extLst>
          </p:cNvPr>
          <p:cNvSpPr/>
          <p:nvPr/>
        </p:nvSpPr>
        <p:spPr bwMode="auto">
          <a:xfrm>
            <a:off x="8331224" y="4551673"/>
            <a:ext cx="356552" cy="352608"/>
          </a:xfrm>
          <a:prstGeom prst="ellipse">
            <a:avLst/>
          </a:prstGeom>
          <a:solidFill>
            <a:srgbClr val="3737FF">
              <a:alpha val="7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E93CD7E8-9836-FD4C-82F3-3F6DEC570C2B}"/>
              </a:ext>
            </a:extLst>
          </p:cNvPr>
          <p:cNvSpPr/>
          <p:nvPr/>
        </p:nvSpPr>
        <p:spPr bwMode="auto">
          <a:xfrm>
            <a:off x="8871105" y="4591140"/>
            <a:ext cx="356552" cy="352608"/>
          </a:xfrm>
          <a:prstGeom prst="ellipse">
            <a:avLst/>
          </a:prstGeom>
          <a:solidFill>
            <a:srgbClr val="3737FF">
              <a:alpha val="7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103CE4A0-F289-5B46-AF97-C8CBCE01AF14}"/>
              </a:ext>
            </a:extLst>
          </p:cNvPr>
          <p:cNvSpPr/>
          <p:nvPr/>
        </p:nvSpPr>
        <p:spPr bwMode="auto">
          <a:xfrm>
            <a:off x="8954600" y="4137701"/>
            <a:ext cx="356552" cy="352608"/>
          </a:xfrm>
          <a:prstGeom prst="ellipse">
            <a:avLst/>
          </a:prstGeom>
          <a:solidFill>
            <a:srgbClr val="3737FF">
              <a:alpha val="7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6" name="Curved Connector 5">
            <a:extLst>
              <a:ext uri="{FF2B5EF4-FFF2-40B4-BE49-F238E27FC236}">
                <a16:creationId xmlns:a16="http://schemas.microsoft.com/office/drawing/2014/main" xmlns="" id="{A7CAD3AC-B21E-4148-82FA-43035143E57C}"/>
              </a:ext>
            </a:extLst>
          </p:cNvPr>
          <p:cNvCxnSpPr>
            <a:cxnSpLocks/>
            <a:stCxn id="12" idx="1"/>
            <a:endCxn id="13" idx="1"/>
          </p:cNvCxnSpPr>
          <p:nvPr/>
        </p:nvCxnSpPr>
        <p:spPr bwMode="auto">
          <a:xfrm rot="5400000" flipH="1" flipV="1">
            <a:off x="7965817" y="4712723"/>
            <a:ext cx="527035" cy="308212"/>
          </a:xfrm>
          <a:prstGeom prst="curvedConnector3">
            <a:avLst>
              <a:gd name="adj1" fmla="val 113456"/>
            </a:avLst>
          </a:prstGeom>
          <a:ln>
            <a:solidFill>
              <a:srgbClr val="3737FF"/>
            </a:solidFill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Curved Connector 20">
            <a:extLst>
              <a:ext uri="{FF2B5EF4-FFF2-40B4-BE49-F238E27FC236}">
                <a16:creationId xmlns:a16="http://schemas.microsoft.com/office/drawing/2014/main" xmlns="" id="{76A95EC0-48DD-1647-A1DD-6ED8B097CCAC}"/>
              </a:ext>
            </a:extLst>
          </p:cNvPr>
          <p:cNvCxnSpPr>
            <a:cxnSpLocks/>
            <a:stCxn id="13" idx="0"/>
            <a:endCxn id="15" idx="1"/>
          </p:cNvCxnSpPr>
          <p:nvPr/>
        </p:nvCxnSpPr>
        <p:spPr bwMode="auto">
          <a:xfrm rot="5400000" flipH="1" flipV="1">
            <a:off x="8576991" y="4121848"/>
            <a:ext cx="362334" cy="497316"/>
          </a:xfrm>
          <a:prstGeom prst="curvedConnector3">
            <a:avLst>
              <a:gd name="adj1" fmla="val 177342"/>
            </a:avLst>
          </a:prstGeom>
          <a:ln>
            <a:solidFill>
              <a:srgbClr val="3737FF"/>
            </a:solidFill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Curved Connector 25">
            <a:extLst>
              <a:ext uri="{FF2B5EF4-FFF2-40B4-BE49-F238E27FC236}">
                <a16:creationId xmlns:a16="http://schemas.microsoft.com/office/drawing/2014/main" xmlns="" id="{21F63EC2-64AF-0E41-AF19-155986E010D5}"/>
              </a:ext>
            </a:extLst>
          </p:cNvPr>
          <p:cNvCxnSpPr>
            <a:cxnSpLocks/>
            <a:stCxn id="15" idx="6"/>
            <a:endCxn id="14" idx="4"/>
          </p:cNvCxnSpPr>
          <p:nvPr/>
        </p:nvCxnSpPr>
        <p:spPr bwMode="auto">
          <a:xfrm flipH="1">
            <a:off x="9049381" y="4314005"/>
            <a:ext cx="261771" cy="629743"/>
          </a:xfrm>
          <a:prstGeom prst="curvedConnector4">
            <a:avLst>
              <a:gd name="adj1" fmla="val -87328"/>
              <a:gd name="adj2" fmla="val 136301"/>
            </a:avLst>
          </a:prstGeom>
          <a:ln>
            <a:solidFill>
              <a:srgbClr val="3737FF"/>
            </a:solidFill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8151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9530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Polynomial Evaluation: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Input: </a:t>
            </a:r>
            <a:r>
              <a:rPr lang="en-US" kern="0" dirty="0"/>
              <a:t>Degree </a:t>
            </a:r>
            <a:r>
              <a:rPr lang="en-US" i="1" kern="0" dirty="0"/>
              <a:t>n</a:t>
            </a:r>
            <a:r>
              <a:rPr lang="en-US" kern="0" dirty="0"/>
              <a:t>-1 polynomial, </a:t>
            </a:r>
            <a:r>
              <a:rPr lang="en-US" i="1" kern="0" dirty="0"/>
              <a:t>P</a:t>
            </a:r>
            <a:r>
              <a:rPr lang="en-US" kern="0" dirty="0"/>
              <a:t>, over</a:t>
            </a:r>
            <a:r>
              <a:rPr lang="en-US" b="1" kern="0" dirty="0"/>
              <a:t> </a:t>
            </a:r>
            <a:r>
              <a:rPr lang="da-DK" kern="0" dirty="0"/>
              <a:t>𝔽</a:t>
            </a:r>
            <a:r>
              <a:rPr lang="en-US" i="1" kern="0" baseline="-25000" dirty="0"/>
              <a:t>p</a:t>
            </a:r>
            <a:r>
              <a:rPr lang="en-US" kern="0" baseline="-25000" dirty="0"/>
              <a:t> </a:t>
            </a:r>
            <a:r>
              <a:rPr lang="en-US" kern="0" dirty="0"/>
              <a:t>for </a:t>
            </a:r>
            <a:r>
              <a:rPr lang="en-US" i="1" kern="0" dirty="0"/>
              <a:t>p</a:t>
            </a:r>
            <a:r>
              <a:rPr lang="en-US" kern="0" dirty="0"/>
              <a:t>=</a:t>
            </a:r>
            <a:r>
              <a:rPr lang="el-GR" kern="0" dirty="0"/>
              <a:t>θ</a:t>
            </a:r>
            <a:r>
              <a:rPr lang="da-DK" kern="0" dirty="0"/>
              <a:t>(</a:t>
            </a:r>
            <a:r>
              <a:rPr lang="da-DK" i="1" kern="0" dirty="0"/>
              <a:t>n</a:t>
            </a:r>
            <a:r>
              <a:rPr lang="da-DK" kern="0" baseline="30000" dirty="0"/>
              <a:t>2</a:t>
            </a:r>
            <a:r>
              <a:rPr lang="da-DK" kern="0" dirty="0"/>
              <a:t>).</a:t>
            </a: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da-DK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da-DK" kern="0" dirty="0">
              <a:latin typeface="+mn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da-DK" kern="0" dirty="0">
                <a:solidFill>
                  <a:srgbClr val="3737FF"/>
                </a:solidFill>
                <a:latin typeface="+mn-lt"/>
              </a:rPr>
              <a:t>Encoding </a:t>
            </a:r>
            <a:r>
              <a:rPr lang="da-DK" i="1" kern="0" dirty="0">
                <a:solidFill>
                  <a:srgbClr val="3737FF"/>
                </a:solidFill>
                <a:latin typeface="+mn-lt"/>
              </a:rPr>
              <a:t>P</a:t>
            </a:r>
            <a:r>
              <a:rPr lang="da-DK" kern="0" dirty="0">
                <a:solidFill>
                  <a:srgbClr val="3737FF"/>
                </a:solidFill>
                <a:latin typeface="+mn-lt"/>
              </a:rPr>
              <a:t>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a-DK" kern="0" dirty="0" err="1"/>
              <a:t>Build</a:t>
            </a:r>
            <a:r>
              <a:rPr lang="da-DK" kern="0" dirty="0"/>
              <a:t> </a:t>
            </a:r>
            <a:r>
              <a:rPr lang="da-DK" kern="0" dirty="0">
                <a:solidFill>
                  <a:srgbClr val="FF0000"/>
                </a:solidFill>
              </a:rPr>
              <a:t>data </a:t>
            </a:r>
            <a:r>
              <a:rPr lang="da-DK" kern="0" dirty="0" err="1">
                <a:solidFill>
                  <a:srgbClr val="FF0000"/>
                </a:solidFill>
              </a:rPr>
              <a:t>structure</a:t>
            </a:r>
            <a:r>
              <a:rPr lang="da-DK" kern="0" dirty="0">
                <a:solidFill>
                  <a:srgbClr val="FF0000"/>
                </a:solidFill>
              </a:rPr>
              <a:t> </a:t>
            </a:r>
            <a:r>
              <a:rPr lang="da-DK" kern="0" dirty="0"/>
              <a:t>on </a:t>
            </a:r>
            <a:r>
              <a:rPr lang="da-DK" i="1" kern="0" dirty="0"/>
              <a:t>P</a:t>
            </a:r>
            <a:r>
              <a:rPr lang="da-DK" kern="0" dirty="0"/>
              <a:t>.</a:t>
            </a:r>
            <a:endParaRPr lang="da-DK" kern="0" dirty="0">
              <a:solidFill>
                <a:srgbClr val="3737FF"/>
              </a:solidFill>
              <a:latin typeface="+mn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da-DK" kern="0" dirty="0">
                <a:latin typeface="+mn-lt"/>
              </a:rPr>
              <a:t>For </a:t>
            </a:r>
            <a:r>
              <a:rPr lang="da-DK" kern="0" dirty="0" err="1">
                <a:latin typeface="+mn-lt"/>
              </a:rPr>
              <a:t>each</a:t>
            </a:r>
            <a:r>
              <a:rPr lang="da-DK" kern="0" dirty="0">
                <a:latin typeface="+mn-lt"/>
              </a:rPr>
              <a:t> set </a:t>
            </a:r>
            <a:r>
              <a:rPr lang="da-DK" i="1" kern="0" dirty="0">
                <a:latin typeface="+mn-lt"/>
              </a:rPr>
              <a:t>C</a:t>
            </a:r>
            <a:r>
              <a:rPr lang="da-DK" kern="0" dirty="0">
                <a:latin typeface="+mn-lt"/>
              </a:rPr>
              <a:t> of </a:t>
            </a:r>
            <a:r>
              <a:rPr lang="da-DK" i="1" kern="0" dirty="0">
                <a:latin typeface="+mn-lt"/>
              </a:rPr>
              <a:t>k</a:t>
            </a:r>
            <a:r>
              <a:rPr lang="da-DK" kern="0" dirty="0">
                <a:latin typeface="+mn-lt"/>
              </a:rPr>
              <a:t> </a:t>
            </a:r>
            <a:r>
              <a:rPr lang="da-DK" kern="0" dirty="0" err="1">
                <a:latin typeface="+mn-lt"/>
              </a:rPr>
              <a:t>cells</a:t>
            </a:r>
            <a:r>
              <a:rPr lang="da-DK" kern="0" dirty="0">
                <a:latin typeface="+mn-lt"/>
              </a:rPr>
              <a:t>, </a:t>
            </a:r>
            <a:r>
              <a:rPr lang="da-DK" kern="0" dirty="0" err="1">
                <a:latin typeface="+mn-lt"/>
              </a:rPr>
              <a:t>count</a:t>
            </a:r>
            <a:r>
              <a:rPr lang="da-DK" kern="0" dirty="0">
                <a:latin typeface="+mn-lt"/>
              </a:rPr>
              <a:t> </a:t>
            </a:r>
            <a:r>
              <a:rPr lang="da-DK" kern="0" dirty="0" err="1">
                <a:latin typeface="+mn-lt"/>
              </a:rPr>
              <a:t>how</a:t>
            </a:r>
            <a:r>
              <a:rPr lang="da-DK" kern="0" dirty="0">
                <a:latin typeface="+mn-lt"/>
              </a:rPr>
              <a:t> </a:t>
            </a:r>
            <a:r>
              <a:rPr lang="da-DK" kern="0" dirty="0" err="1">
                <a:latin typeface="+mn-lt"/>
              </a:rPr>
              <a:t>many</a:t>
            </a:r>
            <a:r>
              <a:rPr lang="da-DK" kern="0" dirty="0">
                <a:latin typeface="+mn-lt"/>
              </a:rPr>
              <a:t> </a:t>
            </a:r>
          </a:p>
          <a:p>
            <a:pPr lvl="1"/>
            <a:r>
              <a:rPr lang="da-DK" kern="0" dirty="0">
                <a:latin typeface="+mn-lt"/>
              </a:rPr>
              <a:t>	</a:t>
            </a:r>
            <a:r>
              <a:rPr lang="da-DK" kern="0" dirty="0" err="1">
                <a:latin typeface="+mn-lt"/>
              </a:rPr>
              <a:t>queries</a:t>
            </a:r>
            <a:r>
              <a:rPr lang="da-DK" kern="0" dirty="0">
                <a:latin typeface="+mn-lt"/>
              </a:rPr>
              <a:t> </a:t>
            </a:r>
            <a:r>
              <a:rPr lang="da-DK" kern="0" dirty="0" err="1">
                <a:latin typeface="+mn-lt"/>
              </a:rPr>
              <a:t>that</a:t>
            </a:r>
            <a:r>
              <a:rPr lang="da-DK" kern="0" dirty="0">
                <a:latin typeface="+mn-lt"/>
              </a:rPr>
              <a:t> </a:t>
            </a:r>
            <a:r>
              <a:rPr lang="da-DK" kern="0" dirty="0" err="1">
                <a:latin typeface="+mn-lt"/>
              </a:rPr>
              <a:t>only</a:t>
            </a:r>
            <a:r>
              <a:rPr lang="da-DK" kern="0" dirty="0">
                <a:latin typeface="+mn-lt"/>
              </a:rPr>
              <a:t> </a:t>
            </a:r>
            <a:r>
              <a:rPr lang="da-DK" kern="0" dirty="0" err="1">
                <a:latin typeface="+mn-lt"/>
              </a:rPr>
              <a:t>probe</a:t>
            </a:r>
            <a:r>
              <a:rPr lang="da-DK" kern="0" dirty="0">
                <a:latin typeface="+mn-lt"/>
              </a:rPr>
              <a:t> </a:t>
            </a:r>
            <a:r>
              <a:rPr lang="da-DK" kern="0" dirty="0" err="1">
                <a:latin typeface="+mn-lt"/>
              </a:rPr>
              <a:t>cells</a:t>
            </a:r>
            <a:r>
              <a:rPr lang="da-DK" kern="0" dirty="0">
                <a:latin typeface="+mn-lt"/>
              </a:rPr>
              <a:t> in </a:t>
            </a:r>
            <a:r>
              <a:rPr lang="da-DK" i="1" kern="0" dirty="0">
                <a:latin typeface="+mn-lt"/>
              </a:rPr>
              <a:t>C</a:t>
            </a:r>
            <a:r>
              <a:rPr lang="da-DK" kern="0" dirty="0">
                <a:latin typeface="+mn-lt"/>
              </a:rPr>
              <a:t> on input </a:t>
            </a:r>
            <a:r>
              <a:rPr lang="da-DK" i="1" kern="0" dirty="0">
                <a:latin typeface="+mn-lt"/>
              </a:rPr>
              <a:t>P</a:t>
            </a:r>
            <a:r>
              <a:rPr lang="da-DK" kern="0" dirty="0">
                <a:latin typeface="+mn-lt"/>
              </a:rPr>
              <a:t>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a-DK" kern="0" dirty="0">
                <a:latin typeface="+mn-lt"/>
              </a:rPr>
              <a:t>Let </a:t>
            </a:r>
            <a:r>
              <a:rPr lang="da-DK" i="1" kern="0" dirty="0">
                <a:latin typeface="+mn-lt"/>
              </a:rPr>
              <a:t>C</a:t>
            </a:r>
            <a:r>
              <a:rPr lang="da-DK" kern="0" dirty="0">
                <a:latin typeface="+mn-lt"/>
              </a:rPr>
              <a:t>* </a:t>
            </a:r>
            <a:r>
              <a:rPr lang="da-DK" kern="0" dirty="0" err="1">
                <a:latin typeface="+mn-lt"/>
              </a:rPr>
              <a:t>answer</a:t>
            </a:r>
            <a:r>
              <a:rPr lang="da-DK" kern="0" dirty="0">
                <a:latin typeface="+mn-lt"/>
              </a:rPr>
              <a:t> the most </a:t>
            </a:r>
            <a:r>
              <a:rPr lang="da-DK" kern="0" dirty="0" err="1">
                <a:latin typeface="+mn-lt"/>
              </a:rPr>
              <a:t>queries</a:t>
            </a:r>
            <a:r>
              <a:rPr lang="da-DK" kern="0" dirty="0">
                <a:latin typeface="+mn-lt"/>
              </a:rPr>
              <a:t>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a-DK" kern="0" dirty="0">
                <a:latin typeface="+mn-lt"/>
              </a:rPr>
              <a:t>Write </a:t>
            </a:r>
            <a:r>
              <a:rPr lang="da-DK" kern="0" dirty="0" err="1">
                <a:latin typeface="+mn-lt"/>
              </a:rPr>
              <a:t>down</a:t>
            </a:r>
            <a:r>
              <a:rPr lang="da-DK" kern="0" dirty="0">
                <a:latin typeface="+mn-lt"/>
              </a:rPr>
              <a:t> </a:t>
            </a:r>
            <a:r>
              <a:rPr lang="da-DK" i="1" kern="0" dirty="0"/>
              <a:t>C</a:t>
            </a:r>
            <a:r>
              <a:rPr lang="da-DK" kern="0" dirty="0"/>
              <a:t>*</a:t>
            </a:r>
            <a:r>
              <a:rPr lang="da-DK" kern="0" dirty="0">
                <a:latin typeface="+mn-lt"/>
              </a:rPr>
              <a:t> </a:t>
            </a:r>
            <a:r>
              <a:rPr lang="da-DK" kern="0" dirty="0"/>
              <a:t>(</a:t>
            </a:r>
            <a:r>
              <a:rPr lang="da-DK" kern="0" dirty="0" err="1"/>
              <a:t>addresses</a:t>
            </a:r>
            <a:r>
              <a:rPr lang="da-DK" kern="0" dirty="0"/>
              <a:t> + </a:t>
            </a:r>
            <a:r>
              <a:rPr lang="da-DK" kern="0" dirty="0" err="1"/>
              <a:t>contents</a:t>
            </a:r>
            <a:r>
              <a:rPr lang="da-DK" kern="0" dirty="0"/>
              <a:t>).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lvl="1"/>
            <a:endParaRPr lang="en-US" kern="0" dirty="0">
              <a:latin typeface="+mn-lt"/>
            </a:endParaRP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 Proof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288" y="437500"/>
            <a:ext cx="1404935" cy="140493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6093932-C97A-A24A-8F8C-99B9A1CFB0A5}"/>
              </a:ext>
            </a:extLst>
          </p:cNvPr>
          <p:cNvGrpSpPr/>
          <p:nvPr/>
        </p:nvGrpSpPr>
        <p:grpSpPr>
          <a:xfrm>
            <a:off x="7409630" y="3850468"/>
            <a:ext cx="2213219" cy="1847069"/>
            <a:chOff x="7409630" y="3850468"/>
            <a:chExt cx="2213219" cy="1847069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5476" y="4142342"/>
              <a:ext cx="2037373" cy="1555195"/>
            </a:xfrm>
            <a:prstGeom prst="rect">
              <a:avLst/>
            </a:prstGeom>
          </p:spPr>
        </p:pic>
        <p:sp>
          <p:nvSpPr>
            <p:cNvPr id="24" name="Right Arrow 23"/>
            <p:cNvSpPr/>
            <p:nvPr/>
          </p:nvSpPr>
          <p:spPr bwMode="auto">
            <a:xfrm rot="2131944">
              <a:off x="7409630" y="3850468"/>
              <a:ext cx="1151513" cy="412118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1615DEEE-9BF6-2641-A9E6-54047318B91F}"/>
              </a:ext>
            </a:extLst>
          </p:cNvPr>
          <p:cNvSpPr/>
          <p:nvPr/>
        </p:nvSpPr>
        <p:spPr bwMode="auto">
          <a:xfrm>
            <a:off x="8121673" y="4545111"/>
            <a:ext cx="1087654" cy="779646"/>
          </a:xfrm>
          <a:prstGeom prst="ellipse">
            <a:avLst/>
          </a:prstGeom>
          <a:solidFill>
            <a:srgbClr val="3737FF">
              <a:alpha val="7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3073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3"/>
              <p:cNvSpPr txBox="1">
                <a:spLocks noChangeArrowheads="1"/>
              </p:cNvSpPr>
              <p:nvPr/>
            </p:nvSpPr>
            <p:spPr bwMode="auto">
              <a:xfrm>
                <a:off x="495300" y="1160463"/>
                <a:ext cx="8850313" cy="4752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>
                  <a:buFont typeface="Wingdings" pitchFamily="2" charset="2"/>
                  <a:buChar char="§"/>
                </a:pPr>
                <a:r>
                  <a:rPr lang="da-DK" kern="0" dirty="0">
                    <a:solidFill>
                      <a:srgbClr val="3737FF"/>
                    </a:solidFill>
                    <a:latin typeface="+mn-lt"/>
                  </a:rPr>
                  <a:t>Encoding </a:t>
                </a:r>
                <a:r>
                  <a:rPr lang="da-DK" i="1" kern="0" dirty="0">
                    <a:solidFill>
                      <a:srgbClr val="3737FF"/>
                    </a:solidFill>
                    <a:latin typeface="+mn-lt"/>
                  </a:rPr>
                  <a:t>P</a:t>
                </a:r>
                <a:r>
                  <a:rPr lang="da-DK" kern="0" dirty="0">
                    <a:solidFill>
                      <a:srgbClr val="3737FF"/>
                    </a:solidFill>
                    <a:latin typeface="+mn-lt"/>
                  </a:rPr>
                  <a:t>: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da-DK" kern="0" dirty="0"/>
                  <a:t>Let </a:t>
                </a:r>
                <a:r>
                  <a:rPr lang="da-DK" i="1" kern="0" dirty="0"/>
                  <a:t>C</a:t>
                </a:r>
                <a:r>
                  <a:rPr lang="da-DK" kern="0" dirty="0"/>
                  <a:t>* </a:t>
                </a:r>
                <a:r>
                  <a:rPr lang="da-DK" kern="0" dirty="0" err="1"/>
                  <a:t>answer</a:t>
                </a:r>
                <a:r>
                  <a:rPr lang="da-DK" kern="0" dirty="0"/>
                  <a:t> the most </a:t>
                </a:r>
                <a:r>
                  <a:rPr lang="da-DK" kern="0" dirty="0" err="1"/>
                  <a:t>queries</a:t>
                </a:r>
                <a:r>
                  <a:rPr lang="da-DK" kern="0" dirty="0"/>
                  <a:t>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da-DK" kern="0" dirty="0"/>
                  <a:t>Write </a:t>
                </a:r>
                <a:r>
                  <a:rPr lang="da-DK" kern="0" dirty="0" err="1"/>
                  <a:t>down</a:t>
                </a:r>
                <a:r>
                  <a:rPr lang="da-DK" kern="0" dirty="0"/>
                  <a:t> </a:t>
                </a:r>
                <a:r>
                  <a:rPr lang="da-DK" i="1" kern="0" dirty="0"/>
                  <a:t>C</a:t>
                </a:r>
                <a:r>
                  <a:rPr lang="da-DK" kern="0" dirty="0"/>
                  <a:t>* (</a:t>
                </a:r>
                <a:r>
                  <a:rPr lang="da-DK" kern="0" dirty="0" err="1"/>
                  <a:t>addresses</a:t>
                </a:r>
                <a:r>
                  <a:rPr lang="da-DK" kern="0" dirty="0"/>
                  <a:t> + </a:t>
                </a:r>
                <a:r>
                  <a:rPr lang="da-DK" kern="0" dirty="0" err="1"/>
                  <a:t>contents</a:t>
                </a:r>
                <a:r>
                  <a:rPr lang="da-DK" kern="0" dirty="0"/>
                  <a:t>)</a:t>
                </a:r>
              </a:p>
              <a:p>
                <a:pPr marL="1257300" lvl="2" indent="-342900">
                  <a:buFont typeface="Wingdings" pitchFamily="2" charset="2"/>
                  <a:buChar char="§"/>
                </a:pPr>
                <a:endParaRPr lang="da-DK" kern="0" dirty="0">
                  <a:latin typeface="+mn-lt"/>
                </a:endParaRPr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da-DK" kern="0" dirty="0" err="1">
                    <a:solidFill>
                      <a:srgbClr val="3737FF"/>
                    </a:solidFill>
                    <a:latin typeface="+mn-lt"/>
                  </a:rPr>
                  <a:t>Recovering</a:t>
                </a:r>
                <a:r>
                  <a:rPr lang="da-DK" kern="0" dirty="0">
                    <a:solidFill>
                      <a:srgbClr val="3737FF"/>
                    </a:solidFill>
                    <a:latin typeface="+mn-lt"/>
                  </a:rPr>
                  <a:t> </a:t>
                </a:r>
                <a:r>
                  <a:rPr lang="da-DK" i="1" kern="0" dirty="0">
                    <a:solidFill>
                      <a:srgbClr val="3737FF"/>
                    </a:solidFill>
                    <a:latin typeface="+mn-lt"/>
                  </a:rPr>
                  <a:t>P</a:t>
                </a:r>
                <a:r>
                  <a:rPr lang="da-DK" kern="0" dirty="0">
                    <a:solidFill>
                      <a:srgbClr val="3737FF"/>
                    </a:solidFill>
                    <a:latin typeface="+mn-lt"/>
                  </a:rPr>
                  <a:t>: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da-DK" kern="0" dirty="0" err="1">
                    <a:latin typeface="+mn-lt"/>
                  </a:rPr>
                  <a:t>Iterate</a:t>
                </a:r>
                <a:r>
                  <a:rPr lang="da-DK" kern="0" dirty="0">
                    <a:latin typeface="+mn-lt"/>
                  </a:rPr>
                  <a:t> </a:t>
                </a:r>
                <a:r>
                  <a:rPr lang="da-DK" kern="0" dirty="0" err="1">
                    <a:latin typeface="+mn-lt"/>
                  </a:rPr>
                  <a:t>through</a:t>
                </a:r>
                <a:r>
                  <a:rPr lang="da-DK" kern="0" dirty="0">
                    <a:latin typeface="+mn-lt"/>
                  </a:rPr>
                  <a:t> all </a:t>
                </a:r>
                <a:r>
                  <a:rPr lang="da-DK" i="1" kern="0" dirty="0">
                    <a:latin typeface="+mn-lt"/>
                  </a:rPr>
                  <a:t>x</a:t>
                </a:r>
                <a:r>
                  <a:rPr lang="da-DK" kern="0" dirty="0">
                    <a:latin typeface="+mn-lt"/>
                  </a:rPr>
                  <a:t> in </a:t>
                </a:r>
                <a:r>
                  <a:rPr lang="da-DK" kern="0" dirty="0"/>
                  <a:t>𝔽</a:t>
                </a:r>
                <a:r>
                  <a:rPr lang="en-US" i="1" kern="0" baseline="-25000" dirty="0"/>
                  <a:t>p</a:t>
                </a:r>
                <a:r>
                  <a:rPr lang="da-DK" kern="0" dirty="0"/>
                  <a:t>:</a:t>
                </a:r>
              </a:p>
              <a:p>
                <a:pPr marL="1257300" lvl="2" indent="-342900">
                  <a:buFont typeface="Wingdings" pitchFamily="2" charset="2"/>
                  <a:buChar char="§"/>
                </a:pPr>
                <a:r>
                  <a:rPr lang="da-DK" kern="0" dirty="0">
                    <a:latin typeface="+mn-lt"/>
                  </a:rPr>
                  <a:t>Run </a:t>
                </a:r>
                <a:r>
                  <a:rPr lang="da-DK" kern="0" dirty="0" err="1">
                    <a:latin typeface="+mn-lt"/>
                  </a:rPr>
                  <a:t>query</a:t>
                </a:r>
                <a:r>
                  <a:rPr lang="da-DK" kern="0" dirty="0">
                    <a:latin typeface="+mn-lt"/>
                  </a:rPr>
                  <a:t> </a:t>
                </a:r>
                <a:r>
                  <a:rPr lang="da-DK" kern="0" dirty="0" err="1">
                    <a:latin typeface="+mn-lt"/>
                  </a:rPr>
                  <a:t>algorithm</a:t>
                </a:r>
                <a:r>
                  <a:rPr lang="da-DK" kern="0" dirty="0">
                    <a:latin typeface="+mn-lt"/>
                  </a:rPr>
                  <a:t> on </a:t>
                </a:r>
                <a:r>
                  <a:rPr lang="da-DK" i="1" kern="0" dirty="0">
                    <a:latin typeface="+mn-lt"/>
                  </a:rPr>
                  <a:t>x</a:t>
                </a:r>
                <a:r>
                  <a:rPr lang="da-DK" kern="0" dirty="0">
                    <a:latin typeface="+mn-lt"/>
                  </a:rPr>
                  <a:t>:</a:t>
                </a:r>
              </a:p>
              <a:p>
                <a:pPr marL="1714500" lvl="3" indent="-342900">
                  <a:buFont typeface="Wingdings" pitchFamily="2" charset="2"/>
                  <a:buChar char="§"/>
                </a:pPr>
                <a:r>
                  <a:rPr lang="da-DK" kern="0" dirty="0">
                    <a:latin typeface="+mn-lt"/>
                  </a:rPr>
                  <a:t>If </a:t>
                </a:r>
                <a:r>
                  <a:rPr lang="da-DK" kern="0" dirty="0" err="1">
                    <a:latin typeface="+mn-lt"/>
                  </a:rPr>
                  <a:t>read</a:t>
                </a:r>
                <a:r>
                  <a:rPr lang="da-DK" kern="0" dirty="0">
                    <a:latin typeface="+mn-lt"/>
                  </a:rPr>
                  <a:t> </a:t>
                </a:r>
                <a:r>
                  <a:rPr lang="da-DK" kern="0" dirty="0" err="1">
                    <a:latin typeface="+mn-lt"/>
                  </a:rPr>
                  <a:t>outside</a:t>
                </a:r>
                <a:r>
                  <a:rPr lang="da-DK" kern="0" dirty="0">
                    <a:latin typeface="+mn-lt"/>
                  </a:rPr>
                  <a:t> </a:t>
                </a:r>
                <a:r>
                  <a:rPr lang="da-DK" i="1" kern="0" dirty="0"/>
                  <a:t>C</a:t>
                </a:r>
                <a:r>
                  <a:rPr lang="da-DK" kern="0" dirty="0"/>
                  <a:t>* </a:t>
                </a:r>
                <a:r>
                  <a:rPr lang="da-DK" kern="0" dirty="0">
                    <a:latin typeface="+mn-lt"/>
                  </a:rPr>
                  <a:t>discard </a:t>
                </a:r>
                <a:r>
                  <a:rPr lang="da-DK" i="1" kern="0" dirty="0">
                    <a:latin typeface="+mn-lt"/>
                  </a:rPr>
                  <a:t>x</a:t>
                </a:r>
                <a:r>
                  <a:rPr lang="da-DK" kern="0" dirty="0">
                    <a:latin typeface="+mn-lt"/>
                  </a:rPr>
                  <a:t>.</a:t>
                </a:r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da-DK" kern="0" dirty="0" err="1">
                    <a:solidFill>
                      <a:srgbClr val="3737FF"/>
                    </a:solidFill>
                    <a:latin typeface="+mn-lt"/>
                  </a:rPr>
                  <a:t>Recover</a:t>
                </a:r>
                <a:r>
                  <a:rPr lang="da-DK" kern="0" dirty="0">
                    <a:solidFill>
                      <a:srgbClr val="3737FF"/>
                    </a:solidFill>
                    <a:latin typeface="+mn-lt"/>
                  </a:rPr>
                  <a:t> </a:t>
                </a:r>
                <a:r>
                  <a:rPr lang="da-DK" kern="0" dirty="0" err="1">
                    <a:solidFill>
                      <a:srgbClr val="3737FF"/>
                    </a:solidFill>
                    <a:latin typeface="+mn-lt"/>
                  </a:rPr>
                  <a:t>answer</a:t>
                </a:r>
                <a:r>
                  <a:rPr lang="da-DK" kern="0" dirty="0">
                    <a:solidFill>
                      <a:srgbClr val="3737FF"/>
                    </a:solidFill>
                    <a:latin typeface="+mn-lt"/>
                  </a:rPr>
                  <a:t> to: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da-DK" i="1" kern="0" dirty="0">
                    <a:latin typeface="+mn-lt"/>
                  </a:rPr>
                  <a:t>p</a:t>
                </a:r>
                <a:r>
                  <a:rPr lang="da-DK" kern="0" dirty="0">
                    <a:latin typeface="+mn-lt"/>
                  </a:rPr>
                  <a:t> </a:t>
                </a:r>
                <a:r>
                  <a:rPr lang="da-DK" kern="0" dirty="0" err="1">
                    <a:latin typeface="+mn-lt"/>
                  </a:rPr>
                  <a:t>queries</a:t>
                </a:r>
                <a:r>
                  <a:rPr lang="da-DK" kern="0" dirty="0">
                    <a:latin typeface="+mn-lt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a-DK" i="1" kern="0" smtClean="0"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da-DK" i="1" kern="0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da-DK" b="0" i="1" kern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num>
                          <m:den>
                            <m:r>
                              <a:rPr lang="da-DK" b="0" i="1" kern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da-DK" kern="0" dirty="0">
                    <a:latin typeface="+mn-lt"/>
                  </a:rPr>
                  <a:t> sets </a:t>
                </a:r>
                <a:r>
                  <a:rPr lang="da-DK" i="1" kern="0" dirty="0">
                    <a:latin typeface="+mn-lt"/>
                  </a:rPr>
                  <a:t>C</a:t>
                </a:r>
                <a:r>
                  <a:rPr lang="da-DK" kern="0" dirty="0">
                    <a:latin typeface="+mn-lt"/>
                  </a:rPr>
                  <a:t>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da-DK" kern="0" dirty="0" err="1"/>
                  <a:t>Each</a:t>
                </a:r>
                <a:r>
                  <a:rPr lang="da-DK" kern="0" dirty="0"/>
                  <a:t> </a:t>
                </a:r>
                <a:r>
                  <a:rPr lang="da-DK" kern="0" dirty="0" err="1"/>
                  <a:t>query</a:t>
                </a:r>
                <a:r>
                  <a:rPr lang="da-DK" kern="0" dirty="0"/>
                  <a:t> </a:t>
                </a:r>
                <a:r>
                  <a:rPr lang="da-DK" kern="0" dirty="0" err="1"/>
                  <a:t>answered</a:t>
                </a:r>
                <a:r>
                  <a:rPr lang="da-DK" kern="0" dirty="0"/>
                  <a:t> by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a-DK" i="1" kern="0"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da-DK" i="1" ker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da-DK" i="1" ker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da-DK" b="0" i="1" kern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a-DK" b="0" i="1" kern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da-DK" i="1" ker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da-DK" b="0" i="1" kern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a-DK" b="0" i="1" kern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e>
                    </m:d>
                  </m:oMath>
                </a14:m>
                <a:r>
                  <a:rPr lang="da-DK" kern="0" dirty="0">
                    <a:latin typeface="+mn-lt"/>
                  </a:rPr>
                  <a:t> sets.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da-DK" kern="0" dirty="0">
                    <a:latin typeface="+mn-lt"/>
                  </a:rPr>
                  <a:t>If </a:t>
                </a:r>
                <a14:m>
                  <m:oMath xmlns:m="http://schemas.openxmlformats.org/officeDocument/2006/math">
                    <m:r>
                      <a:rPr lang="da-DK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da-DK" i="1" kern="0"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da-DK" i="1" ker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da-DK" i="1" ker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da-DK" i="1" ker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a-DK" i="1" ker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da-DK" i="1" ker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da-DK" i="1" ker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a-DK" i="1" ker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e>
                    </m:d>
                    <m:r>
                      <a:rPr lang="da-DK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d>
                      <m:dPr>
                        <m:ctrlPr>
                          <a:rPr lang="da-DK" i="1" kern="0"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da-DK" i="1" ker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da-DK" i="1" ker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num>
                          <m:den>
                            <m:r>
                              <a:rPr lang="da-DK" i="1" ker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da-DK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da-DK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da-DK" kern="0" dirty="0">
                    <a:latin typeface="+mn-lt"/>
                  </a:rPr>
                  <a:t> </a:t>
                </a:r>
                <a:r>
                  <a:rPr lang="da-DK" kern="0" dirty="0" err="1">
                    <a:latin typeface="+mn-lt"/>
                  </a:rPr>
                  <a:t>then</a:t>
                </a:r>
                <a:r>
                  <a:rPr lang="da-DK" kern="0" dirty="0">
                    <a:latin typeface="+mn-lt"/>
                  </a:rPr>
                  <a:t> </a:t>
                </a:r>
                <a:r>
                  <a:rPr lang="da-DK" i="1" kern="0" dirty="0">
                    <a:latin typeface="+mn-lt"/>
                  </a:rPr>
                  <a:t>P</a:t>
                </a:r>
                <a:r>
                  <a:rPr lang="da-DK" kern="0" dirty="0">
                    <a:latin typeface="+mn-lt"/>
                  </a:rPr>
                  <a:t> </a:t>
                </a:r>
                <a:r>
                  <a:rPr lang="da-DK" kern="0" dirty="0" err="1">
                    <a:latin typeface="+mn-lt"/>
                  </a:rPr>
                  <a:t>uniquely</a:t>
                </a:r>
                <a:r>
                  <a:rPr lang="da-DK" kern="0" dirty="0">
                    <a:latin typeface="+mn-lt"/>
                  </a:rPr>
                  <a:t> </a:t>
                </a:r>
                <a:r>
                  <a:rPr lang="da-DK" kern="0" dirty="0" err="1">
                    <a:latin typeface="+mn-lt"/>
                  </a:rPr>
                  <a:t>determined</a:t>
                </a:r>
                <a:r>
                  <a:rPr lang="da-DK" kern="0" dirty="0">
                    <a:latin typeface="+mn-lt"/>
                  </a:rPr>
                  <a:t>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>
                  <a:latin typeface="+mn-lt"/>
                </a:endParaRP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>
                  <a:latin typeface="+mn-lt"/>
                </a:endParaRP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>
                  <a:latin typeface="+mn-lt"/>
                </a:endParaRPr>
              </a:p>
              <a:p>
                <a:pPr lvl="1"/>
                <a:endParaRPr lang="en-US" kern="0" dirty="0">
                  <a:latin typeface="+mn-lt"/>
                </a:endParaRPr>
              </a:p>
            </p:txBody>
          </p:sp>
        </mc:Choice>
        <mc:Fallback xmlns="">
          <p:sp>
            <p:nvSpPr>
              <p:cNvPr id="1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5300" y="1160463"/>
                <a:ext cx="8850313" cy="4752975"/>
              </a:xfrm>
              <a:prstGeom prst="rect">
                <a:avLst/>
              </a:prstGeom>
              <a:blipFill>
                <a:blip r:embed="rId3"/>
                <a:stretch>
                  <a:fillRect l="-430" t="-53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 Proof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F479C95-DDE5-A047-8188-BC0B6D584E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096" y="949203"/>
            <a:ext cx="2037373" cy="1555195"/>
          </a:xfrm>
          <a:prstGeom prst="rect">
            <a:avLst/>
          </a:prstGeom>
        </p:spPr>
      </p:pic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xmlns="" id="{5B8218B0-AD31-B34B-93B0-8412A943E3A0}"/>
              </a:ext>
            </a:extLst>
          </p:cNvPr>
          <p:cNvCxnSpPr>
            <a:cxnSpLocks/>
            <a:stCxn id="61" idx="0"/>
          </p:cNvCxnSpPr>
          <p:nvPr/>
        </p:nvCxnSpPr>
        <p:spPr bwMode="auto">
          <a:xfrm flipH="1" flipV="1">
            <a:off x="8061733" y="2031059"/>
            <a:ext cx="363386" cy="2028223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Lightning Bolt 7">
            <a:extLst>
              <a:ext uri="{FF2B5EF4-FFF2-40B4-BE49-F238E27FC236}">
                <a16:creationId xmlns:a16="http://schemas.microsoft.com/office/drawing/2014/main" xmlns="" id="{3B903BA7-132C-1B40-B3FA-F2D2D4A6CAF4}"/>
              </a:ext>
            </a:extLst>
          </p:cNvPr>
          <p:cNvSpPr/>
          <p:nvPr/>
        </p:nvSpPr>
        <p:spPr bwMode="auto">
          <a:xfrm>
            <a:off x="8346228" y="2910422"/>
            <a:ext cx="824768" cy="766077"/>
          </a:xfrm>
          <a:prstGeom prst="lightningBolt">
            <a:avLst/>
          </a:prstGeom>
          <a:solidFill>
            <a:srgbClr val="FFFF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x-non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1FA31E3-35EA-AC4F-9121-08642267F912}"/>
              </a:ext>
            </a:extLst>
          </p:cNvPr>
          <p:cNvSpPr txBox="1"/>
          <p:nvPr/>
        </p:nvSpPr>
        <p:spPr>
          <a:xfrm>
            <a:off x="8453254" y="2160795"/>
            <a:ext cx="790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600" dirty="0"/>
              <a:t>10</a:t>
            </a:r>
            <a:endParaRPr lang="x-none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05B32F3F-3FBC-A749-891D-5CBAC0335FCA}"/>
              </a:ext>
            </a:extLst>
          </p:cNvPr>
          <p:cNvSpPr txBox="1"/>
          <p:nvPr/>
        </p:nvSpPr>
        <p:spPr>
          <a:xfrm>
            <a:off x="8654042" y="2348507"/>
            <a:ext cx="790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600" dirty="0"/>
              <a:t>11</a:t>
            </a:r>
            <a:endParaRPr lang="x-none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8D1A779A-DDC7-9443-B4DC-718A866CDE65}"/>
              </a:ext>
            </a:extLst>
          </p:cNvPr>
          <p:cNvSpPr txBox="1"/>
          <p:nvPr/>
        </p:nvSpPr>
        <p:spPr>
          <a:xfrm>
            <a:off x="9197217" y="2742315"/>
            <a:ext cx="790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600" dirty="0"/>
              <a:t>11</a:t>
            </a:r>
            <a:endParaRPr lang="x-none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36CAE945-FD35-7C44-BFF7-C2A56A65F116}"/>
              </a:ext>
            </a:extLst>
          </p:cNvPr>
          <p:cNvGrpSpPr/>
          <p:nvPr/>
        </p:nvGrpSpPr>
        <p:grpSpPr>
          <a:xfrm>
            <a:off x="6664928" y="3257905"/>
            <a:ext cx="3001861" cy="1959419"/>
            <a:chOff x="6664928" y="3257905"/>
            <a:chExt cx="3001861" cy="1959419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95CFD493-CEED-8842-B2BC-E3874371CBD8}"/>
                </a:ext>
              </a:extLst>
            </p:cNvPr>
            <p:cNvSpPr/>
            <p:nvPr/>
          </p:nvSpPr>
          <p:spPr bwMode="auto">
            <a:xfrm>
              <a:off x="7874565" y="3257905"/>
              <a:ext cx="390144" cy="377952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13769A30-B283-3B44-8B90-F3D0AA502A5E}"/>
                </a:ext>
              </a:extLst>
            </p:cNvPr>
            <p:cNvSpPr/>
            <p:nvPr/>
          </p:nvSpPr>
          <p:spPr bwMode="auto">
            <a:xfrm>
              <a:off x="6746805" y="4019905"/>
              <a:ext cx="390144" cy="377952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CAEEB2B0-75E9-5B41-9E67-5717876B44FC}"/>
                </a:ext>
              </a:extLst>
            </p:cNvPr>
            <p:cNvSpPr/>
            <p:nvPr/>
          </p:nvSpPr>
          <p:spPr bwMode="auto">
            <a:xfrm>
              <a:off x="7460037" y="4019905"/>
              <a:ext cx="390144" cy="377952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7F643BA9-72C2-924B-BBCD-50302B22A347}"/>
                </a:ext>
              </a:extLst>
            </p:cNvPr>
            <p:cNvSpPr/>
            <p:nvPr/>
          </p:nvSpPr>
          <p:spPr bwMode="auto">
            <a:xfrm>
              <a:off x="8173269" y="4019905"/>
              <a:ext cx="390144" cy="377952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3A8B9BB6-FC35-514A-AA17-0E0C0D61BA35}"/>
                </a:ext>
              </a:extLst>
            </p:cNvPr>
            <p:cNvSpPr/>
            <p:nvPr/>
          </p:nvSpPr>
          <p:spPr bwMode="auto">
            <a:xfrm>
              <a:off x="8886501" y="4019905"/>
              <a:ext cx="390144" cy="377952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4E408522-E6D1-384F-891B-8DF90B1359D4}"/>
                </a:ext>
              </a:extLst>
            </p:cNvPr>
            <p:cNvSpPr/>
            <p:nvPr/>
          </p:nvSpPr>
          <p:spPr bwMode="auto">
            <a:xfrm>
              <a:off x="9276645" y="4839372"/>
              <a:ext cx="390144" cy="377952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xmlns="" id="{284DA659-02A7-9945-8556-C74B5F2BE62C}"/>
                </a:ext>
              </a:extLst>
            </p:cNvPr>
            <p:cNvCxnSpPr>
              <a:stCxn id="34" idx="3"/>
              <a:endCxn id="35" idx="7"/>
            </p:cNvCxnSpPr>
            <p:nvPr/>
          </p:nvCxnSpPr>
          <p:spPr bwMode="auto">
            <a:xfrm flipH="1">
              <a:off x="7079814" y="3580507"/>
              <a:ext cx="851886" cy="494748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xmlns="" id="{22CCD77E-61C7-224A-9627-9C03C5C1C845}"/>
                </a:ext>
              </a:extLst>
            </p:cNvPr>
            <p:cNvCxnSpPr>
              <a:cxnSpLocks/>
              <a:stCxn id="34" idx="4"/>
              <a:endCxn id="36" idx="0"/>
            </p:cNvCxnSpPr>
            <p:nvPr/>
          </p:nvCxnSpPr>
          <p:spPr bwMode="auto">
            <a:xfrm flipH="1">
              <a:off x="7655109" y="3635857"/>
              <a:ext cx="414528" cy="384048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xmlns="" id="{40F8C67D-3313-394F-BF1D-7DF099A6AE2E}"/>
                </a:ext>
              </a:extLst>
            </p:cNvPr>
            <p:cNvCxnSpPr>
              <a:cxnSpLocks/>
              <a:stCxn id="34" idx="4"/>
              <a:endCxn id="37" idx="0"/>
            </p:cNvCxnSpPr>
            <p:nvPr/>
          </p:nvCxnSpPr>
          <p:spPr bwMode="auto">
            <a:xfrm>
              <a:off x="8069637" y="3635857"/>
              <a:ext cx="298704" cy="384048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xmlns="" id="{F6ADB0C7-2559-BC46-B5F4-B89584695172}"/>
                </a:ext>
              </a:extLst>
            </p:cNvPr>
            <p:cNvCxnSpPr>
              <a:cxnSpLocks/>
              <a:stCxn id="34" idx="5"/>
              <a:endCxn id="38" idx="1"/>
            </p:cNvCxnSpPr>
            <p:nvPr/>
          </p:nvCxnSpPr>
          <p:spPr bwMode="auto">
            <a:xfrm>
              <a:off x="8207574" y="3580507"/>
              <a:ext cx="736062" cy="494748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xmlns="" id="{56946542-1B82-B140-AD11-61A97D1131D6}"/>
                </a:ext>
              </a:extLst>
            </p:cNvPr>
            <p:cNvCxnSpPr>
              <a:cxnSpLocks/>
              <a:stCxn id="38" idx="5"/>
              <a:endCxn id="39" idx="0"/>
            </p:cNvCxnSpPr>
            <p:nvPr/>
          </p:nvCxnSpPr>
          <p:spPr bwMode="auto">
            <a:xfrm>
              <a:off x="9219510" y="4342507"/>
              <a:ext cx="252207" cy="496865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xmlns="" id="{57DC9C81-496A-264B-A1BD-0D1F1572C2FC}"/>
                </a:ext>
              </a:extLst>
            </p:cNvPr>
            <p:cNvCxnSpPr>
              <a:cxnSpLocks/>
              <a:stCxn id="38" idx="3"/>
            </p:cNvCxnSpPr>
            <p:nvPr/>
          </p:nvCxnSpPr>
          <p:spPr bwMode="auto">
            <a:xfrm flipH="1">
              <a:off x="8804982" y="4342507"/>
              <a:ext cx="138654" cy="494748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xmlns="" id="{6C5A1C69-C018-044E-BB6E-77F856179A4B}"/>
                </a:ext>
              </a:extLst>
            </p:cNvPr>
            <p:cNvCxnSpPr>
              <a:cxnSpLocks/>
              <a:stCxn id="38" idx="4"/>
            </p:cNvCxnSpPr>
            <p:nvPr/>
          </p:nvCxnSpPr>
          <p:spPr bwMode="auto">
            <a:xfrm flipH="1">
              <a:off x="8957383" y="4397857"/>
              <a:ext cx="124190" cy="591798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xmlns="" id="{B9C65BF6-9827-6942-86E5-CDF7AB044436}"/>
                </a:ext>
              </a:extLst>
            </p:cNvPr>
            <p:cNvCxnSpPr>
              <a:cxnSpLocks/>
              <a:stCxn id="38" idx="4"/>
            </p:cNvCxnSpPr>
            <p:nvPr/>
          </p:nvCxnSpPr>
          <p:spPr bwMode="auto">
            <a:xfrm>
              <a:off x="9081573" y="4397857"/>
              <a:ext cx="57135" cy="591798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xmlns="" id="{2C0DFC97-A9E2-8F4B-A083-E13FB96F1FDC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8091750" y="4342507"/>
              <a:ext cx="138654" cy="494748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xmlns="" id="{35ED96BC-F85E-BB40-A988-3E08B65A4B85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8244151" y="4397857"/>
              <a:ext cx="124190" cy="591798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xmlns="" id="{2FD0D7C3-5E12-2C40-B1B9-910F06B67EA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368341" y="4397857"/>
              <a:ext cx="57135" cy="591798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xmlns="" id="{13246543-5C24-A24D-A0FF-8828DC0C6BD3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389993" y="4342507"/>
              <a:ext cx="138654" cy="494748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xmlns="" id="{EBD5B196-DA5A-7144-9B1F-AB4C6304888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542394" y="4397857"/>
              <a:ext cx="124190" cy="591798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xmlns="" id="{52178F66-E172-B848-B08C-360841958B9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666584" y="4397857"/>
              <a:ext cx="57135" cy="591798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xmlns="" id="{697C412F-EF85-D045-98D7-5B8E315FF2C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664928" y="4361281"/>
              <a:ext cx="138654" cy="494748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xmlns="" id="{ECCE46AE-3FFA-5F4D-ADF8-1655420642CF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817329" y="4416631"/>
              <a:ext cx="124190" cy="591798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xmlns="" id="{C5754554-1FA8-FC41-AF08-AB3730F4ED5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941519" y="4416631"/>
              <a:ext cx="57135" cy="591798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xmlns="" id="{9BE28D02-C903-ED4F-87C6-6439B31448E8}"/>
                </a:ext>
              </a:extLst>
            </p:cNvPr>
            <p:cNvGrpSpPr/>
            <p:nvPr/>
          </p:nvGrpSpPr>
          <p:grpSpPr>
            <a:xfrm>
              <a:off x="6764675" y="3272730"/>
              <a:ext cx="2580938" cy="1094329"/>
              <a:chOff x="1682078" y="3757769"/>
              <a:chExt cx="2580938" cy="1094329"/>
            </a:xfrm>
          </p:grpSpPr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2C3483DE-F67B-BE40-9229-176318FF9513}"/>
                  </a:ext>
                </a:extLst>
              </p:cNvPr>
              <p:cNvSpPr txBox="1"/>
              <p:nvPr/>
            </p:nvSpPr>
            <p:spPr>
              <a:xfrm>
                <a:off x="2809479" y="3757769"/>
                <a:ext cx="43664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sz="1400" dirty="0"/>
                  <a:t>a</a:t>
                </a:r>
                <a:r>
                  <a:rPr lang="da-DK" sz="1400" baseline="-25000" dirty="0"/>
                  <a:t>v</a:t>
                </a:r>
                <a:endParaRPr lang="da-DK" baseline="-25000" dirty="0"/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xmlns="" id="{101EC73D-1D58-8240-9D50-58E0740DBB4F}"/>
                  </a:ext>
                </a:extLst>
              </p:cNvPr>
              <p:cNvSpPr txBox="1"/>
              <p:nvPr/>
            </p:nvSpPr>
            <p:spPr>
              <a:xfrm>
                <a:off x="1682078" y="4532129"/>
                <a:ext cx="43664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sz="1400" dirty="0" err="1"/>
                  <a:t>a</a:t>
                </a:r>
                <a:r>
                  <a:rPr lang="da-DK" sz="1400" baseline="-25000" dirty="0" err="1"/>
                  <a:t>i</a:t>
                </a:r>
                <a:endParaRPr lang="da-DK" baseline="-25000" dirty="0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id="{2872C92E-F114-944B-A0F1-00087F46305B}"/>
                  </a:ext>
                </a:extLst>
              </p:cNvPr>
              <p:cNvSpPr txBox="1"/>
              <p:nvPr/>
            </p:nvSpPr>
            <p:spPr>
              <a:xfrm>
                <a:off x="2410968" y="4538543"/>
                <a:ext cx="43664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sz="1400" dirty="0" err="1"/>
                  <a:t>a</a:t>
                </a:r>
                <a:r>
                  <a:rPr lang="da-DK" sz="1400" baseline="-25000" dirty="0" err="1"/>
                  <a:t>j</a:t>
                </a:r>
                <a:endParaRPr lang="da-DK" baseline="-25000" dirty="0"/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xmlns="" id="{405E1501-3EB7-E146-9ED6-03FC57762D34}"/>
                  </a:ext>
                </a:extLst>
              </p:cNvPr>
              <p:cNvSpPr txBox="1"/>
              <p:nvPr/>
            </p:nvSpPr>
            <p:spPr>
              <a:xfrm>
                <a:off x="3124201" y="4544321"/>
                <a:ext cx="43664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sz="1400" dirty="0"/>
                  <a:t>a</a:t>
                </a:r>
                <a:r>
                  <a:rPr lang="da-DK" sz="1400" baseline="-25000" dirty="0"/>
                  <a:t>k</a:t>
                </a:r>
                <a:endParaRPr lang="da-DK" baseline="-25000" dirty="0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xmlns="" id="{7F4E128E-19ED-9440-AD9E-527D8F1EA560}"/>
                  </a:ext>
                </a:extLst>
              </p:cNvPr>
              <p:cNvSpPr txBox="1"/>
              <p:nvPr/>
            </p:nvSpPr>
            <p:spPr>
              <a:xfrm>
                <a:off x="3826375" y="4526768"/>
                <a:ext cx="43664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sz="1400" dirty="0"/>
                  <a:t>a</a:t>
                </a:r>
                <a:r>
                  <a:rPr lang="da-DK" sz="1400" baseline="-25000" dirty="0"/>
                  <a:t>l</a:t>
                </a:r>
                <a:endParaRPr lang="da-DK" baseline="-25000" dirty="0"/>
              </a:p>
            </p:txBody>
          </p:sp>
        </p:grp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xmlns="" id="{7464044F-B7AC-F44E-8278-9117CB317B8A}"/>
                </a:ext>
              </a:extLst>
            </p:cNvPr>
            <p:cNvCxnSpPr>
              <a:cxnSpLocks/>
              <a:stCxn id="37" idx="5"/>
            </p:cNvCxnSpPr>
            <p:nvPr/>
          </p:nvCxnSpPr>
          <p:spPr bwMode="auto">
            <a:xfrm>
              <a:off x="8506278" y="4342507"/>
              <a:ext cx="137161" cy="647148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xmlns="" id="{457A771C-FB90-3443-BB91-4FAE5E90CC1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93432" y="4361281"/>
              <a:ext cx="137161" cy="647148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xmlns="" id="{6C9FD1D3-7349-BA4D-B229-52624D8F707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054891" y="4392664"/>
              <a:ext cx="137161" cy="647148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xmlns="" id="{9959B4AA-B116-4247-A48E-463F46258F7D}"/>
                </a:ext>
              </a:extLst>
            </p:cNvPr>
            <p:cNvGrpSpPr/>
            <p:nvPr/>
          </p:nvGrpSpPr>
          <p:grpSpPr>
            <a:xfrm>
              <a:off x="7096320" y="3666900"/>
              <a:ext cx="1971084" cy="408355"/>
              <a:chOff x="3766489" y="4144091"/>
              <a:chExt cx="1971084" cy="408355"/>
            </a:xfrm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xmlns="" id="{8C621A66-A736-8D48-BEC5-5372DF56B66F}"/>
                  </a:ext>
                </a:extLst>
              </p:cNvPr>
              <p:cNvSpPr txBox="1"/>
              <p:nvPr/>
            </p:nvSpPr>
            <p:spPr>
              <a:xfrm>
                <a:off x="3766489" y="4144091"/>
                <a:ext cx="43664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sz="1400" dirty="0"/>
                  <a:t>00</a:t>
                </a:r>
                <a:endParaRPr lang="da-DK" baseline="-25000" dirty="0"/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xmlns="" id="{7727DF0E-CC6D-D84D-972C-F5093FC0AB0C}"/>
                  </a:ext>
                </a:extLst>
              </p:cNvPr>
              <p:cNvSpPr txBox="1"/>
              <p:nvPr/>
            </p:nvSpPr>
            <p:spPr>
              <a:xfrm>
                <a:off x="4416092" y="4222918"/>
                <a:ext cx="43664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sz="1400" dirty="0"/>
                  <a:t>01</a:t>
                </a:r>
                <a:endParaRPr lang="da-DK" baseline="-25000" dirty="0"/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xmlns="" id="{7958A41D-B2D6-DC48-ADBA-A70142FD8E91}"/>
                  </a:ext>
                </a:extLst>
              </p:cNvPr>
              <p:cNvSpPr txBox="1"/>
              <p:nvPr/>
            </p:nvSpPr>
            <p:spPr>
              <a:xfrm>
                <a:off x="4929627" y="4244669"/>
                <a:ext cx="43664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sz="1400" dirty="0"/>
                  <a:t>10</a:t>
                </a:r>
                <a:endParaRPr lang="da-DK" baseline="-25000" dirty="0"/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xmlns="" id="{0F8A209A-5DF1-4A41-85A0-68D555CDCBB8}"/>
                  </a:ext>
                </a:extLst>
              </p:cNvPr>
              <p:cNvSpPr txBox="1"/>
              <p:nvPr/>
            </p:nvSpPr>
            <p:spPr>
              <a:xfrm>
                <a:off x="5300932" y="4150818"/>
                <a:ext cx="43664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sz="1400" dirty="0"/>
                  <a:t>11</a:t>
                </a:r>
                <a:endParaRPr lang="da-DK" baseline="-25000" dirty="0"/>
              </a:p>
            </p:txBody>
          </p:sp>
        </p:grpSp>
      </p:grpSp>
      <p:pic>
        <p:nvPicPr>
          <p:cNvPr id="455686" name="Picture 455685">
            <a:extLst>
              <a:ext uri="{FF2B5EF4-FFF2-40B4-BE49-F238E27FC236}">
                <a16:creationId xmlns:a16="http://schemas.microsoft.com/office/drawing/2014/main" xmlns="" id="{4AD7CBC7-7959-9246-8DE8-85FB7A5E2A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335" y="5244354"/>
            <a:ext cx="909622" cy="907001"/>
          </a:xfrm>
          <a:prstGeom prst="rect">
            <a:avLst/>
          </a:prstGeom>
        </p:spPr>
      </p:pic>
      <p:sp>
        <p:nvSpPr>
          <p:cNvPr id="455687" name="TextBox 455686">
            <a:extLst>
              <a:ext uri="{FF2B5EF4-FFF2-40B4-BE49-F238E27FC236}">
                <a16:creationId xmlns:a16="http://schemas.microsoft.com/office/drawing/2014/main" xmlns="" id="{BE76D6AF-D02A-DB46-891F-16F0B200F863}"/>
              </a:ext>
            </a:extLst>
          </p:cNvPr>
          <p:cNvSpPr txBox="1"/>
          <p:nvPr/>
        </p:nvSpPr>
        <p:spPr>
          <a:xfrm>
            <a:off x="7523601" y="3006246"/>
            <a:ext cx="484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/>
              <a:t>x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5A84C2C2-DAF3-AE44-8E2D-B46DFC7550FB}"/>
              </a:ext>
            </a:extLst>
          </p:cNvPr>
          <p:cNvSpPr txBox="1"/>
          <p:nvPr/>
        </p:nvSpPr>
        <p:spPr>
          <a:xfrm>
            <a:off x="7520006" y="3006246"/>
            <a:ext cx="484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x</a:t>
            </a:r>
            <a:r>
              <a:rPr lang="x-none" dirty="0"/>
              <a:t>’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11CD584E-624D-854B-8FB6-112B1F1C107A}"/>
              </a:ext>
            </a:extLst>
          </p:cNvPr>
          <p:cNvSpPr txBox="1"/>
          <p:nvPr/>
        </p:nvSpPr>
        <p:spPr>
          <a:xfrm>
            <a:off x="8000668" y="3220582"/>
            <a:ext cx="436641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aseline="-25000" dirty="0"/>
              <a:t>’</a:t>
            </a:r>
            <a:endParaRPr lang="da-DK" sz="3200" baseline="-25000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D5032608-F3AD-0A46-B0FC-F03E1E3DFEEC}"/>
              </a:ext>
            </a:extLst>
          </p:cNvPr>
          <p:cNvSpPr txBox="1"/>
          <p:nvPr/>
        </p:nvSpPr>
        <p:spPr>
          <a:xfrm>
            <a:off x="6874442" y="3992571"/>
            <a:ext cx="436641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aseline="-25000" dirty="0"/>
              <a:t>’</a:t>
            </a:r>
            <a:endParaRPr lang="da-DK" sz="3200" baseline="-25000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435E952F-BC3B-9043-A845-F15082F634B8}"/>
              </a:ext>
            </a:extLst>
          </p:cNvPr>
          <p:cNvSpPr txBox="1"/>
          <p:nvPr/>
        </p:nvSpPr>
        <p:spPr>
          <a:xfrm>
            <a:off x="7600082" y="3990915"/>
            <a:ext cx="436641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aseline="-25000" dirty="0"/>
              <a:t>’</a:t>
            </a:r>
            <a:endParaRPr lang="da-DK" sz="3200" baseline="-25000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D1EDA06B-F314-A34B-A060-CF55CC753D9C}"/>
              </a:ext>
            </a:extLst>
          </p:cNvPr>
          <p:cNvSpPr txBox="1"/>
          <p:nvPr/>
        </p:nvSpPr>
        <p:spPr>
          <a:xfrm>
            <a:off x="8325722" y="4001725"/>
            <a:ext cx="436641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aseline="-25000" dirty="0"/>
              <a:t>’</a:t>
            </a:r>
            <a:endParaRPr lang="da-DK" sz="3200" baseline="-25000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49B982F1-C1AD-B940-9CB0-A31A65AE6748}"/>
              </a:ext>
            </a:extLst>
          </p:cNvPr>
          <p:cNvSpPr txBox="1"/>
          <p:nvPr/>
        </p:nvSpPr>
        <p:spPr>
          <a:xfrm>
            <a:off x="9017914" y="3979785"/>
            <a:ext cx="436641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aseline="-25000" dirty="0"/>
              <a:t>’</a:t>
            </a:r>
            <a:endParaRPr lang="da-DK" sz="3200" baseline="-2500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9C304BA1-BF69-D34D-86F5-9F292258D678}"/>
              </a:ext>
            </a:extLst>
          </p:cNvPr>
          <p:cNvSpPr txBox="1"/>
          <p:nvPr/>
        </p:nvSpPr>
        <p:spPr>
          <a:xfrm>
            <a:off x="9333308" y="4893931"/>
            <a:ext cx="436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7</a:t>
            </a:r>
            <a:endParaRPr lang="da-DK" baseline="-25000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BBB6CB8A-EE93-BE4E-92D3-DB7CCD0F83E8}"/>
              </a:ext>
            </a:extLst>
          </p:cNvPr>
          <p:cNvSpPr txBox="1"/>
          <p:nvPr/>
        </p:nvSpPr>
        <p:spPr>
          <a:xfrm>
            <a:off x="9333022" y="4901739"/>
            <a:ext cx="436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3</a:t>
            </a:r>
            <a:endParaRPr lang="da-DK" baseline="-25000" dirty="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30BD2539-D3FF-014E-A51E-76BA6E8D171B}"/>
              </a:ext>
            </a:extLst>
          </p:cNvPr>
          <p:cNvSpPr/>
          <p:nvPr/>
        </p:nvSpPr>
        <p:spPr bwMode="auto">
          <a:xfrm>
            <a:off x="8297939" y="1261879"/>
            <a:ext cx="1087654" cy="779646"/>
          </a:xfrm>
          <a:prstGeom prst="ellipse">
            <a:avLst/>
          </a:prstGeom>
          <a:solidFill>
            <a:srgbClr val="3737FF">
              <a:alpha val="7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xmlns="" id="{D9D43A4A-0A08-F14F-8CDD-68C78D25B8C2}"/>
              </a:ext>
            </a:extLst>
          </p:cNvPr>
          <p:cNvCxnSpPr>
            <a:cxnSpLocks/>
            <a:stCxn id="58" idx="0"/>
          </p:cNvCxnSpPr>
          <p:nvPr/>
        </p:nvCxnSpPr>
        <p:spPr bwMode="auto">
          <a:xfrm flipV="1">
            <a:off x="8110397" y="1580664"/>
            <a:ext cx="1166248" cy="1692066"/>
          </a:xfrm>
          <a:prstGeom prst="straightConnector1">
            <a:avLst/>
          </a:prstGeom>
          <a:ln>
            <a:solidFill>
              <a:srgbClr val="00FF00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xmlns="" id="{7B2BB440-1537-6243-B992-B9359528DD79}"/>
              </a:ext>
            </a:extLst>
          </p:cNvPr>
          <p:cNvCxnSpPr>
            <a:cxnSpLocks/>
            <a:stCxn id="34" idx="0"/>
          </p:cNvCxnSpPr>
          <p:nvPr/>
        </p:nvCxnSpPr>
        <p:spPr bwMode="auto">
          <a:xfrm flipV="1">
            <a:off x="8069637" y="1763807"/>
            <a:ext cx="524127" cy="1494098"/>
          </a:xfrm>
          <a:prstGeom prst="straightConnector1">
            <a:avLst/>
          </a:prstGeom>
          <a:ln>
            <a:solidFill>
              <a:srgbClr val="00FF00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xmlns="" id="{53CD624D-2153-ED43-8801-6FC3912265CF}"/>
              </a:ext>
            </a:extLst>
          </p:cNvPr>
          <p:cNvCxnSpPr>
            <a:cxnSpLocks/>
            <a:stCxn id="38" idx="0"/>
          </p:cNvCxnSpPr>
          <p:nvPr/>
        </p:nvCxnSpPr>
        <p:spPr bwMode="auto">
          <a:xfrm flipH="1" flipV="1">
            <a:off x="8814247" y="1655641"/>
            <a:ext cx="267326" cy="2364264"/>
          </a:xfrm>
          <a:prstGeom prst="straightConnector1">
            <a:avLst/>
          </a:prstGeom>
          <a:ln>
            <a:solidFill>
              <a:srgbClr val="00FF00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CDF84F46-FB44-D347-B607-EB82EF0A6FA0}"/>
              </a:ext>
            </a:extLst>
          </p:cNvPr>
          <p:cNvGrpSpPr/>
          <p:nvPr/>
        </p:nvGrpSpPr>
        <p:grpSpPr>
          <a:xfrm>
            <a:off x="4844051" y="1118484"/>
            <a:ext cx="2707420" cy="1405288"/>
            <a:chOff x="6782983" y="1761424"/>
            <a:chExt cx="2707420" cy="1405288"/>
          </a:xfrm>
        </p:grpSpPr>
        <p:sp>
          <p:nvSpPr>
            <p:cNvPr id="75" name="Rounded Rectangular Callout 74">
              <a:extLst>
                <a:ext uri="{FF2B5EF4-FFF2-40B4-BE49-F238E27FC236}">
                  <a16:creationId xmlns:a16="http://schemas.microsoft.com/office/drawing/2014/main" xmlns="" id="{C97CC7FB-7E2A-0C48-94DE-F039636AC059}"/>
                </a:ext>
              </a:extLst>
            </p:cNvPr>
            <p:cNvSpPr/>
            <p:nvPr/>
          </p:nvSpPr>
          <p:spPr bwMode="auto">
            <a:xfrm>
              <a:off x="6782983" y="1761424"/>
              <a:ext cx="2707420" cy="1405288"/>
            </a:xfrm>
            <a:prstGeom prst="wedgeRoundRectCallout">
              <a:avLst>
                <a:gd name="adj1" fmla="val -41090"/>
                <a:gd name="adj2" fmla="val 218158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xmlns="" id="{FBB84D29-93AB-FC4D-8187-CD0D9DD968EB}"/>
                </a:ext>
              </a:extLst>
            </p:cNvPr>
            <p:cNvSpPr txBox="1"/>
            <p:nvPr/>
          </p:nvSpPr>
          <p:spPr>
            <a:xfrm>
              <a:off x="7044361" y="1932096"/>
              <a:ext cx="237948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dirty="0" err="1"/>
                <a:t>There</a:t>
              </a:r>
              <a:r>
                <a:rPr lang="da-DK" sz="1600" dirty="0"/>
                <a:t> </a:t>
              </a:r>
              <a:r>
                <a:rPr lang="da-DK" sz="1600" dirty="0" err="1"/>
                <a:t>are</a:t>
              </a:r>
              <a:r>
                <a:rPr lang="da-DK" sz="1600" dirty="0"/>
                <a:t> </a:t>
              </a:r>
              <a:r>
                <a:rPr lang="da-DK" sz="1600" i="1" dirty="0"/>
                <a:t>t</a:t>
              </a:r>
              <a:r>
                <a:rPr lang="da-DK" sz="1600" dirty="0"/>
                <a:t> out of </a:t>
              </a:r>
              <a:r>
                <a:rPr lang="da-DK" sz="1600" i="1" dirty="0"/>
                <a:t>S</a:t>
              </a:r>
              <a:r>
                <a:rPr lang="da-DK" sz="1600" dirty="0"/>
                <a:t> </a:t>
              </a:r>
              <a:r>
                <a:rPr lang="da-DK" sz="1600" dirty="0" err="1"/>
                <a:t>cells</a:t>
              </a:r>
              <a:r>
                <a:rPr lang="da-DK" sz="1600" dirty="0"/>
                <a:t> </a:t>
              </a:r>
              <a:r>
                <a:rPr lang="da-DK" sz="1600" dirty="0" err="1"/>
                <a:t>that</a:t>
              </a:r>
              <a:r>
                <a:rPr lang="da-DK" sz="1600" dirty="0"/>
                <a:t> must </a:t>
              </a:r>
              <a:r>
                <a:rPr lang="da-DK" sz="1600" dirty="0" err="1"/>
                <a:t>be</a:t>
              </a:r>
              <a:r>
                <a:rPr lang="da-DK" sz="1600" dirty="0"/>
                <a:t> </a:t>
              </a:r>
              <a:r>
                <a:rPr lang="da-DK" sz="1600" dirty="0" err="1"/>
                <a:t>included</a:t>
              </a:r>
              <a:r>
                <a:rPr lang="da-DK" sz="1600" dirty="0"/>
                <a:t> in </a:t>
              </a:r>
              <a:r>
                <a:rPr lang="da-DK" sz="1600" i="1" dirty="0"/>
                <a:t>C</a:t>
              </a:r>
              <a:r>
                <a:rPr lang="da-DK" sz="1600" dirty="0"/>
                <a:t>, and </a:t>
              </a:r>
              <a:r>
                <a:rPr lang="da-DK" sz="1600" dirty="0" err="1"/>
                <a:t>we</a:t>
              </a:r>
              <a:r>
                <a:rPr lang="da-DK" sz="1600" dirty="0"/>
                <a:t> </a:t>
              </a:r>
              <a:r>
                <a:rPr lang="da-DK" sz="1600" dirty="0" err="1"/>
                <a:t>choose</a:t>
              </a:r>
              <a:r>
                <a:rPr lang="da-DK" sz="1600" dirty="0"/>
                <a:t> </a:t>
              </a:r>
              <a:r>
                <a:rPr lang="da-DK" sz="1600" i="1" dirty="0"/>
                <a:t>k</a:t>
              </a:r>
              <a:r>
                <a:rPr lang="da-DK" sz="1600" dirty="0"/>
                <a:t> </a:t>
              </a:r>
              <a:r>
                <a:rPr lang="da-DK" sz="1600" dirty="0" err="1"/>
                <a:t>cells</a:t>
              </a:r>
              <a:r>
                <a:rPr lang="da-DK" sz="1600" dirty="0"/>
                <a:t>.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xmlns="" id="{4FA1CE1A-FFBA-7742-BB1F-0A0F88B9F58B}"/>
              </a:ext>
            </a:extLst>
          </p:cNvPr>
          <p:cNvGrpSpPr/>
          <p:nvPr/>
        </p:nvGrpSpPr>
        <p:grpSpPr>
          <a:xfrm>
            <a:off x="1831080" y="2797131"/>
            <a:ext cx="2599969" cy="921547"/>
            <a:chOff x="7166777" y="1938214"/>
            <a:chExt cx="2599969" cy="921547"/>
          </a:xfrm>
        </p:grpSpPr>
        <p:sp>
          <p:nvSpPr>
            <p:cNvPr id="82" name="Rounded Rectangular Callout 81">
              <a:extLst>
                <a:ext uri="{FF2B5EF4-FFF2-40B4-BE49-F238E27FC236}">
                  <a16:creationId xmlns:a16="http://schemas.microsoft.com/office/drawing/2014/main" xmlns="" id="{65AFD129-201E-0945-BF0D-3759AB4227FB}"/>
                </a:ext>
              </a:extLst>
            </p:cNvPr>
            <p:cNvSpPr/>
            <p:nvPr/>
          </p:nvSpPr>
          <p:spPr bwMode="auto">
            <a:xfrm>
              <a:off x="7166777" y="1938214"/>
              <a:ext cx="1967975" cy="921547"/>
            </a:xfrm>
            <a:prstGeom prst="wedgeRoundRectCallout">
              <a:avLst>
                <a:gd name="adj1" fmla="val -41090"/>
                <a:gd name="adj2" fmla="val 218158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xmlns="" id="{37E4F882-3895-6043-B246-1D8886456DFF}"/>
                </a:ext>
              </a:extLst>
            </p:cNvPr>
            <p:cNvSpPr txBox="1"/>
            <p:nvPr/>
          </p:nvSpPr>
          <p:spPr>
            <a:xfrm>
              <a:off x="7387261" y="2293154"/>
              <a:ext cx="23794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dirty="0"/>
                <a:t>By </a:t>
              </a:r>
              <a:r>
                <a:rPr lang="da-DK" sz="1600" dirty="0" err="1"/>
                <a:t>averaging</a:t>
              </a:r>
              <a:endParaRPr lang="da-DK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260020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/>
      <p:bldP spid="10" grpId="1"/>
      <p:bldP spid="76" grpId="0"/>
      <p:bldP spid="80" grpId="0"/>
      <p:bldP spid="455687" grpId="0"/>
      <p:bldP spid="455687" grpId="1"/>
      <p:bldP spid="86" grpId="0"/>
      <p:bldP spid="87" grpId="0"/>
      <p:bldP spid="88" grpId="0"/>
      <p:bldP spid="89" grpId="0"/>
      <p:bldP spid="90" grpId="0"/>
      <p:bldP spid="91" grpId="0"/>
      <p:bldP spid="92" grpId="0"/>
      <p:bldP spid="92" grpId="1"/>
      <p:bldP spid="9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3"/>
              <p:cNvSpPr txBox="1">
                <a:spLocks noChangeArrowheads="1"/>
              </p:cNvSpPr>
              <p:nvPr/>
            </p:nvSpPr>
            <p:spPr bwMode="auto">
              <a:xfrm>
                <a:off x="495300" y="1160463"/>
                <a:ext cx="8850313" cy="4752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>
                  <a:buFont typeface="Wingdings" pitchFamily="2" charset="2"/>
                  <a:buChar char="§"/>
                </a:pPr>
                <a:r>
                  <a:rPr lang="da-DK" kern="0" dirty="0">
                    <a:solidFill>
                      <a:srgbClr val="3737FF"/>
                    </a:solidFill>
                    <a:latin typeface="+mn-lt"/>
                  </a:rPr>
                  <a:t>Encoding </a:t>
                </a:r>
                <a:r>
                  <a:rPr lang="da-DK" i="1" kern="0" dirty="0">
                    <a:solidFill>
                      <a:srgbClr val="3737FF"/>
                    </a:solidFill>
                    <a:latin typeface="+mn-lt"/>
                  </a:rPr>
                  <a:t>P</a:t>
                </a:r>
                <a:r>
                  <a:rPr lang="da-DK" kern="0" dirty="0">
                    <a:solidFill>
                      <a:srgbClr val="3737FF"/>
                    </a:solidFill>
                    <a:latin typeface="+mn-lt"/>
                  </a:rPr>
                  <a:t>: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da-DK" kern="0" dirty="0"/>
                  <a:t>Write </a:t>
                </a:r>
                <a:r>
                  <a:rPr lang="da-DK" kern="0" dirty="0" err="1"/>
                  <a:t>down</a:t>
                </a:r>
                <a:r>
                  <a:rPr lang="da-DK" kern="0" dirty="0"/>
                  <a:t> </a:t>
                </a:r>
                <a:r>
                  <a:rPr lang="da-DK" i="1" kern="0" dirty="0"/>
                  <a:t>C</a:t>
                </a:r>
                <a:r>
                  <a:rPr lang="da-DK" kern="0" dirty="0"/>
                  <a:t>* (</a:t>
                </a:r>
                <a:r>
                  <a:rPr lang="da-DK" kern="0" dirty="0" err="1"/>
                  <a:t>addresses</a:t>
                </a:r>
                <a:r>
                  <a:rPr lang="da-DK" kern="0" dirty="0"/>
                  <a:t> + </a:t>
                </a:r>
                <a:r>
                  <a:rPr lang="da-DK" kern="0" dirty="0" err="1"/>
                  <a:t>contents</a:t>
                </a:r>
                <a:r>
                  <a:rPr lang="da-DK" kern="0" dirty="0"/>
                  <a:t>)</a:t>
                </a:r>
              </a:p>
              <a:p>
                <a:pPr lvl="2"/>
                <a:endParaRPr lang="da-DK" kern="0" dirty="0">
                  <a:latin typeface="+mn-lt"/>
                </a:endParaRPr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da-DK" kern="0" dirty="0" err="1">
                    <a:solidFill>
                      <a:srgbClr val="3737FF"/>
                    </a:solidFill>
                    <a:latin typeface="+mn-lt"/>
                  </a:rPr>
                  <a:t>Recovering</a:t>
                </a:r>
                <a:r>
                  <a:rPr lang="da-DK" kern="0" dirty="0">
                    <a:solidFill>
                      <a:srgbClr val="3737FF"/>
                    </a:solidFill>
                    <a:latin typeface="+mn-lt"/>
                  </a:rPr>
                  <a:t> </a:t>
                </a:r>
                <a:r>
                  <a:rPr lang="da-DK" i="1" kern="0" dirty="0">
                    <a:solidFill>
                      <a:srgbClr val="3737FF"/>
                    </a:solidFill>
                    <a:latin typeface="+mn-lt"/>
                  </a:rPr>
                  <a:t>P</a:t>
                </a:r>
                <a:r>
                  <a:rPr lang="da-DK" kern="0" dirty="0">
                    <a:solidFill>
                      <a:srgbClr val="3737FF"/>
                    </a:solidFill>
                    <a:latin typeface="+mn-lt"/>
                  </a:rPr>
                  <a:t>: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da-DK" kern="0" dirty="0">
                    <a:latin typeface="+mn-lt"/>
                  </a:rPr>
                  <a:t>If </a:t>
                </a:r>
                <a14:m>
                  <m:oMath xmlns:m="http://schemas.openxmlformats.org/officeDocument/2006/math">
                    <m:r>
                      <a:rPr lang="da-DK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da-DK" i="1" kern="0"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da-DK" i="1" ker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da-DK" i="1" ker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da-DK" i="1" ker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a-DK" i="1" ker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da-DK" i="1" ker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da-DK" i="1" ker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a-DK" i="1" ker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e>
                    </m:d>
                    <m:r>
                      <a:rPr lang="da-DK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d>
                      <m:dPr>
                        <m:ctrlPr>
                          <a:rPr lang="da-DK" i="1" kern="0"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da-DK" i="1" ker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da-DK" i="1" ker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num>
                          <m:den>
                            <m:r>
                              <a:rPr lang="da-DK" i="1" ker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da-DK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da-DK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da-DK" kern="0" dirty="0"/>
                  <a:t> </a:t>
                </a:r>
                <a:r>
                  <a:rPr lang="da-DK" kern="0" dirty="0" err="1">
                    <a:latin typeface="+mn-lt"/>
                  </a:rPr>
                  <a:t>then</a:t>
                </a:r>
                <a:r>
                  <a:rPr lang="da-DK" kern="0" dirty="0">
                    <a:latin typeface="+mn-lt"/>
                  </a:rPr>
                  <a:t> </a:t>
                </a:r>
                <a:r>
                  <a:rPr lang="da-DK" i="1" kern="0" dirty="0">
                    <a:latin typeface="+mn-lt"/>
                  </a:rPr>
                  <a:t>P</a:t>
                </a:r>
                <a:r>
                  <a:rPr lang="da-DK" kern="0" dirty="0">
                    <a:latin typeface="+mn-lt"/>
                  </a:rPr>
                  <a:t> </a:t>
                </a:r>
                <a:r>
                  <a:rPr lang="da-DK" kern="0" dirty="0" err="1">
                    <a:latin typeface="+mn-lt"/>
                  </a:rPr>
                  <a:t>uniquely</a:t>
                </a:r>
                <a:r>
                  <a:rPr lang="da-DK" kern="0" dirty="0">
                    <a:latin typeface="+mn-lt"/>
                  </a:rPr>
                  <a:t> </a:t>
                </a:r>
                <a:r>
                  <a:rPr lang="da-DK" kern="0" dirty="0" err="1">
                    <a:latin typeface="+mn-lt"/>
                  </a:rPr>
                  <a:t>determined</a:t>
                </a:r>
                <a:r>
                  <a:rPr lang="da-DK" kern="0" dirty="0">
                    <a:latin typeface="+mn-lt"/>
                  </a:rPr>
                  <a:t>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da-DK" kern="0" dirty="0">
                  <a:latin typeface="+mn-lt"/>
                </a:endParaRPr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da-DK" kern="0" dirty="0" err="1">
                    <a:solidFill>
                      <a:srgbClr val="3737FF"/>
                    </a:solidFill>
                    <a:latin typeface="+mn-lt"/>
                  </a:rPr>
                  <a:t>Conclusions</a:t>
                </a:r>
                <a:r>
                  <a:rPr lang="da-DK" kern="0" dirty="0">
                    <a:solidFill>
                      <a:srgbClr val="3737FF"/>
                    </a:solidFill>
                    <a:latin typeface="+mn-lt"/>
                  </a:rPr>
                  <a:t>: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da-DK" kern="0" dirty="0">
                    <a:latin typeface="+mn-lt"/>
                  </a:rPr>
                  <a:t>Encoding </a:t>
                </a:r>
                <a:r>
                  <a:rPr lang="da-DK" kern="0" dirty="0" err="1">
                    <a:latin typeface="+mn-lt"/>
                  </a:rPr>
                  <a:t>spends</a:t>
                </a:r>
                <a:r>
                  <a:rPr lang="da-DK" kern="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da-DK" b="0" i="1" kern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da-DK" b="0" i="1" kern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a-DK" b="0" i="1" kern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da-DK" b="0" i="1" kern="0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da-DK" b="0" i="1" kern="0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a-DK" b="0" i="0" kern="0" smtClean="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da-DK" b="0" i="1" kern="0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da-DK" b="0" i="1" kern="0" smtClean="0">
                            <a:latin typeface="Cambria Math" panose="02040503050406030204" pitchFamily="18" charset="0"/>
                          </a:rPr>
                          <m:t>)≤2</m:t>
                        </m:r>
                        <m:r>
                          <a:rPr lang="da-DK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𝑘𝑤</m:t>
                        </m:r>
                      </m:e>
                    </m:func>
                  </m:oMath>
                </a14:m>
                <a:r>
                  <a:rPr lang="da-DK" kern="0" dirty="0">
                    <a:latin typeface="+mn-lt"/>
                  </a:rPr>
                  <a:t> bits.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da-DK" kern="0" dirty="0" err="1">
                    <a:solidFill>
                      <a:srgbClr val="FF0000"/>
                    </a:solidFill>
                    <a:latin typeface="+mn-lt"/>
                  </a:rPr>
                  <a:t>Either</a:t>
                </a:r>
                <a:r>
                  <a:rPr lang="da-DK" kern="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da-DK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da-DK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kw</m:t>
                    </m:r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kern="0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func>
                  </m:oMath>
                </a14:m>
                <a:endParaRPr lang="da-DK" kern="0" dirty="0">
                  <a:latin typeface="+mn-lt"/>
                </a:endParaRP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da-DK" kern="0" dirty="0">
                    <a:solidFill>
                      <a:srgbClr val="FF0000"/>
                    </a:solidFill>
                    <a:latin typeface="+mn-lt"/>
                  </a:rPr>
                  <a:t>or</a:t>
                </a:r>
                <a:r>
                  <a:rPr lang="da-DK" kern="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a-DK" i="1" ker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da-DK" i="1" kern="0"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da-DK" i="1" kern="0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da-DK" i="1" ker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da-DK" i="1" ker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a-DK" i="1" ker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num>
                              <m:den>
                                <m:r>
                                  <a:rPr lang="da-DK" i="1" ker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da-DK" i="1" ker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a-DK" i="1" ker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da-DK" i="1" kern="0"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da-DK" i="1" kern="0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da-DK" i="1" ker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num>
                              <m:den>
                                <m:r>
                                  <a:rPr lang="da-DK" i="1" ker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da-DK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da-DK" kern="0" dirty="0"/>
                  <a:t>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da-DK" kern="0" dirty="0"/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da-DK" kern="0" dirty="0" err="1">
                    <a:solidFill>
                      <a:srgbClr val="3737FF"/>
                    </a:solidFill>
                    <a:latin typeface="+mn-lt"/>
                  </a:rPr>
                  <a:t>We</a:t>
                </a:r>
                <a:r>
                  <a:rPr lang="da-DK" kern="0" dirty="0">
                    <a:solidFill>
                      <a:srgbClr val="3737FF"/>
                    </a:solidFill>
                    <a:latin typeface="+mn-lt"/>
                  </a:rPr>
                  <a:t> </a:t>
                </a:r>
                <a:r>
                  <a:rPr lang="da-DK" kern="0" dirty="0" err="1">
                    <a:solidFill>
                      <a:srgbClr val="3737FF"/>
                    </a:solidFill>
                    <a:latin typeface="+mn-lt"/>
                  </a:rPr>
                  <a:t>choose</a:t>
                </a:r>
                <a:r>
                  <a:rPr lang="da-DK" kern="0" dirty="0">
                    <a:solidFill>
                      <a:srgbClr val="3737FF"/>
                    </a:solidFill>
                    <a:latin typeface="+mn-lt"/>
                  </a:rPr>
                  <a:t> k!</a:t>
                </a:r>
                <a:endParaRPr lang="da-DK" kern="0" dirty="0">
                  <a:latin typeface="+mn-lt"/>
                </a:endParaRP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>
                  <a:latin typeface="+mn-lt"/>
                </a:endParaRP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>
                  <a:latin typeface="+mn-lt"/>
                </a:endParaRP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>
                  <a:latin typeface="+mn-lt"/>
                </a:endParaRPr>
              </a:p>
              <a:p>
                <a:pPr lvl="1"/>
                <a:endParaRPr lang="en-US" kern="0" dirty="0">
                  <a:latin typeface="+mn-lt"/>
                </a:endParaRPr>
              </a:p>
            </p:txBody>
          </p:sp>
        </mc:Choice>
        <mc:Fallback xmlns="">
          <p:sp>
            <p:nvSpPr>
              <p:cNvPr id="1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5300" y="1160463"/>
                <a:ext cx="8850313" cy="4752975"/>
              </a:xfrm>
              <a:prstGeom prst="rect">
                <a:avLst/>
              </a:prstGeom>
              <a:blipFill>
                <a:blip r:embed="rId3"/>
                <a:stretch>
                  <a:fillRect l="-430" t="-532" b="-425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 Proof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48D0EBD-D72D-A141-8891-9AAB149348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096" y="949203"/>
            <a:ext cx="2037373" cy="1555195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xmlns="" id="{27FC5052-4A34-CA4D-866E-275AB77C625F}"/>
              </a:ext>
            </a:extLst>
          </p:cNvPr>
          <p:cNvSpPr/>
          <p:nvPr/>
        </p:nvSpPr>
        <p:spPr bwMode="auto">
          <a:xfrm>
            <a:off x="8297939" y="1261879"/>
            <a:ext cx="1087654" cy="779646"/>
          </a:xfrm>
          <a:prstGeom prst="ellipse">
            <a:avLst/>
          </a:prstGeom>
          <a:solidFill>
            <a:srgbClr val="3737FF">
              <a:alpha val="7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7538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3"/>
              <p:cNvSpPr txBox="1">
                <a:spLocks noChangeArrowheads="1"/>
              </p:cNvSpPr>
              <p:nvPr/>
            </p:nvSpPr>
            <p:spPr bwMode="auto">
              <a:xfrm>
                <a:off x="495300" y="1160463"/>
                <a:ext cx="8850313" cy="4752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>
                  <a:buFont typeface="Wingdings" pitchFamily="2" charset="2"/>
                  <a:buChar char="§"/>
                </a:pPr>
                <a:r>
                  <a:rPr lang="da-DK" kern="0" dirty="0">
                    <a:solidFill>
                      <a:srgbClr val="3737FF"/>
                    </a:solidFill>
                    <a:latin typeface="+mn-lt"/>
                  </a:rPr>
                  <a:t>Conclusion</a:t>
                </a:r>
                <a:r>
                  <a:rPr lang="da-DK" kern="0" dirty="0" err="1">
                    <a:solidFill>
                      <a:srgbClr val="3737FF"/>
                    </a:solidFill>
                    <a:latin typeface="+mn-lt"/>
                  </a:rPr>
                  <a:t>s</a:t>
                </a:r>
                <a:r>
                  <a:rPr lang="da-DK" kern="0" dirty="0">
                    <a:solidFill>
                      <a:srgbClr val="3737FF"/>
                    </a:solidFill>
                    <a:latin typeface="+mn-lt"/>
                  </a:rPr>
                  <a:t>: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da-DK" kern="0" dirty="0">
                    <a:latin typeface="+mn-lt"/>
                  </a:rPr>
                  <a:t>Encoding </a:t>
                </a:r>
                <a:r>
                  <a:rPr lang="da-DK" kern="0" dirty="0" err="1">
                    <a:latin typeface="+mn-lt"/>
                  </a:rPr>
                  <a:t>spends</a:t>
                </a:r>
                <a:r>
                  <a:rPr lang="da-DK" kern="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da-DK" b="0" i="1" kern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da-DK" b="0" i="1" kern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a-DK" b="0" i="1" kern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da-DK" b="0" i="1" kern="0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da-DK" b="0" i="1" kern="0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a-DK" b="0" i="0" kern="0" smtClean="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da-DK" b="0" i="1" kern="0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da-DK" b="0" i="1" kern="0" smtClean="0">
                            <a:latin typeface="Cambria Math" panose="02040503050406030204" pitchFamily="18" charset="0"/>
                          </a:rPr>
                          <m:t>)≤2</m:t>
                        </m:r>
                        <m:r>
                          <a:rPr lang="da-DK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𝑘𝑤</m:t>
                        </m:r>
                      </m:e>
                    </m:func>
                  </m:oMath>
                </a14:m>
                <a:r>
                  <a:rPr lang="da-DK" kern="0" dirty="0">
                    <a:latin typeface="+mn-lt"/>
                  </a:rPr>
                  <a:t> bits.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da-DK" kern="0" dirty="0" err="1">
                    <a:solidFill>
                      <a:srgbClr val="FF0000"/>
                    </a:solidFill>
                    <a:latin typeface="+mn-lt"/>
                  </a:rPr>
                  <a:t>Either</a:t>
                </a:r>
                <a:r>
                  <a:rPr lang="da-DK" kern="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da-DK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da-DK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kw</m:t>
                    </m:r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kern="0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func>
                  </m:oMath>
                </a14:m>
                <a:endParaRPr lang="da-DK" kern="0" dirty="0">
                  <a:latin typeface="+mn-lt"/>
                </a:endParaRP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da-DK" kern="0" dirty="0">
                    <a:solidFill>
                      <a:srgbClr val="FF0000"/>
                    </a:solidFill>
                    <a:latin typeface="+mn-lt"/>
                  </a:rPr>
                  <a:t>or</a:t>
                </a:r>
                <a:r>
                  <a:rPr lang="da-DK" kern="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a-DK" i="1" ker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da-DK" i="1" kern="0"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da-DK" i="1" kern="0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da-DK" i="1" ker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da-DK" i="1" ker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a-DK" i="1" ker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num>
                              <m:den>
                                <m:r>
                                  <a:rPr lang="da-DK" i="1" ker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da-DK" i="1" ker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a-DK" i="1" ker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da-DK" i="1" kern="0"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da-DK" i="1" kern="0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da-DK" i="1" ker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num>
                              <m:den>
                                <m:r>
                                  <a:rPr lang="da-DK" i="1" ker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da-DK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da-DK" kern="0" dirty="0"/>
                  <a:t>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da-DK" kern="0" dirty="0"/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da-DK" kern="0" dirty="0" err="1">
                    <a:solidFill>
                      <a:srgbClr val="3737FF"/>
                    </a:solidFill>
                    <a:latin typeface="+mn-lt"/>
                  </a:rPr>
                  <a:t>We</a:t>
                </a:r>
                <a:r>
                  <a:rPr lang="da-DK" kern="0" dirty="0">
                    <a:solidFill>
                      <a:srgbClr val="3737FF"/>
                    </a:solidFill>
                    <a:latin typeface="+mn-lt"/>
                  </a:rPr>
                  <a:t> </a:t>
                </a:r>
                <a:r>
                  <a:rPr lang="da-DK" kern="0" dirty="0" err="1">
                    <a:solidFill>
                      <a:srgbClr val="3737FF"/>
                    </a:solidFill>
                    <a:latin typeface="+mn-lt"/>
                  </a:rPr>
                  <a:t>choose</a:t>
                </a:r>
                <a:r>
                  <a:rPr lang="da-DK" kern="0" dirty="0">
                    <a:solidFill>
                      <a:srgbClr val="3737FF"/>
                    </a:solidFill>
                    <a:latin typeface="+mn-lt"/>
                  </a:rPr>
                  <a:t> k!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da-DK" kern="0" dirty="0" err="1">
                    <a:solidFill>
                      <a:schemeClr val="tx1"/>
                    </a:solidFill>
                    <a:latin typeface="+mn-lt"/>
                  </a:rPr>
                  <a:t>Assume</a:t>
                </a:r>
                <a:r>
                  <a:rPr lang="da-DK" kern="0" dirty="0">
                    <a:solidFill>
                      <a:schemeClr val="tx1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</m:t>
                    </m:r>
                    <m:r>
                      <a:rPr lang="en-US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da-DK" kern="0" dirty="0">
                    <a:solidFill>
                      <a:schemeClr val="tx1"/>
                    </a:solidFill>
                    <a:latin typeface="+mn-lt"/>
                  </a:rPr>
                  <a:t> (must have </a:t>
                </a:r>
                <a14:m>
                  <m:oMath xmlns:m="http://schemas.openxmlformats.org/officeDocument/2006/math">
                    <m:r>
                      <a:rPr lang="en-US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da-DK" kern="0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da-DK" kern="0" dirty="0" err="1">
                    <a:solidFill>
                      <a:schemeClr val="tx1"/>
                    </a:solidFill>
                    <a:latin typeface="+mn-lt"/>
                  </a:rPr>
                  <a:t>anyway</a:t>
                </a:r>
                <a:r>
                  <a:rPr lang="da-DK" kern="0" dirty="0">
                    <a:solidFill>
                      <a:schemeClr val="tx1"/>
                    </a:solidFill>
                    <a:latin typeface="+mn-lt"/>
                  </a:rPr>
                  <a:t>). </a:t>
                </a:r>
                <a:r>
                  <a:rPr lang="da-DK" kern="0" dirty="0" err="1">
                    <a:solidFill>
                      <a:schemeClr val="tx1"/>
                    </a:solidFill>
                    <a:latin typeface="+mn-lt"/>
                  </a:rPr>
                  <a:t>Then</a:t>
                </a:r>
                <a:r>
                  <a:rPr lang="da-DK" kern="0" dirty="0">
                    <a:solidFill>
                      <a:schemeClr val="tx1"/>
                    </a:solidFill>
                    <a:latin typeface="+mn-lt"/>
                  </a:rPr>
                  <a:t>: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da-DK" i="1" ker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da-DK" i="1" kern="0"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da-DK" i="1" kern="0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da-DK" i="1" ker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da-DK" i="1" ker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a-DK" i="1" ker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num>
                              <m:den>
                                <m:r>
                                  <a:rPr lang="da-DK" i="1" ker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da-DK" i="1" ker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a-DK" i="1" ker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da-DK" i="1" kern="0"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da-DK" i="1" kern="0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da-DK" i="1" ker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num>
                              <m:den>
                                <m:r>
                                  <a:rPr lang="da-DK" i="1" ker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kern="0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𝑘</m:t>
                        </m:r>
                        <m:d>
                          <m:dPr>
                            <m:ctrlPr>
                              <a:rPr lang="en-US" b="0" i="1" kern="0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⋯(</m:t>
                        </m:r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b="0" i="1" kern="0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⋯(</m:t>
                        </m:r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+1)</m:t>
                        </m:r>
                      </m:den>
                    </m:f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kern="0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sSup>
                          <m:sSupPr>
                            <m:ctrlPr>
                              <a:rPr lang="en-US" b="0" i="1" kern="0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kern="0" smtClean="0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kern="0" smtClean="0">
                                        <a:latin typeface="Cambria Math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kern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en-US" b="0" i="1" kern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kern="0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den>
                    </m:f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sSup>
                      <m:sSupPr>
                        <m:ctrlPr>
                          <a:rPr lang="en-US" b="0" i="1" kern="0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kern="0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kern="0" smtClean="0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kern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num>
                              <m:den>
                                <m:r>
                                  <a:rPr lang="en-US" b="0" i="1" kern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kern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kern="0" dirty="0">
                  <a:latin typeface="+mn-lt"/>
                </a:endParaRP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>
                    <a:latin typeface="+mn-lt"/>
                  </a:rPr>
                  <a:t>Therefore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a-DK" i="1" ker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da-DK" i="1" kern="0"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da-DK" i="1" kern="0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da-DK" i="1" ker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da-DK" i="1" ker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a-DK" i="1" ker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num>
                              <m:den>
                                <m:r>
                                  <a:rPr lang="da-DK" i="1" ker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da-DK" i="1" ker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a-DK" i="1" ker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da-DK" i="1" kern="0"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da-DK" i="1" kern="0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da-DK" i="1" ker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num>
                              <m:den>
                                <m:r>
                                  <a:rPr lang="da-DK" i="1" ker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en-US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da-DK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da-DK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kern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sSup>
                      <m:sSupPr>
                        <m:ctrlPr>
                          <a:rPr lang="en-US" i="1" ker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ker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kern="0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num>
                              <m:den>
                                <m:r>
                                  <a:rPr lang="en-US" i="1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func>
                      <m:funcPr>
                        <m:ctrlPr>
                          <a:rPr lang="en-US" b="0" i="1" kern="0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f>
                          <m:fPr>
                            <m:ctrlPr>
                              <a:rPr lang="en-US" b="0" i="1" kern="0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>
                              <a:rPr lang="en-US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func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func>
                      <m:funcPr>
                        <m:ctrlPr>
                          <a:rPr lang="en-US" b="0" i="1" kern="0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f>
                          <m:fPr>
                            <m:ctrlPr>
                              <a:rPr lang="en-US" b="0" i="1" kern="0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num>
                          <m:den>
                            <m:r>
                              <a:rPr lang="en-US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func>
                  </m:oMath>
                </a14:m>
                <a:endParaRPr lang="en-US" kern="0" dirty="0">
                  <a:latin typeface="+mn-lt"/>
                </a:endParaRP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>
                  <a:latin typeface="+mn-lt"/>
                </a:endParaRP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>
                  <a:latin typeface="+mn-lt"/>
                </a:endParaRPr>
              </a:p>
              <a:p>
                <a:pPr lvl="1"/>
                <a:endParaRPr lang="en-US" kern="0" dirty="0">
                  <a:latin typeface="+mn-lt"/>
                </a:endParaRPr>
              </a:p>
            </p:txBody>
          </p:sp>
        </mc:Choice>
        <mc:Fallback xmlns="">
          <p:sp>
            <p:nvSpPr>
              <p:cNvPr id="1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5300" y="1160463"/>
                <a:ext cx="8850313" cy="4752975"/>
              </a:xfrm>
              <a:prstGeom prst="rect">
                <a:avLst/>
              </a:prstGeom>
              <a:blipFill>
                <a:blip r:embed="rId3"/>
                <a:stretch>
                  <a:fillRect l="-430" t="-53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 Proof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416904A-6701-DC46-9037-F2A030564F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096" y="949203"/>
            <a:ext cx="2037373" cy="1555195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xmlns="" id="{2152FBA2-60FB-A944-989D-5389CAFFBB92}"/>
              </a:ext>
            </a:extLst>
          </p:cNvPr>
          <p:cNvSpPr/>
          <p:nvPr/>
        </p:nvSpPr>
        <p:spPr bwMode="auto">
          <a:xfrm>
            <a:off x="8297939" y="1261879"/>
            <a:ext cx="1087654" cy="779646"/>
          </a:xfrm>
          <a:prstGeom prst="ellipse">
            <a:avLst/>
          </a:prstGeom>
          <a:solidFill>
            <a:srgbClr val="3737FF">
              <a:alpha val="7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8203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3"/>
              <p:cNvSpPr txBox="1">
                <a:spLocks noChangeArrowheads="1"/>
              </p:cNvSpPr>
              <p:nvPr/>
            </p:nvSpPr>
            <p:spPr bwMode="auto">
              <a:xfrm>
                <a:off x="495300" y="1160463"/>
                <a:ext cx="8850313" cy="4752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>
                  <a:buFont typeface="Wingdings" pitchFamily="2" charset="2"/>
                  <a:buChar char="§"/>
                </a:pPr>
                <a:r>
                  <a:rPr lang="da-DK" kern="0" dirty="0">
                    <a:solidFill>
                      <a:srgbClr val="3737FF"/>
                    </a:solidFill>
                    <a:latin typeface="+mn-lt"/>
                  </a:rPr>
                  <a:t>Conclusion</a:t>
                </a:r>
                <a:r>
                  <a:rPr lang="da-DK" kern="0" dirty="0" err="1">
                    <a:solidFill>
                      <a:srgbClr val="3737FF"/>
                    </a:solidFill>
                    <a:latin typeface="+mn-lt"/>
                  </a:rPr>
                  <a:t>s</a:t>
                </a:r>
                <a:r>
                  <a:rPr lang="da-DK" kern="0" dirty="0">
                    <a:solidFill>
                      <a:srgbClr val="3737FF"/>
                    </a:solidFill>
                    <a:latin typeface="+mn-lt"/>
                  </a:rPr>
                  <a:t>: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da-DK" kern="0" dirty="0">
                    <a:latin typeface="+mn-lt"/>
                  </a:rPr>
                  <a:t>Encoding </a:t>
                </a:r>
                <a:r>
                  <a:rPr lang="da-DK" kern="0" dirty="0" err="1">
                    <a:latin typeface="+mn-lt"/>
                  </a:rPr>
                  <a:t>spends</a:t>
                </a:r>
                <a:r>
                  <a:rPr lang="da-DK" kern="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da-DK" b="0" i="1" kern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da-DK" b="0" i="1" kern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a-DK" b="0" i="1" kern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da-DK" b="0" i="1" kern="0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da-DK" b="0" i="1" kern="0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a-DK" b="0" i="0" kern="0" smtClean="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da-DK" b="0" i="1" kern="0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da-DK" b="0" i="1" kern="0" smtClean="0">
                            <a:latin typeface="Cambria Math" panose="02040503050406030204" pitchFamily="18" charset="0"/>
                          </a:rPr>
                          <m:t>)≤2</m:t>
                        </m:r>
                        <m:r>
                          <a:rPr lang="da-DK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𝑘𝑤</m:t>
                        </m:r>
                      </m:e>
                    </m:func>
                  </m:oMath>
                </a14:m>
                <a:r>
                  <a:rPr lang="da-DK" kern="0" dirty="0">
                    <a:latin typeface="+mn-lt"/>
                  </a:rPr>
                  <a:t> bits.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da-DK" kern="0" dirty="0" err="1">
                    <a:solidFill>
                      <a:srgbClr val="FF0000"/>
                    </a:solidFill>
                    <a:latin typeface="+mn-lt"/>
                  </a:rPr>
                  <a:t>Either</a:t>
                </a:r>
                <a:r>
                  <a:rPr lang="da-DK" kern="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da-DK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da-DK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kw</m:t>
                    </m:r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kern="0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func>
                  </m:oMath>
                </a14:m>
                <a:endParaRPr lang="da-DK" kern="0" dirty="0">
                  <a:latin typeface="+mn-lt"/>
                </a:endParaRP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da-DK" kern="0" dirty="0">
                    <a:solidFill>
                      <a:srgbClr val="FF0000"/>
                    </a:solidFill>
                    <a:latin typeface="+mn-lt"/>
                  </a:rPr>
                  <a:t>or </a:t>
                </a:r>
                <a14:m>
                  <m:oMath xmlns:m="http://schemas.openxmlformats.org/officeDocument/2006/math">
                    <m:r>
                      <a:rPr lang="en-US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func>
                      <m:funcPr>
                        <m:ctrlPr>
                          <a:rPr lang="en-US" i="1" ker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f>
                          <m:fPr>
                            <m:ctrlPr>
                              <a:rPr lang="en-US" i="1" ker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>
                              <a:rPr lang="en-US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func>
                    <m:r>
                      <a:rPr lang="en-US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func>
                      <m:funcPr>
                        <m:ctrlPr>
                          <a:rPr lang="en-US" i="1" ker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f>
                          <m:fPr>
                            <m:ctrlPr>
                              <a:rPr lang="en-US" i="1" ker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num>
                          <m:den>
                            <m:r>
                              <a:rPr lang="en-US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func>
                  </m:oMath>
                </a14:m>
                <a:r>
                  <a:rPr lang="da-DK" kern="0" dirty="0"/>
                  <a:t>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da-DK" kern="0" dirty="0"/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da-DK" kern="0" dirty="0" err="1">
                    <a:solidFill>
                      <a:srgbClr val="3737FF"/>
                    </a:solidFill>
                    <a:latin typeface="+mn-lt"/>
                  </a:rPr>
                  <a:t>We</a:t>
                </a:r>
                <a:r>
                  <a:rPr lang="da-DK" kern="0" dirty="0">
                    <a:solidFill>
                      <a:srgbClr val="3737FF"/>
                    </a:solidFill>
                    <a:latin typeface="+mn-lt"/>
                  </a:rPr>
                  <a:t> </a:t>
                </a:r>
                <a:r>
                  <a:rPr lang="da-DK" kern="0" dirty="0" err="1">
                    <a:solidFill>
                      <a:srgbClr val="3737FF"/>
                    </a:solidFill>
                    <a:latin typeface="+mn-lt"/>
                  </a:rPr>
                  <a:t>choose</a:t>
                </a:r>
                <a:r>
                  <a:rPr lang="da-DK" kern="0" dirty="0">
                    <a:solidFill>
                      <a:srgbClr val="3737FF"/>
                    </a:solidFill>
                    <a:latin typeface="+mn-lt"/>
                  </a:rPr>
                  <a:t> k!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>
                    <a:latin typeface="+mn-lt"/>
                  </a:rPr>
                  <a:t>Second bound </a:t>
                </a:r>
                <a:r>
                  <a:rPr lang="en-US" kern="0" dirty="0">
                    <a:solidFill>
                      <a:srgbClr val="FF0000"/>
                    </a:solidFill>
                    <a:latin typeface="+mn-lt"/>
                  </a:rPr>
                  <a:t>increasing</a:t>
                </a:r>
                <a:r>
                  <a:rPr lang="en-US" kern="0" dirty="0">
                    <a:latin typeface="+mn-lt"/>
                  </a:rPr>
                  <a:t> in k. Choose k </a:t>
                </a:r>
                <a:r>
                  <a:rPr lang="en-US" kern="0" dirty="0">
                    <a:solidFill>
                      <a:srgbClr val="FF0000"/>
                    </a:solidFill>
                    <a:latin typeface="+mn-lt"/>
                  </a:rPr>
                  <a:t>as big as possible</a:t>
                </a:r>
                <a:r>
                  <a:rPr lang="en-US" kern="0" dirty="0">
                    <a:latin typeface="+mn-lt"/>
                  </a:rPr>
                  <a:t>!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>
                    <a:latin typeface="+mn-lt"/>
                  </a:rPr>
                  <a:t>Set </a:t>
                </a:r>
                <a14:m>
                  <m:oMath xmlns:m="http://schemas.openxmlformats.org/officeDocument/2006/math"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kern="0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b="0" i="1" kern="0" smtClean="0"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kern="0" smtClean="0"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func>
                      </m:num>
                      <m:den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𝑤</m:t>
                        </m:r>
                      </m:den>
                    </m:f>
                  </m:oMath>
                </a14:m>
                <a:r>
                  <a:rPr lang="en-US" kern="0" dirty="0">
                    <a:latin typeface="+mn-lt"/>
                  </a:rPr>
                  <a:t> and conclude </a:t>
                </a:r>
                <a14:m>
                  <m:oMath xmlns:m="http://schemas.openxmlformats.org/officeDocument/2006/math">
                    <m:r>
                      <a:rPr lang="en-US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func>
                      <m:funcPr>
                        <m:ctrlPr>
                          <a:rPr lang="en-US" i="1" ker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f>
                          <m:fPr>
                            <m:ctrlPr>
                              <a:rPr lang="en-US" i="1" ker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>
                              <a:rPr lang="en-US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func>
                    <m:r>
                      <a:rPr lang="en-US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func>
                      <m:funcPr>
                        <m:ctrlPr>
                          <a:rPr lang="en-US" i="1" ker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f>
                          <m:fPr>
                            <m:ctrlPr>
                              <a:rPr lang="en-US" i="1" ker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en-US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num>
                          <m:den>
                            <m:r>
                              <a:rPr lang="en-US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func>
                              <m:funcPr>
                                <m:ctrlPr>
                                  <a:rPr lang="en-US" b="0" i="1" kern="0" smtClean="0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kern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lg</m:t>
                                </m:r>
                              </m:fName>
                              <m:e>
                                <m:r>
                                  <a:rPr lang="en-US" b="0" i="1" kern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func>
                          </m:den>
                        </m:f>
                      </m:e>
                    </m:func>
                  </m:oMath>
                </a14:m>
                <a:r>
                  <a:rPr lang="en-US" kern="0" dirty="0">
                    <a:latin typeface="+mn-lt"/>
                  </a:rPr>
                  <a:t>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>
                    <a:latin typeface="+mn-lt"/>
                  </a:rPr>
                  <a:t>Needed </a:t>
                </a:r>
                <a14:m>
                  <m:oMath xmlns:m="http://schemas.openxmlformats.org/officeDocument/2006/math"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</m:t>
                    </m:r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→ </m:t>
                    </m:r>
                    <m:f>
                      <m:fPr>
                        <m:ctrlPr>
                          <a:rPr lang="en-US" i="1" ker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i="1" kern="0"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kern="0"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i="1" ker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func>
                      </m:num>
                      <m:den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𝑤</m:t>
                        </m:r>
                      </m:den>
                    </m:f>
                    <m:r>
                      <a:rPr lang="en-US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kern="0" dirty="0">
                    <a:latin typeface="+mn-lt"/>
                  </a:rPr>
                  <a:t>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>
                    <a:latin typeface="+mn-lt"/>
                  </a:rPr>
                  <a:t>So </a:t>
                </a:r>
                <a:r>
                  <a:rPr lang="en-US" kern="0" dirty="0">
                    <a:solidFill>
                      <a:srgbClr val="FF0000"/>
                    </a:solidFill>
                    <a:latin typeface="+mn-lt"/>
                  </a:rPr>
                  <a:t>either</a:t>
                </a:r>
                <a:r>
                  <a:rPr lang="en-US" kern="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b="0" i="1" kern="0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b="0" i="1" kern="0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func>
                      </m:num>
                      <m:den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den>
                    </m:f>
                  </m:oMath>
                </a14:m>
                <a:r>
                  <a:rPr lang="en-US" kern="0" dirty="0">
                    <a:latin typeface="+mn-lt"/>
                  </a:rPr>
                  <a:t>) </a:t>
                </a:r>
                <a:r>
                  <a:rPr lang="en-US" kern="0" dirty="0">
                    <a:solidFill>
                      <a:srgbClr val="FF0000"/>
                    </a:solidFill>
                    <a:latin typeface="+mn-lt"/>
                  </a:rPr>
                  <a:t>or</a:t>
                </a:r>
                <a:r>
                  <a:rPr lang="en-US" kern="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i="1" ker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f>
                          <m:fPr>
                            <m:ctrlPr>
                              <a:rPr lang="en-US" i="1" ker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>
                              <a:rPr lang="en-US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func>
                    <m:r>
                      <a:rPr lang="en-US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func>
                      <m:funcPr>
                        <m:ctrlPr>
                          <a:rPr lang="en-US" i="1" ker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f>
                          <m:fPr>
                            <m:ctrlPr>
                              <a:rPr lang="en-US" i="1" ker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en-US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𝑆𝑤</m:t>
                            </m:r>
                          </m:num>
                          <m:den>
                            <m:r>
                              <a:rPr lang="en-US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func>
                              <m:funcPr>
                                <m:ctrlPr>
                                  <a:rPr lang="en-US" i="1" kern="0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lg</m:t>
                                </m:r>
                              </m:fName>
                              <m:e>
                                <m:r>
                                  <a:rPr lang="en-US" i="1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func>
                          </m:den>
                        </m:f>
                      </m:e>
                    </m:func>
                  </m:oMath>
                </a14:m>
                <a:r>
                  <a:rPr lang="en-US" kern="0" dirty="0">
                    <a:latin typeface="+mn-lt"/>
                  </a:rPr>
                  <a:t>).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>
                  <a:latin typeface="+mn-lt"/>
                </a:endParaRP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>
                  <a:latin typeface="+mn-lt"/>
                </a:endParaRP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>
                  <a:latin typeface="+mn-lt"/>
                </a:endParaRPr>
              </a:p>
              <a:p>
                <a:pPr lvl="1"/>
                <a:endParaRPr lang="en-US" kern="0" dirty="0">
                  <a:latin typeface="+mn-lt"/>
                </a:endParaRPr>
              </a:p>
            </p:txBody>
          </p:sp>
        </mc:Choice>
        <mc:Fallback xmlns="">
          <p:sp>
            <p:nvSpPr>
              <p:cNvPr id="1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5300" y="1160463"/>
                <a:ext cx="8850313" cy="4752975"/>
              </a:xfrm>
              <a:prstGeom prst="rect">
                <a:avLst/>
              </a:prstGeom>
              <a:blipFill>
                <a:blip r:embed="rId3"/>
                <a:stretch>
                  <a:fillRect l="-430" t="-53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 Proof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F05EFB9-3D75-304E-99E1-A78F691EE8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096" y="949203"/>
            <a:ext cx="2037373" cy="1555195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xmlns="" id="{FC871B8A-78A5-8C4D-8038-8FB34BA967B6}"/>
              </a:ext>
            </a:extLst>
          </p:cNvPr>
          <p:cNvSpPr/>
          <p:nvPr/>
        </p:nvSpPr>
        <p:spPr bwMode="auto">
          <a:xfrm>
            <a:off x="8297939" y="1261879"/>
            <a:ext cx="1087654" cy="779646"/>
          </a:xfrm>
          <a:prstGeom prst="ellipse">
            <a:avLst/>
          </a:prstGeom>
          <a:solidFill>
            <a:srgbClr val="3737FF">
              <a:alpha val="7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8786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3"/>
              <p:cNvSpPr txBox="1">
                <a:spLocks noChangeArrowheads="1"/>
              </p:cNvSpPr>
              <p:nvPr/>
            </p:nvSpPr>
            <p:spPr bwMode="auto">
              <a:xfrm>
                <a:off x="495300" y="1160463"/>
                <a:ext cx="8850313" cy="4752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>
                  <a:buFont typeface="Wingdings" pitchFamily="2" charset="2"/>
                  <a:buChar char="§"/>
                </a:pPr>
                <a:r>
                  <a:rPr lang="da-DK" kern="0" dirty="0">
                    <a:solidFill>
                      <a:srgbClr val="3737FF"/>
                    </a:solidFill>
                    <a:latin typeface="+mn-lt"/>
                  </a:rPr>
                  <a:t>Conclusion</a:t>
                </a:r>
                <a:r>
                  <a:rPr lang="da-DK" kern="0" dirty="0" err="1">
                    <a:solidFill>
                      <a:srgbClr val="3737FF"/>
                    </a:solidFill>
                    <a:latin typeface="+mn-lt"/>
                  </a:rPr>
                  <a:t>s</a:t>
                </a:r>
                <a:r>
                  <a:rPr lang="da-DK" kern="0" dirty="0">
                    <a:solidFill>
                      <a:srgbClr val="3737FF"/>
                    </a:solidFill>
                    <a:latin typeface="+mn-lt"/>
                  </a:rPr>
                  <a:t>: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>
                    <a:latin typeface="+mn-lt"/>
                  </a:rPr>
                  <a:t>So </a:t>
                </a:r>
                <a:r>
                  <a:rPr lang="en-US" kern="0" dirty="0">
                    <a:solidFill>
                      <a:srgbClr val="FF0000"/>
                    </a:solidFill>
                    <a:latin typeface="+mn-lt"/>
                  </a:rPr>
                  <a:t>either</a:t>
                </a:r>
                <a:r>
                  <a:rPr lang="en-US" kern="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b="0" i="1" kern="0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b="0" i="1" kern="0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func>
                      </m:num>
                      <m:den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den>
                    </m:f>
                  </m:oMath>
                </a14:m>
                <a:r>
                  <a:rPr lang="en-US" kern="0" dirty="0">
                    <a:latin typeface="+mn-lt"/>
                  </a:rPr>
                  <a:t>) </a:t>
                </a:r>
                <a:r>
                  <a:rPr lang="en-US" kern="0" dirty="0">
                    <a:solidFill>
                      <a:srgbClr val="FF0000"/>
                    </a:solidFill>
                    <a:latin typeface="+mn-lt"/>
                  </a:rPr>
                  <a:t>or</a:t>
                </a:r>
                <a:r>
                  <a:rPr lang="en-US" kern="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i="1" ker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f>
                          <m:fPr>
                            <m:ctrlPr>
                              <a:rPr lang="en-US" i="1" ker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>
                              <a:rPr lang="en-US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func>
                    <m:r>
                      <a:rPr lang="en-US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func>
                      <m:funcPr>
                        <m:ctrlPr>
                          <a:rPr lang="en-US" i="1" ker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f>
                          <m:fPr>
                            <m:ctrlPr>
                              <a:rPr lang="en-US" i="1" ker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en-US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𝑆𝑤</m:t>
                            </m:r>
                          </m:num>
                          <m:den>
                            <m:r>
                              <a:rPr lang="en-US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func>
                              <m:funcPr>
                                <m:ctrlPr>
                                  <a:rPr lang="en-US" i="1" kern="0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lg</m:t>
                                </m:r>
                              </m:fName>
                              <m:e>
                                <m:r>
                                  <a:rPr lang="en-US" i="1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func>
                          </m:den>
                        </m:f>
                      </m:e>
                    </m:func>
                  </m:oMath>
                </a14:m>
                <a:r>
                  <a:rPr lang="en-US" kern="0" dirty="0">
                    <a:latin typeface="+mn-lt"/>
                  </a:rPr>
                  <a:t>).</a:t>
                </a:r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kern="0" dirty="0">
                    <a:latin typeface="+mn-lt"/>
                  </a:rPr>
                  <a:t>For </a:t>
                </a:r>
                <a:r>
                  <a:rPr lang="en-US" i="1" kern="0" dirty="0"/>
                  <a:t>p</a:t>
                </a:r>
                <a:r>
                  <a:rPr lang="en-US" kern="0" dirty="0"/>
                  <a:t>=</a:t>
                </a:r>
                <a:r>
                  <a:rPr lang="el-GR" kern="0" dirty="0"/>
                  <a:t>θ</a:t>
                </a:r>
                <a:r>
                  <a:rPr lang="da-DK" kern="0" dirty="0"/>
                  <a:t>(</a:t>
                </a:r>
                <a:r>
                  <a:rPr lang="da-DK" i="1" kern="0" dirty="0"/>
                  <a:t>n</a:t>
                </a:r>
                <a:r>
                  <a:rPr lang="da-DK" kern="0" baseline="30000" dirty="0"/>
                  <a:t>2</a:t>
                </a:r>
                <a:r>
                  <a:rPr lang="da-DK" kern="0" dirty="0"/>
                  <a:t>) and w=</a:t>
                </a:r>
                <a:r>
                  <a:rPr lang="el-GR" kern="0" dirty="0"/>
                  <a:t>θ</a:t>
                </a:r>
                <a:r>
                  <a:rPr lang="en-US" kern="0" dirty="0"/>
                  <a:t>(</a:t>
                </a:r>
                <a:r>
                  <a:rPr lang="en-US" kern="0" dirty="0" err="1"/>
                  <a:t>lg</a:t>
                </a:r>
                <a:r>
                  <a:rPr lang="en-US" i="1" kern="0" dirty="0" err="1"/>
                  <a:t>n</a:t>
                </a:r>
                <a:r>
                  <a:rPr lang="en-US" kern="0" dirty="0"/>
                  <a:t>), becomes: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>
                    <a:solidFill>
                      <a:srgbClr val="FF0000"/>
                    </a:solidFill>
                  </a:rPr>
                  <a:t>Either</a:t>
                </a:r>
                <a:r>
                  <a:rPr lang="en-US" kern="0" dirty="0"/>
                  <a:t> </a:t>
                </a:r>
                <a14:m>
                  <m:oMath xmlns:m="http://schemas.openxmlformats.org/officeDocument/2006/math">
                    <m:r>
                      <a:rPr lang="en-US" i="1" ker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ker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kern="0" dirty="0"/>
                  <a:t>) </a:t>
                </a:r>
                <a:r>
                  <a:rPr lang="en-US" kern="0" dirty="0">
                    <a:solidFill>
                      <a:srgbClr val="FF0000"/>
                    </a:solidFill>
                  </a:rPr>
                  <a:t>or</a:t>
                </a:r>
                <a:r>
                  <a:rPr lang="en-US" kern="0" dirty="0"/>
                  <a:t> </a:t>
                </a:r>
                <a14:m>
                  <m:oMath xmlns:m="http://schemas.openxmlformats.org/officeDocument/2006/math">
                    <m:r>
                      <a:rPr lang="en-US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i="1" ker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func>
                      <m:funcPr>
                        <m:ctrlPr>
                          <a:rPr lang="en-US" i="1" ker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f>
                          <m:fPr>
                            <m:ctrlPr>
                              <a:rPr lang="en-US" i="1" ker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en-US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num>
                          <m:den>
                            <m:r>
                              <a:rPr lang="en-US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kern="0" dirty="0"/>
                  <a:t>).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/>
                  <a:t>So </a:t>
                </a:r>
                <a14:m>
                  <m:oMath xmlns:m="http://schemas.openxmlformats.org/officeDocument/2006/math">
                    <m:r>
                      <a:rPr lang="en-US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i="1" ker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func>
                      <m:funcPr>
                        <m:ctrlPr>
                          <a:rPr lang="en-US" i="1" ker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f>
                          <m:fPr>
                            <m:ctrlPr>
                              <a:rPr lang="en-US" i="1" ker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num>
                          <m:den>
                            <m:r>
                              <a:rPr lang="en-US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kern="0" dirty="0"/>
                  <a:t>).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kern="0" dirty="0"/>
                  <a:t>For linear space </a:t>
                </a:r>
                <a:r>
                  <a:rPr lang="en-US" i="1" kern="0" dirty="0"/>
                  <a:t>S</a:t>
                </a:r>
                <a:r>
                  <a:rPr lang="en-US" kern="0" dirty="0"/>
                  <a:t>=O(</a:t>
                </a:r>
                <a:r>
                  <a:rPr lang="en-US" i="1" kern="0" dirty="0"/>
                  <a:t>n</a:t>
                </a:r>
                <a:r>
                  <a:rPr lang="en-US" kern="0" dirty="0"/>
                  <a:t>), this is </a:t>
                </a:r>
                <a14:m>
                  <m:oMath xmlns:m="http://schemas.openxmlformats.org/officeDocument/2006/math">
                    <m:r>
                      <a:rPr lang="en-US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i="1" ker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kern="0" dirty="0"/>
                  <a:t>).</a:t>
                </a:r>
              </a:p>
              <a:p>
                <a:pPr marL="342900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342900" indent="-342900">
                  <a:buFont typeface="Wingdings" pitchFamily="2" charset="2"/>
                  <a:buChar char="§"/>
                </a:pPr>
                <a:endParaRPr lang="en-US" kern="0" dirty="0">
                  <a:latin typeface="+mn-lt"/>
                </a:endParaRP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>
                  <a:latin typeface="+mn-lt"/>
                </a:endParaRP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>
                  <a:latin typeface="+mn-lt"/>
                </a:endParaRP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>
                  <a:latin typeface="+mn-lt"/>
                </a:endParaRP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>
                  <a:latin typeface="+mn-lt"/>
                </a:endParaRPr>
              </a:p>
              <a:p>
                <a:pPr lvl="1"/>
                <a:endParaRPr lang="en-US" kern="0" dirty="0">
                  <a:latin typeface="+mn-lt"/>
                </a:endParaRPr>
              </a:p>
            </p:txBody>
          </p:sp>
        </mc:Choice>
        <mc:Fallback xmlns="">
          <p:sp>
            <p:nvSpPr>
              <p:cNvPr id="1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5300" y="1160463"/>
                <a:ext cx="8850313" cy="4752975"/>
              </a:xfrm>
              <a:prstGeom prst="rect">
                <a:avLst/>
              </a:prstGeom>
              <a:blipFill>
                <a:blip r:embed="rId3"/>
                <a:stretch>
                  <a:fillRect l="-430" t="-53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 Proof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118E92D-021E-CF4D-84CF-AE55F6AF6D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096" y="949203"/>
            <a:ext cx="2037373" cy="1555195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xmlns="" id="{47C80E8E-CFE1-E54B-AAC9-85BA38695EC7}"/>
              </a:ext>
            </a:extLst>
          </p:cNvPr>
          <p:cNvSpPr/>
          <p:nvPr/>
        </p:nvSpPr>
        <p:spPr bwMode="auto">
          <a:xfrm>
            <a:off x="8297939" y="1261879"/>
            <a:ext cx="1087654" cy="779646"/>
          </a:xfrm>
          <a:prstGeom prst="ellipse">
            <a:avLst/>
          </a:prstGeom>
          <a:solidFill>
            <a:srgbClr val="3737FF">
              <a:alpha val="7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0754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9530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Highest query time lower bounds.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Assume </a:t>
            </a:r>
            <a:r>
              <a:rPr lang="en-US" kern="0" dirty="0">
                <a:solidFill>
                  <a:srgbClr val="FF0000"/>
                </a:solidFill>
              </a:rPr>
              <a:t>linear space, </a:t>
            </a:r>
            <a:r>
              <a:rPr lang="en-US" i="1" kern="0" dirty="0" err="1">
                <a:solidFill>
                  <a:srgbClr val="FF0000"/>
                </a:solidFill>
              </a:rPr>
              <a:t>n</a:t>
            </a:r>
            <a:r>
              <a:rPr lang="en-US" kern="0" baseline="30000" dirty="0" err="1">
                <a:solidFill>
                  <a:srgbClr val="FF0000"/>
                </a:solidFill>
              </a:rPr>
              <a:t>c</a:t>
            </a:r>
            <a:r>
              <a:rPr lang="en-US" kern="0" dirty="0">
                <a:solidFill>
                  <a:srgbClr val="FF0000"/>
                </a:solidFill>
              </a:rPr>
              <a:t> queries </a:t>
            </a:r>
            <a:r>
              <a:rPr lang="en-US" kern="0" dirty="0"/>
              <a:t>for c=O(1) and </a:t>
            </a:r>
            <a:r>
              <a:rPr lang="en-US" kern="0" dirty="0">
                <a:solidFill>
                  <a:srgbClr val="FF0000"/>
                </a:solidFill>
              </a:rPr>
              <a:t>w=</a:t>
            </a:r>
            <a:r>
              <a:rPr lang="en-US" kern="0" dirty="0" err="1">
                <a:solidFill>
                  <a:srgbClr val="FF0000"/>
                </a:solidFill>
              </a:rPr>
              <a:t>Θ</a:t>
            </a:r>
            <a:r>
              <a:rPr lang="en-US" kern="0" dirty="0">
                <a:solidFill>
                  <a:srgbClr val="FF0000"/>
                </a:solidFill>
              </a:rPr>
              <a:t>(</a:t>
            </a:r>
            <a:r>
              <a:rPr lang="en-US" kern="0" dirty="0" err="1">
                <a:solidFill>
                  <a:srgbClr val="FF0000"/>
                </a:solidFill>
              </a:rPr>
              <a:t>lg</a:t>
            </a:r>
            <a:r>
              <a:rPr lang="en-US" i="1" kern="0" dirty="0" err="1">
                <a:solidFill>
                  <a:srgbClr val="FF0000"/>
                </a:solidFill>
              </a:rPr>
              <a:t>n</a:t>
            </a:r>
            <a:r>
              <a:rPr lang="en-US" kern="0" dirty="0">
                <a:solidFill>
                  <a:srgbClr val="FF0000"/>
                </a:solidFill>
              </a:rPr>
              <a:t>).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b="1" kern="0" dirty="0">
              <a:solidFill>
                <a:srgbClr val="3737FF"/>
              </a:solidFill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  <a:latin typeface="+mn-lt"/>
              </a:rPr>
              <a:t>1995: </a:t>
            </a:r>
            <a:r>
              <a:rPr lang="en-US" kern="0" dirty="0" err="1">
                <a:latin typeface="+mn-lt"/>
              </a:rPr>
              <a:t>Miltersen</a:t>
            </a:r>
            <a:r>
              <a:rPr lang="en-US" kern="0" dirty="0">
                <a:latin typeface="+mn-lt"/>
              </a:rPr>
              <a:t>:</a:t>
            </a:r>
          </a:p>
          <a:p>
            <a:pPr lvl="2"/>
            <a:r>
              <a:rPr lang="en-US" kern="0" dirty="0">
                <a:latin typeface="+mn-lt"/>
              </a:rPr>
              <a:t>	</a:t>
            </a:r>
            <a:r>
              <a:rPr lang="en-US" i="1" kern="0" dirty="0">
                <a:latin typeface="+mn-lt"/>
              </a:rPr>
              <a:t>t</a:t>
            </a:r>
            <a:r>
              <a:rPr lang="en-US" kern="0" dirty="0">
                <a:latin typeface="+mn-lt"/>
              </a:rPr>
              <a:t> ≥ c.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2006: </a:t>
            </a:r>
            <a:r>
              <a:rPr lang="en-US" kern="0" dirty="0" err="1"/>
              <a:t>Patrascu</a:t>
            </a:r>
            <a:r>
              <a:rPr lang="en-US" kern="0" dirty="0"/>
              <a:t> and </a:t>
            </a:r>
            <a:r>
              <a:rPr lang="en-US" kern="0" dirty="0" err="1"/>
              <a:t>Thorup</a:t>
            </a:r>
            <a:r>
              <a:rPr lang="en-US" kern="0" dirty="0"/>
              <a:t>:</a:t>
            </a:r>
          </a:p>
          <a:p>
            <a:pPr lvl="2"/>
            <a:r>
              <a:rPr lang="en-US" kern="0" dirty="0"/>
              <a:t>	</a:t>
            </a:r>
            <a:r>
              <a:rPr lang="en-US" i="1" kern="0" dirty="0"/>
              <a:t>t</a:t>
            </a:r>
            <a:r>
              <a:rPr lang="en-US" kern="0" dirty="0"/>
              <a:t> ≥ </a:t>
            </a:r>
            <a:r>
              <a:rPr lang="en-US" kern="0" dirty="0" err="1"/>
              <a:t>lg</a:t>
            </a:r>
            <a:r>
              <a:rPr lang="en-US" i="1" kern="0" dirty="0" err="1"/>
              <a:t>n</a:t>
            </a:r>
            <a:r>
              <a:rPr lang="en-US" kern="0" dirty="0"/>
              <a:t>/</a:t>
            </a:r>
            <a:r>
              <a:rPr lang="en-US" kern="0" dirty="0" err="1"/>
              <a:t>lglg</a:t>
            </a:r>
            <a:r>
              <a:rPr lang="en-US" i="1" kern="0" dirty="0" err="1"/>
              <a:t>n</a:t>
            </a:r>
            <a:r>
              <a:rPr lang="en-US" kern="0" dirty="0"/>
              <a:t>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2012:</a:t>
            </a:r>
            <a:r>
              <a:rPr lang="en-US" kern="0" dirty="0"/>
              <a:t> Larsen:</a:t>
            </a:r>
          </a:p>
          <a:p>
            <a:pPr lvl="2"/>
            <a:r>
              <a:rPr lang="en-US" kern="0" dirty="0"/>
              <a:t>	</a:t>
            </a:r>
            <a:r>
              <a:rPr lang="en-US" i="1" kern="0" dirty="0"/>
              <a:t>t</a:t>
            </a:r>
            <a:r>
              <a:rPr lang="en-US" kern="0" dirty="0"/>
              <a:t> ≥ </a:t>
            </a:r>
            <a:r>
              <a:rPr lang="en-US" kern="0" dirty="0" err="1"/>
              <a:t>lg</a:t>
            </a:r>
            <a:r>
              <a:rPr lang="en-US" i="1" kern="0" dirty="0" err="1"/>
              <a:t>n</a:t>
            </a:r>
            <a:r>
              <a:rPr lang="en-US" kern="0" dirty="0"/>
              <a:t>.</a:t>
            </a:r>
          </a:p>
          <a:p>
            <a:pPr lvl="2"/>
            <a:endParaRPr lang="en-US" kern="0" dirty="0"/>
          </a:p>
          <a:p>
            <a:pPr lvl="2"/>
            <a:endParaRPr lang="en-US" kern="0" dirty="0">
              <a:latin typeface="+mn-lt"/>
            </a:endParaRPr>
          </a:p>
          <a:p>
            <a:pPr lvl="1"/>
            <a:endParaRPr lang="en-US" kern="0" dirty="0"/>
          </a:p>
          <a:p>
            <a:pPr lvl="2"/>
            <a:endParaRPr lang="en-US" kern="0" dirty="0">
              <a:latin typeface="+mn-lt"/>
            </a:endParaRPr>
          </a:p>
          <a:p>
            <a:pPr lvl="1"/>
            <a:endParaRPr lang="en-US" kern="0" dirty="0">
              <a:latin typeface="+mn-lt"/>
            </a:endParaRP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Line Static Lower Bounds</a:t>
            </a:r>
          </a:p>
        </p:txBody>
      </p:sp>
    </p:spTree>
    <p:extLst>
      <p:ext uri="{BB962C8B-B14F-4D97-AF65-F5344CB8AC3E}">
        <p14:creationId xmlns:p14="http://schemas.microsoft.com/office/powerpoint/2010/main" val="309587441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9530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Highest query time lower bounds.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Assume </a:t>
            </a:r>
            <a:r>
              <a:rPr lang="en-US" kern="0" dirty="0">
                <a:solidFill>
                  <a:srgbClr val="FF0000"/>
                </a:solidFill>
              </a:rPr>
              <a:t>linear space, </a:t>
            </a:r>
            <a:r>
              <a:rPr lang="en-US" i="1" kern="0" dirty="0" err="1">
                <a:solidFill>
                  <a:srgbClr val="FF0000"/>
                </a:solidFill>
              </a:rPr>
              <a:t>n</a:t>
            </a:r>
            <a:r>
              <a:rPr lang="en-US" kern="0" baseline="30000" dirty="0" err="1">
                <a:solidFill>
                  <a:srgbClr val="FF0000"/>
                </a:solidFill>
              </a:rPr>
              <a:t>c</a:t>
            </a:r>
            <a:r>
              <a:rPr lang="en-US" kern="0" dirty="0">
                <a:solidFill>
                  <a:srgbClr val="FF0000"/>
                </a:solidFill>
              </a:rPr>
              <a:t> queries </a:t>
            </a:r>
            <a:r>
              <a:rPr lang="en-US" kern="0" dirty="0"/>
              <a:t>for c=O(1) and </a:t>
            </a:r>
            <a:r>
              <a:rPr lang="en-US" kern="0" dirty="0">
                <a:solidFill>
                  <a:srgbClr val="FF0000"/>
                </a:solidFill>
              </a:rPr>
              <a:t>w=</a:t>
            </a:r>
            <a:r>
              <a:rPr lang="en-US" kern="0" dirty="0" err="1">
                <a:solidFill>
                  <a:srgbClr val="FF0000"/>
                </a:solidFill>
              </a:rPr>
              <a:t>Θ</a:t>
            </a:r>
            <a:r>
              <a:rPr lang="en-US" kern="0" dirty="0">
                <a:solidFill>
                  <a:srgbClr val="FF0000"/>
                </a:solidFill>
              </a:rPr>
              <a:t>(</a:t>
            </a:r>
            <a:r>
              <a:rPr lang="en-US" kern="0" dirty="0" err="1">
                <a:solidFill>
                  <a:srgbClr val="FF0000"/>
                </a:solidFill>
              </a:rPr>
              <a:t>lg</a:t>
            </a:r>
            <a:r>
              <a:rPr lang="en-US" i="1" kern="0" dirty="0" err="1">
                <a:solidFill>
                  <a:srgbClr val="FF0000"/>
                </a:solidFill>
              </a:rPr>
              <a:t>n</a:t>
            </a:r>
            <a:r>
              <a:rPr lang="en-US" kern="0" dirty="0">
                <a:solidFill>
                  <a:srgbClr val="FF0000"/>
                </a:solidFill>
              </a:rPr>
              <a:t>).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solidFill>
                <a:srgbClr val="3737FF"/>
              </a:solidFill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  <a:latin typeface="+mn-lt"/>
              </a:rPr>
              <a:t>1995: </a:t>
            </a:r>
            <a:r>
              <a:rPr lang="en-US" kern="0" dirty="0" err="1">
                <a:latin typeface="+mn-lt"/>
              </a:rPr>
              <a:t>Miltersen</a:t>
            </a:r>
            <a:r>
              <a:rPr lang="en-US" kern="0" dirty="0">
                <a:latin typeface="+mn-lt"/>
              </a:rPr>
              <a:t>:</a:t>
            </a:r>
          </a:p>
          <a:p>
            <a:pPr lvl="2"/>
            <a:r>
              <a:rPr lang="en-US" kern="0" dirty="0">
                <a:latin typeface="+mn-lt"/>
              </a:rPr>
              <a:t>	</a:t>
            </a:r>
            <a:r>
              <a:rPr lang="en-US" i="1" kern="0" dirty="0">
                <a:latin typeface="+mn-lt"/>
              </a:rPr>
              <a:t>t</a:t>
            </a:r>
            <a:r>
              <a:rPr lang="en-US" kern="0" dirty="0">
                <a:latin typeface="+mn-lt"/>
              </a:rPr>
              <a:t> ≥ c.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2006: </a:t>
            </a:r>
            <a:r>
              <a:rPr lang="en-US" kern="0" dirty="0" err="1"/>
              <a:t>Patrascu</a:t>
            </a:r>
            <a:r>
              <a:rPr lang="en-US" kern="0" dirty="0"/>
              <a:t> and </a:t>
            </a:r>
            <a:r>
              <a:rPr lang="en-US" kern="0" dirty="0" err="1"/>
              <a:t>Thorup</a:t>
            </a:r>
            <a:r>
              <a:rPr lang="en-US" kern="0" dirty="0"/>
              <a:t>:</a:t>
            </a:r>
          </a:p>
          <a:p>
            <a:pPr lvl="2"/>
            <a:r>
              <a:rPr lang="en-US" kern="0" dirty="0"/>
              <a:t>	</a:t>
            </a:r>
            <a:r>
              <a:rPr lang="en-US" i="1" kern="0" dirty="0"/>
              <a:t>t</a:t>
            </a:r>
            <a:r>
              <a:rPr lang="en-US" kern="0" dirty="0"/>
              <a:t> ≥ </a:t>
            </a:r>
            <a:r>
              <a:rPr lang="en-US" kern="0" dirty="0" err="1"/>
              <a:t>lg</a:t>
            </a:r>
            <a:r>
              <a:rPr lang="en-US" i="1" kern="0" dirty="0" err="1"/>
              <a:t>n</a:t>
            </a:r>
            <a:r>
              <a:rPr lang="en-US" kern="0" dirty="0"/>
              <a:t>/</a:t>
            </a:r>
            <a:r>
              <a:rPr lang="en-US" kern="0" dirty="0" err="1"/>
              <a:t>lglg</a:t>
            </a:r>
            <a:r>
              <a:rPr lang="en-US" i="1" kern="0" dirty="0" err="1"/>
              <a:t>n</a:t>
            </a:r>
            <a:r>
              <a:rPr lang="en-US" kern="0" dirty="0"/>
              <a:t>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2012:</a:t>
            </a:r>
            <a:r>
              <a:rPr lang="en-US" kern="0" dirty="0"/>
              <a:t> Larsen:</a:t>
            </a:r>
          </a:p>
          <a:p>
            <a:pPr lvl="2"/>
            <a:r>
              <a:rPr lang="en-US" kern="0" dirty="0"/>
              <a:t>	</a:t>
            </a:r>
            <a:r>
              <a:rPr lang="en-US" i="1" kern="0" dirty="0"/>
              <a:t>t</a:t>
            </a:r>
            <a:r>
              <a:rPr lang="en-US" kern="0" dirty="0"/>
              <a:t> ≥ </a:t>
            </a:r>
            <a:r>
              <a:rPr lang="en-US" kern="0" dirty="0" err="1"/>
              <a:t>lg</a:t>
            </a:r>
            <a:r>
              <a:rPr lang="en-US" i="1" kern="0" dirty="0" err="1"/>
              <a:t>n</a:t>
            </a:r>
            <a:r>
              <a:rPr lang="en-US" kern="0" dirty="0"/>
              <a:t>.</a:t>
            </a:r>
          </a:p>
          <a:p>
            <a:pPr lvl="2"/>
            <a:endParaRPr lang="en-US" kern="0" dirty="0"/>
          </a:p>
          <a:p>
            <a:pPr lvl="2"/>
            <a:endParaRPr lang="en-US" kern="0" dirty="0">
              <a:latin typeface="+mn-lt"/>
            </a:endParaRPr>
          </a:p>
          <a:p>
            <a:pPr lvl="1"/>
            <a:endParaRPr lang="en-US" kern="0" dirty="0"/>
          </a:p>
          <a:p>
            <a:pPr lvl="2"/>
            <a:endParaRPr lang="en-US" kern="0" dirty="0">
              <a:latin typeface="+mn-lt"/>
            </a:endParaRPr>
          </a:p>
          <a:p>
            <a:pPr lvl="1"/>
            <a:endParaRPr lang="en-US" kern="0" dirty="0">
              <a:latin typeface="+mn-lt"/>
            </a:endParaRP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Line Static Lower Bounds</a:t>
            </a:r>
          </a:p>
        </p:txBody>
      </p:sp>
    </p:spTree>
    <p:extLst>
      <p:ext uri="{BB962C8B-B14F-4D97-AF65-F5344CB8AC3E}">
        <p14:creationId xmlns:p14="http://schemas.microsoft.com/office/powerpoint/2010/main" val="6967224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9530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Highest query time lower bounds.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Assume </a:t>
            </a:r>
            <a:r>
              <a:rPr lang="en-US" i="1" kern="0" dirty="0" err="1">
                <a:solidFill>
                  <a:srgbClr val="FF0000"/>
                </a:solidFill>
              </a:rPr>
              <a:t>n</a:t>
            </a:r>
            <a:r>
              <a:rPr lang="en-US" kern="0" baseline="30000" dirty="0" err="1">
                <a:solidFill>
                  <a:srgbClr val="FF0000"/>
                </a:solidFill>
              </a:rPr>
              <a:t>c</a:t>
            </a:r>
            <a:r>
              <a:rPr lang="en-US" kern="0" dirty="0">
                <a:solidFill>
                  <a:srgbClr val="FF0000"/>
                </a:solidFill>
              </a:rPr>
              <a:t> queries </a:t>
            </a:r>
            <a:r>
              <a:rPr lang="en-US" kern="0" dirty="0"/>
              <a:t>for c=O(1) and </a:t>
            </a:r>
            <a:r>
              <a:rPr lang="en-US" kern="0" dirty="0">
                <a:solidFill>
                  <a:srgbClr val="FF0000"/>
                </a:solidFill>
              </a:rPr>
              <a:t>w=</a:t>
            </a:r>
            <a:r>
              <a:rPr lang="en-US" kern="0" dirty="0" err="1">
                <a:solidFill>
                  <a:srgbClr val="FF0000"/>
                </a:solidFill>
              </a:rPr>
              <a:t>Θ</a:t>
            </a:r>
            <a:r>
              <a:rPr lang="en-US" kern="0" dirty="0">
                <a:solidFill>
                  <a:srgbClr val="FF0000"/>
                </a:solidFill>
              </a:rPr>
              <a:t>(</a:t>
            </a:r>
            <a:r>
              <a:rPr lang="en-US" kern="0" dirty="0" err="1">
                <a:solidFill>
                  <a:srgbClr val="FF0000"/>
                </a:solidFill>
              </a:rPr>
              <a:t>lg</a:t>
            </a:r>
            <a:r>
              <a:rPr lang="en-US" i="1" kern="0" dirty="0" err="1">
                <a:solidFill>
                  <a:srgbClr val="FF0000"/>
                </a:solidFill>
              </a:rPr>
              <a:t>n</a:t>
            </a:r>
            <a:r>
              <a:rPr lang="en-US" kern="0" dirty="0">
                <a:solidFill>
                  <a:srgbClr val="FF0000"/>
                </a:solidFill>
              </a:rPr>
              <a:t>).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b="1" kern="0" dirty="0">
              <a:solidFill>
                <a:srgbClr val="3737FF"/>
              </a:solidFill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  <a:latin typeface="+mn-lt"/>
              </a:rPr>
              <a:t>1995: </a:t>
            </a:r>
            <a:r>
              <a:rPr lang="en-US" kern="0" dirty="0" err="1">
                <a:latin typeface="+mn-lt"/>
              </a:rPr>
              <a:t>Miltersen</a:t>
            </a:r>
            <a:r>
              <a:rPr lang="en-US" kern="0" dirty="0">
                <a:latin typeface="+mn-lt"/>
              </a:rPr>
              <a:t>:</a:t>
            </a:r>
          </a:p>
          <a:p>
            <a:pPr lvl="2"/>
            <a:r>
              <a:rPr lang="en-US" kern="0" dirty="0">
                <a:latin typeface="+mn-lt"/>
              </a:rPr>
              <a:t>	</a:t>
            </a:r>
            <a:r>
              <a:rPr lang="en-US" i="1" kern="0" dirty="0">
                <a:latin typeface="+mn-lt"/>
              </a:rPr>
              <a:t>t</a:t>
            </a:r>
            <a:r>
              <a:rPr lang="en-US" kern="0" dirty="0">
                <a:latin typeface="+mn-lt"/>
              </a:rPr>
              <a:t> ≥ </a:t>
            </a:r>
            <a:r>
              <a:rPr lang="en-US" kern="0" dirty="0" err="1">
                <a:latin typeface="+mn-lt"/>
              </a:rPr>
              <a:t>lg</a:t>
            </a:r>
            <a:r>
              <a:rPr lang="en-US" i="1" kern="0" dirty="0" err="1">
                <a:latin typeface="+mn-lt"/>
              </a:rPr>
              <a:t>n</a:t>
            </a:r>
            <a:r>
              <a:rPr lang="en-US" kern="0" dirty="0">
                <a:latin typeface="+mn-lt"/>
              </a:rPr>
              <a:t>/</a:t>
            </a:r>
            <a:r>
              <a:rPr lang="en-US" kern="0" dirty="0" err="1">
                <a:latin typeface="+mn-lt"/>
              </a:rPr>
              <a:t>lg</a:t>
            </a:r>
            <a:r>
              <a:rPr lang="en-US" i="1" kern="0" dirty="0" err="1">
                <a:latin typeface="+mn-lt"/>
              </a:rPr>
              <a:t>S</a:t>
            </a:r>
            <a:r>
              <a:rPr lang="en-US" kern="0" dirty="0">
                <a:latin typeface="+mn-lt"/>
              </a:rPr>
              <a:t>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2006: </a:t>
            </a:r>
            <a:r>
              <a:rPr lang="en-US" kern="0" dirty="0" err="1"/>
              <a:t>Patrascu</a:t>
            </a:r>
            <a:r>
              <a:rPr lang="en-US" kern="0" dirty="0"/>
              <a:t> and </a:t>
            </a:r>
            <a:r>
              <a:rPr lang="en-US" kern="0" dirty="0" err="1"/>
              <a:t>Thorup</a:t>
            </a:r>
            <a:r>
              <a:rPr lang="en-US" kern="0" dirty="0"/>
              <a:t>:</a:t>
            </a:r>
          </a:p>
          <a:p>
            <a:pPr lvl="2"/>
            <a:r>
              <a:rPr lang="en-US" kern="0" dirty="0"/>
              <a:t>	</a:t>
            </a:r>
            <a:r>
              <a:rPr lang="en-US" i="1" kern="0" dirty="0"/>
              <a:t>t</a:t>
            </a:r>
            <a:r>
              <a:rPr lang="en-US" kern="0" dirty="0"/>
              <a:t> ≥ </a:t>
            </a:r>
            <a:r>
              <a:rPr lang="en-US" kern="0" dirty="0" err="1"/>
              <a:t>lg</a:t>
            </a:r>
            <a:r>
              <a:rPr lang="en-US" i="1" kern="0" dirty="0" err="1"/>
              <a:t>n</a:t>
            </a:r>
            <a:r>
              <a:rPr lang="en-US" kern="0" dirty="0"/>
              <a:t>/lg(</a:t>
            </a:r>
            <a:r>
              <a:rPr lang="en-US" i="1" kern="0" dirty="0"/>
              <a:t>St</a:t>
            </a:r>
            <a:r>
              <a:rPr lang="en-US" kern="0" dirty="0"/>
              <a:t>/</a:t>
            </a:r>
            <a:r>
              <a:rPr lang="en-US" i="1" kern="0" dirty="0"/>
              <a:t>n</a:t>
            </a:r>
            <a:r>
              <a:rPr lang="en-US" kern="0" dirty="0"/>
              <a:t>).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2012:</a:t>
            </a:r>
            <a:r>
              <a:rPr lang="en-US" kern="0" dirty="0"/>
              <a:t> Larsen:</a:t>
            </a:r>
          </a:p>
          <a:p>
            <a:pPr lvl="2"/>
            <a:r>
              <a:rPr lang="en-US" kern="0" dirty="0"/>
              <a:t>	</a:t>
            </a:r>
            <a:r>
              <a:rPr lang="en-US" i="1" kern="0" dirty="0"/>
              <a:t>t</a:t>
            </a:r>
            <a:r>
              <a:rPr lang="en-US" kern="0" dirty="0"/>
              <a:t> ≥ </a:t>
            </a:r>
            <a:r>
              <a:rPr lang="en-US" kern="0" dirty="0" err="1"/>
              <a:t>lg</a:t>
            </a:r>
            <a:r>
              <a:rPr lang="en-US" i="1" kern="0" dirty="0" err="1"/>
              <a:t>n</a:t>
            </a:r>
            <a:r>
              <a:rPr lang="en-US" kern="0" dirty="0"/>
              <a:t>/lg(</a:t>
            </a:r>
            <a:r>
              <a:rPr lang="en-US" i="1" kern="0" dirty="0"/>
              <a:t>S</a:t>
            </a:r>
            <a:r>
              <a:rPr lang="en-US" kern="0" dirty="0"/>
              <a:t>/</a:t>
            </a:r>
            <a:r>
              <a:rPr lang="en-US" i="1" kern="0" dirty="0"/>
              <a:t>n</a:t>
            </a:r>
            <a:r>
              <a:rPr lang="en-US" kern="0" dirty="0"/>
              <a:t>).</a:t>
            </a:r>
          </a:p>
          <a:p>
            <a:pPr lvl="2"/>
            <a:endParaRPr lang="en-US" kern="0" dirty="0"/>
          </a:p>
          <a:p>
            <a:pPr lvl="2"/>
            <a:endParaRPr lang="en-US" kern="0" dirty="0">
              <a:latin typeface="+mn-lt"/>
            </a:endParaRPr>
          </a:p>
          <a:p>
            <a:pPr lvl="1"/>
            <a:endParaRPr lang="en-US" kern="0" dirty="0"/>
          </a:p>
          <a:p>
            <a:pPr lvl="2"/>
            <a:endParaRPr lang="en-US" kern="0" dirty="0">
              <a:latin typeface="+mn-lt"/>
            </a:endParaRPr>
          </a:p>
          <a:p>
            <a:pPr lvl="1"/>
            <a:endParaRPr lang="en-US" kern="0" dirty="0">
              <a:latin typeface="+mn-lt"/>
            </a:endParaRP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Line Static Lower Bounds</a:t>
            </a:r>
          </a:p>
        </p:txBody>
      </p:sp>
    </p:spTree>
    <p:extLst>
      <p:ext uri="{BB962C8B-B14F-4D97-AF65-F5344CB8AC3E}">
        <p14:creationId xmlns:p14="http://schemas.microsoft.com/office/powerpoint/2010/main" val="1712734050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9530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Highest query time lower bounds.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Assume </a:t>
            </a:r>
            <a:r>
              <a:rPr lang="en-US" i="1" kern="0" dirty="0">
                <a:solidFill>
                  <a:srgbClr val="FF0000"/>
                </a:solidFill>
              </a:rPr>
              <a:t>p</a:t>
            </a:r>
            <a:r>
              <a:rPr lang="en-US" kern="0" dirty="0"/>
              <a:t> </a:t>
            </a:r>
            <a:r>
              <a:rPr lang="en-US" kern="0" dirty="0">
                <a:solidFill>
                  <a:srgbClr val="FF0000"/>
                </a:solidFill>
              </a:rPr>
              <a:t>queries </a:t>
            </a:r>
            <a:r>
              <a:rPr lang="en-US" kern="0" dirty="0"/>
              <a:t>and </a:t>
            </a:r>
            <a:r>
              <a:rPr lang="en-US" kern="0" dirty="0">
                <a:solidFill>
                  <a:srgbClr val="FF0000"/>
                </a:solidFill>
              </a:rPr>
              <a:t>w=</a:t>
            </a:r>
            <a:r>
              <a:rPr lang="en-US" kern="0" dirty="0" err="1">
                <a:solidFill>
                  <a:srgbClr val="FF0000"/>
                </a:solidFill>
              </a:rPr>
              <a:t>Θ</a:t>
            </a:r>
            <a:r>
              <a:rPr lang="en-US" kern="0" dirty="0">
                <a:solidFill>
                  <a:srgbClr val="FF0000"/>
                </a:solidFill>
              </a:rPr>
              <a:t>(</a:t>
            </a:r>
            <a:r>
              <a:rPr lang="en-US" kern="0" dirty="0" err="1">
                <a:solidFill>
                  <a:srgbClr val="FF0000"/>
                </a:solidFill>
              </a:rPr>
              <a:t>lg</a:t>
            </a:r>
            <a:r>
              <a:rPr lang="en-US" i="1" kern="0" dirty="0" err="1">
                <a:solidFill>
                  <a:srgbClr val="FF0000"/>
                </a:solidFill>
              </a:rPr>
              <a:t>p+</a:t>
            </a:r>
            <a:r>
              <a:rPr lang="en-US" kern="0" dirty="0" err="1">
                <a:solidFill>
                  <a:srgbClr val="FF0000"/>
                </a:solidFill>
              </a:rPr>
              <a:t>lg</a:t>
            </a:r>
            <a:r>
              <a:rPr lang="en-US" i="1" kern="0" dirty="0" err="1">
                <a:solidFill>
                  <a:srgbClr val="FF0000"/>
                </a:solidFill>
              </a:rPr>
              <a:t>n+</a:t>
            </a:r>
            <a:r>
              <a:rPr lang="en-US" kern="0" dirty="0" err="1">
                <a:solidFill>
                  <a:srgbClr val="FF0000"/>
                </a:solidFill>
              </a:rPr>
              <a:t>lg</a:t>
            </a:r>
            <a:r>
              <a:rPr lang="en-US" i="1" kern="0" dirty="0" err="1">
                <a:solidFill>
                  <a:srgbClr val="FF0000"/>
                </a:solidFill>
              </a:rPr>
              <a:t>S</a:t>
            </a:r>
            <a:r>
              <a:rPr lang="en-US" kern="0" dirty="0">
                <a:solidFill>
                  <a:srgbClr val="FF0000"/>
                </a:solidFill>
              </a:rPr>
              <a:t>).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b="1" kern="0" dirty="0">
              <a:solidFill>
                <a:srgbClr val="3737FF"/>
              </a:solidFill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  <a:latin typeface="+mn-lt"/>
              </a:rPr>
              <a:t>1995: </a:t>
            </a:r>
            <a:r>
              <a:rPr lang="en-US" kern="0" dirty="0" err="1">
                <a:latin typeface="+mn-lt"/>
              </a:rPr>
              <a:t>Miltersen</a:t>
            </a:r>
            <a:r>
              <a:rPr lang="en-US" kern="0" dirty="0">
                <a:latin typeface="+mn-lt"/>
              </a:rPr>
              <a:t>:</a:t>
            </a:r>
          </a:p>
          <a:p>
            <a:pPr lvl="2"/>
            <a:r>
              <a:rPr lang="en-US" kern="0" dirty="0">
                <a:latin typeface="+mn-lt"/>
              </a:rPr>
              <a:t>	</a:t>
            </a:r>
            <a:r>
              <a:rPr lang="en-US" i="1" kern="0" dirty="0">
                <a:latin typeface="+mn-lt"/>
              </a:rPr>
              <a:t>t</a:t>
            </a:r>
            <a:r>
              <a:rPr lang="en-US" kern="0" dirty="0">
                <a:latin typeface="+mn-lt"/>
              </a:rPr>
              <a:t> ≥ lg(</a:t>
            </a:r>
            <a:r>
              <a:rPr lang="en-US" i="1" kern="0" dirty="0">
                <a:latin typeface="+mn-lt"/>
              </a:rPr>
              <a:t>p</a:t>
            </a:r>
            <a:r>
              <a:rPr lang="en-US" kern="0" dirty="0">
                <a:latin typeface="+mn-lt"/>
              </a:rPr>
              <a:t>/</a:t>
            </a:r>
            <a:r>
              <a:rPr lang="en-US" i="1" kern="0" dirty="0">
                <a:latin typeface="+mn-lt"/>
              </a:rPr>
              <a:t>n</a:t>
            </a:r>
            <a:r>
              <a:rPr lang="en-US" kern="0" dirty="0">
                <a:latin typeface="+mn-lt"/>
              </a:rPr>
              <a:t>)/</a:t>
            </a:r>
            <a:r>
              <a:rPr lang="en-US" kern="0" dirty="0" err="1">
                <a:latin typeface="+mn-lt"/>
              </a:rPr>
              <a:t>lg</a:t>
            </a:r>
            <a:r>
              <a:rPr lang="en-US" i="1" kern="0" dirty="0" err="1">
                <a:latin typeface="+mn-lt"/>
              </a:rPr>
              <a:t>S</a:t>
            </a:r>
            <a:r>
              <a:rPr lang="en-US" i="1" kern="0" dirty="0">
                <a:latin typeface="+mn-lt"/>
              </a:rPr>
              <a:t> </a:t>
            </a:r>
            <a:r>
              <a:rPr lang="en-US" kern="0" dirty="0">
                <a:latin typeface="+mn-lt"/>
              </a:rPr>
              <a:t>or </a:t>
            </a:r>
            <a:r>
              <a:rPr lang="en-US" i="1" kern="0" dirty="0"/>
              <a:t>t</a:t>
            </a:r>
            <a:r>
              <a:rPr lang="en-US" kern="0" dirty="0"/>
              <a:t> ≥ </a:t>
            </a:r>
            <a:r>
              <a:rPr lang="en-US" i="1" kern="0" dirty="0"/>
              <a:t>n.</a:t>
            </a:r>
            <a:endParaRPr lang="en-US" i="1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2006: </a:t>
            </a:r>
            <a:r>
              <a:rPr lang="en-US" kern="0" dirty="0" err="1"/>
              <a:t>Patrascu</a:t>
            </a:r>
            <a:r>
              <a:rPr lang="en-US" kern="0" dirty="0"/>
              <a:t> and </a:t>
            </a:r>
            <a:r>
              <a:rPr lang="en-US" kern="0" dirty="0" err="1"/>
              <a:t>Thorup</a:t>
            </a:r>
            <a:r>
              <a:rPr lang="en-US" kern="0" dirty="0"/>
              <a:t>:</a:t>
            </a:r>
          </a:p>
          <a:p>
            <a:pPr lvl="2"/>
            <a:r>
              <a:rPr lang="en-US" kern="0" dirty="0"/>
              <a:t>	</a:t>
            </a:r>
            <a:r>
              <a:rPr lang="en-US" i="1" kern="0" dirty="0"/>
              <a:t>t</a:t>
            </a:r>
            <a:r>
              <a:rPr lang="en-US" kern="0" dirty="0"/>
              <a:t> ≥ lg(</a:t>
            </a:r>
            <a:r>
              <a:rPr lang="en-US" i="1" kern="0" dirty="0"/>
              <a:t>p</a:t>
            </a:r>
            <a:r>
              <a:rPr lang="en-US" kern="0" dirty="0"/>
              <a:t>/</a:t>
            </a:r>
            <a:r>
              <a:rPr lang="en-US" i="1" kern="0" dirty="0"/>
              <a:t>n</a:t>
            </a:r>
            <a:r>
              <a:rPr lang="en-US" kern="0" dirty="0"/>
              <a:t>)/lg(</a:t>
            </a:r>
            <a:r>
              <a:rPr lang="en-US" i="1" kern="0" dirty="0"/>
              <a:t>St</a:t>
            </a:r>
            <a:r>
              <a:rPr lang="en-US" kern="0" dirty="0"/>
              <a:t>/</a:t>
            </a:r>
            <a:r>
              <a:rPr lang="en-US" i="1" kern="0" dirty="0"/>
              <a:t>n</a:t>
            </a:r>
            <a:r>
              <a:rPr lang="en-US" kern="0" dirty="0"/>
              <a:t>) or </a:t>
            </a:r>
            <a:r>
              <a:rPr lang="en-US" i="1" kern="0" dirty="0"/>
              <a:t>t</a:t>
            </a:r>
            <a:r>
              <a:rPr lang="en-US" kern="0" dirty="0"/>
              <a:t> ≥ </a:t>
            </a:r>
            <a:r>
              <a:rPr lang="en-US" i="1" kern="0" dirty="0"/>
              <a:t>n.</a:t>
            </a: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2012:</a:t>
            </a:r>
            <a:r>
              <a:rPr lang="en-US" kern="0" dirty="0"/>
              <a:t> Larsen:</a:t>
            </a:r>
          </a:p>
          <a:p>
            <a:pPr lvl="2"/>
            <a:r>
              <a:rPr lang="en-US" kern="0" dirty="0"/>
              <a:t>	</a:t>
            </a:r>
            <a:r>
              <a:rPr lang="en-US" i="1" kern="0" dirty="0"/>
              <a:t>t</a:t>
            </a:r>
            <a:r>
              <a:rPr lang="en-US" kern="0" dirty="0"/>
              <a:t> ≥ lg(</a:t>
            </a:r>
            <a:r>
              <a:rPr lang="en-US" i="1" kern="0" dirty="0"/>
              <a:t>p</a:t>
            </a:r>
            <a:r>
              <a:rPr lang="en-US" kern="0" dirty="0"/>
              <a:t>/</a:t>
            </a:r>
            <a:r>
              <a:rPr lang="en-US" i="1" kern="0" dirty="0"/>
              <a:t>n</a:t>
            </a:r>
            <a:r>
              <a:rPr lang="en-US" kern="0" dirty="0"/>
              <a:t>)/lg(</a:t>
            </a:r>
            <a:r>
              <a:rPr lang="en-US" i="1" kern="0" dirty="0"/>
              <a:t>S</a:t>
            </a:r>
            <a:r>
              <a:rPr lang="en-US" kern="0" dirty="0"/>
              <a:t>/</a:t>
            </a:r>
            <a:r>
              <a:rPr lang="en-US" i="1" kern="0" dirty="0"/>
              <a:t>n</a:t>
            </a:r>
            <a:r>
              <a:rPr lang="en-US" kern="0" dirty="0"/>
              <a:t>) or </a:t>
            </a:r>
            <a:r>
              <a:rPr lang="en-US" i="1" kern="0" dirty="0"/>
              <a:t>t</a:t>
            </a:r>
            <a:r>
              <a:rPr lang="en-US" kern="0" dirty="0"/>
              <a:t> ≥ </a:t>
            </a:r>
            <a:r>
              <a:rPr lang="en-US" i="1" kern="0" dirty="0"/>
              <a:t>n.</a:t>
            </a:r>
            <a:endParaRPr lang="en-US" kern="0" dirty="0"/>
          </a:p>
          <a:p>
            <a:pPr lvl="2"/>
            <a:endParaRPr lang="en-US" kern="0" dirty="0"/>
          </a:p>
          <a:p>
            <a:pPr lvl="2"/>
            <a:endParaRPr lang="en-US" kern="0" dirty="0">
              <a:latin typeface="+mn-lt"/>
            </a:endParaRPr>
          </a:p>
          <a:p>
            <a:pPr lvl="1"/>
            <a:endParaRPr lang="en-US" kern="0" dirty="0"/>
          </a:p>
          <a:p>
            <a:pPr lvl="2"/>
            <a:endParaRPr lang="en-US" kern="0" dirty="0">
              <a:latin typeface="+mn-lt"/>
            </a:endParaRPr>
          </a:p>
          <a:p>
            <a:pPr lvl="1"/>
            <a:endParaRPr lang="en-US" kern="0" dirty="0">
              <a:latin typeface="+mn-lt"/>
            </a:endParaRP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Line Static Lower Bounds</a:t>
            </a:r>
          </a:p>
        </p:txBody>
      </p:sp>
    </p:spTree>
    <p:extLst>
      <p:ext uri="{BB962C8B-B14F-4D97-AF65-F5344CB8AC3E}">
        <p14:creationId xmlns:p14="http://schemas.microsoft.com/office/powerpoint/2010/main" val="3807911320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9530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endParaRPr lang="en-US" sz="2400" b="1" kern="0" dirty="0"/>
          </a:p>
          <a:p>
            <a:pPr marL="342900" indent="-342900">
              <a:buFont typeface="Wingdings" pitchFamily="2" charset="2"/>
              <a:buChar char="§"/>
            </a:pPr>
            <a:endParaRPr lang="en-US" sz="2400" b="1" kern="0" dirty="0"/>
          </a:p>
          <a:p>
            <a:pPr marL="342900" indent="-342900">
              <a:buFont typeface="Wingdings" pitchFamily="2" charset="2"/>
              <a:buChar char="§"/>
            </a:pPr>
            <a:endParaRPr lang="en-US" sz="2400" b="1" kern="0" dirty="0"/>
          </a:p>
          <a:p>
            <a:pPr algn="ctr"/>
            <a:endParaRPr lang="en-US" sz="2400" b="1" kern="0" dirty="0"/>
          </a:p>
          <a:p>
            <a:pPr algn="ctr"/>
            <a:endParaRPr lang="en-US" sz="2400" b="1" kern="0" dirty="0"/>
          </a:p>
          <a:p>
            <a:pPr algn="ctr"/>
            <a:r>
              <a:rPr lang="en-US" sz="2400" b="1" kern="0" dirty="0"/>
              <a:t>Dynamic Data Structures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sz="2400" b="1" kern="0" dirty="0">
              <a:latin typeface="+mn-lt"/>
            </a:endParaRP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23906" y="2411330"/>
            <a:ext cx="4807720" cy="706438"/>
          </a:xfrm>
        </p:spPr>
        <p:txBody>
          <a:bodyPr/>
          <a:lstStyle/>
          <a:p>
            <a:pPr algn="ctr"/>
            <a:r>
              <a:rPr lang="en-US" sz="4000" dirty="0"/>
              <a:t>Part II</a:t>
            </a:r>
          </a:p>
        </p:txBody>
      </p:sp>
    </p:spTree>
    <p:extLst>
      <p:ext uri="{BB962C8B-B14F-4D97-AF65-F5344CB8AC3E}">
        <p14:creationId xmlns:p14="http://schemas.microsoft.com/office/powerpoint/2010/main" val="2067865657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3502525" y="3734986"/>
            <a:ext cx="551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0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508682" y="3740880"/>
            <a:ext cx="551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00FF00"/>
                </a:solidFill>
              </a:rPr>
              <a:t>4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509485" y="3728439"/>
            <a:ext cx="551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00FF00"/>
                </a:solidFill>
              </a:rPr>
              <a:t>6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9530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  <a:latin typeface="+mn-lt"/>
              </a:rPr>
              <a:t>Example. Prefix Sums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Represent employees in company, </a:t>
            </a:r>
            <a:r>
              <a:rPr lang="en-US" kern="0" dirty="0" err="1"/>
              <a:t>s.t.</a:t>
            </a:r>
            <a:r>
              <a:rPr lang="en-US" kern="0" dirty="0"/>
              <a:t> salary expenses to those hired before 2004 can be found quickly (</a:t>
            </a:r>
            <a:r>
              <a:rPr lang="en-US" kern="0" dirty="0">
                <a:solidFill>
                  <a:srgbClr val="FF0000"/>
                </a:solidFill>
              </a:rPr>
              <a:t>query</a:t>
            </a:r>
            <a:r>
              <a:rPr lang="en-US" kern="0" dirty="0"/>
              <a:t>).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latin typeface="+mn-lt"/>
              </a:rPr>
              <a:t>Support adding new employees (</a:t>
            </a:r>
            <a:r>
              <a:rPr lang="en-US" kern="0" dirty="0" err="1">
                <a:latin typeface="+mn-lt"/>
              </a:rPr>
              <a:t>year,salary</a:t>
            </a:r>
            <a:r>
              <a:rPr lang="en-US" kern="0" dirty="0">
                <a:latin typeface="+mn-lt"/>
              </a:rPr>
              <a:t>) (</a:t>
            </a:r>
            <a:r>
              <a:rPr lang="en-US" kern="0" dirty="0">
                <a:solidFill>
                  <a:srgbClr val="FF0000"/>
                </a:solidFill>
                <a:latin typeface="+mn-lt"/>
              </a:rPr>
              <a:t>update</a:t>
            </a:r>
            <a:r>
              <a:rPr lang="en-US" kern="0" dirty="0">
                <a:latin typeface="+mn-lt"/>
              </a:rPr>
              <a:t>).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  <a:latin typeface="+mn-lt"/>
              </a:rPr>
              <a:t>Operations: </a:t>
            </a:r>
            <a:r>
              <a:rPr lang="en-US" kern="0" dirty="0">
                <a:latin typeface="+mn-lt"/>
              </a:rPr>
              <a:t>add(2003,4), add(2000,2), query(2004).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Data Structures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2228245" y="5257520"/>
            <a:ext cx="7315200" cy="919124"/>
            <a:chOff x="2103120" y="4930270"/>
            <a:chExt cx="7315200" cy="919124"/>
          </a:xfrm>
        </p:grpSpPr>
        <p:cxnSp>
          <p:nvCxnSpPr>
            <p:cNvPr id="3" name="Straight Arrow Connector 2"/>
            <p:cNvCxnSpPr/>
            <p:nvPr/>
          </p:nvCxnSpPr>
          <p:spPr bwMode="auto">
            <a:xfrm>
              <a:off x="2103120" y="5072510"/>
              <a:ext cx="5384800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" name="TextBox 4"/>
            <p:cNvSpPr txBox="1"/>
            <p:nvPr/>
          </p:nvSpPr>
          <p:spPr>
            <a:xfrm>
              <a:off x="7162800" y="5449284"/>
              <a:ext cx="22555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/>
                <a:t>Year </a:t>
              </a:r>
              <a:r>
                <a:rPr lang="da-DK" dirty="0" err="1"/>
                <a:t>hired</a:t>
              </a:r>
              <a:endParaRPr lang="da-DK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84400" y="5110730"/>
              <a:ext cx="5384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dirty="0"/>
                <a:t>2000  2001  2002  2003  2004  2005  2006  2007</a:t>
              </a:r>
            </a:p>
          </p:txBody>
        </p:sp>
        <p:cxnSp>
          <p:nvCxnSpPr>
            <p:cNvPr id="8" name="Straight Connector 7"/>
            <p:cNvCxnSpPr/>
            <p:nvPr/>
          </p:nvCxnSpPr>
          <p:spPr bwMode="auto">
            <a:xfrm>
              <a:off x="2550160" y="4940430"/>
              <a:ext cx="0" cy="24142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3210560" y="4950590"/>
              <a:ext cx="0" cy="24142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3870960" y="4940430"/>
              <a:ext cx="0" cy="24142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4531360" y="4950590"/>
              <a:ext cx="0" cy="24142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5201920" y="4940430"/>
              <a:ext cx="0" cy="24142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5842000" y="4930270"/>
              <a:ext cx="0" cy="24142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6492240" y="4940430"/>
              <a:ext cx="0" cy="24142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7142480" y="4950590"/>
              <a:ext cx="0" cy="24142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" name="Oval 8"/>
          <p:cNvSpPr/>
          <p:nvPr/>
        </p:nvSpPr>
        <p:spPr bwMode="auto">
          <a:xfrm>
            <a:off x="2441605" y="4790160"/>
            <a:ext cx="477520" cy="43688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3102005" y="4768316"/>
            <a:ext cx="477520" cy="480568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3762405" y="4768316"/>
            <a:ext cx="477520" cy="480568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4422805" y="4778476"/>
            <a:ext cx="477520" cy="480568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093365" y="4768316"/>
            <a:ext cx="477520" cy="480568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5733445" y="4758156"/>
            <a:ext cx="477520" cy="480568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383685" y="4768316"/>
            <a:ext cx="477520" cy="480568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7033925" y="4768316"/>
            <a:ext cx="477520" cy="480568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756565" y="4231360"/>
            <a:ext cx="477520" cy="43688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4097685" y="4241520"/>
            <a:ext cx="477520" cy="43688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5398165" y="4241520"/>
            <a:ext cx="477520" cy="43688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6708805" y="4261840"/>
            <a:ext cx="477520" cy="43688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3436215" y="3723360"/>
            <a:ext cx="477520" cy="43688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6033165" y="3703575"/>
            <a:ext cx="477520" cy="43688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4720196" y="3263487"/>
            <a:ext cx="477520" cy="43688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141034" y="3060822"/>
            <a:ext cx="3128091" cy="1767712"/>
            <a:chOff x="6015909" y="2733572"/>
            <a:chExt cx="3128091" cy="1767712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7386320" y="2733572"/>
              <a:ext cx="1757680" cy="986853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487920" y="2801874"/>
              <a:ext cx="16560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dirty="0"/>
                <a:t>Total </a:t>
              </a:r>
              <a:r>
                <a:rPr lang="da-DK" sz="1600" dirty="0" err="1"/>
                <a:t>salary</a:t>
              </a:r>
              <a:r>
                <a:rPr lang="da-DK" sz="1600" dirty="0"/>
                <a:t> of </a:t>
              </a:r>
              <a:r>
                <a:rPr lang="da-DK" sz="1600" dirty="0" err="1"/>
                <a:t>those</a:t>
              </a:r>
              <a:r>
                <a:rPr lang="da-DK" sz="1600" dirty="0"/>
                <a:t> </a:t>
              </a:r>
              <a:r>
                <a:rPr lang="da-DK" sz="1600" dirty="0" err="1"/>
                <a:t>hired</a:t>
              </a:r>
              <a:r>
                <a:rPr lang="da-DK" sz="1600" dirty="0"/>
                <a:t> 2005.</a:t>
              </a:r>
            </a:p>
          </p:txBody>
        </p:sp>
        <p:cxnSp>
          <p:nvCxnSpPr>
            <p:cNvPr id="35" name="Straight Arrow Connector 34"/>
            <p:cNvCxnSpPr>
              <a:stCxn id="10" idx="1"/>
              <a:endCxn id="23" idx="7"/>
            </p:cNvCxnSpPr>
            <p:nvPr/>
          </p:nvCxnSpPr>
          <p:spPr bwMode="auto">
            <a:xfrm flipH="1">
              <a:off x="6015909" y="3226999"/>
              <a:ext cx="1370411" cy="1274285"/>
            </a:xfrm>
            <a:prstGeom prst="straightConnector1">
              <a:avLst/>
            </a:prstGeom>
            <a:no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4" name="Group 33"/>
          <p:cNvGrpSpPr/>
          <p:nvPr/>
        </p:nvGrpSpPr>
        <p:grpSpPr>
          <a:xfrm>
            <a:off x="760925" y="3009099"/>
            <a:ext cx="2675290" cy="986853"/>
            <a:chOff x="760925" y="3009099"/>
            <a:chExt cx="2675290" cy="986853"/>
          </a:xfrm>
        </p:grpSpPr>
        <p:sp>
          <p:nvSpPr>
            <p:cNvPr id="37" name="Rounded Rectangle 36"/>
            <p:cNvSpPr/>
            <p:nvPr/>
          </p:nvSpPr>
          <p:spPr bwMode="auto">
            <a:xfrm>
              <a:off x="760925" y="3009099"/>
              <a:ext cx="1757680" cy="986853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62525" y="3087026"/>
              <a:ext cx="16560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dirty="0"/>
                <a:t>Total </a:t>
              </a:r>
              <a:r>
                <a:rPr lang="da-DK" sz="1600" dirty="0" err="1"/>
                <a:t>salary</a:t>
              </a:r>
              <a:r>
                <a:rPr lang="da-DK" sz="1600" dirty="0"/>
                <a:t> of </a:t>
              </a:r>
              <a:r>
                <a:rPr lang="da-DK" sz="1600" dirty="0" err="1"/>
                <a:t>those</a:t>
              </a:r>
              <a:r>
                <a:rPr lang="da-DK" sz="1600" dirty="0"/>
                <a:t> </a:t>
              </a:r>
              <a:r>
                <a:rPr lang="da-DK" sz="1600" dirty="0" err="1"/>
                <a:t>hired</a:t>
              </a:r>
              <a:r>
                <a:rPr lang="da-DK" sz="1600" dirty="0"/>
                <a:t> 2000 to 2003.</a:t>
              </a:r>
            </a:p>
          </p:txBody>
        </p:sp>
        <p:cxnSp>
          <p:nvCxnSpPr>
            <p:cNvPr id="39" name="Straight Arrow Connector 38"/>
            <p:cNvCxnSpPr>
              <a:stCxn id="38" idx="3"/>
              <a:endCxn id="30" idx="2"/>
            </p:cNvCxnSpPr>
            <p:nvPr/>
          </p:nvCxnSpPr>
          <p:spPr bwMode="auto">
            <a:xfrm>
              <a:off x="2518605" y="3502525"/>
              <a:ext cx="917610" cy="439275"/>
            </a:xfrm>
            <a:prstGeom prst="straightConnector1">
              <a:avLst/>
            </a:prstGeom>
            <a:no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41" name="TextBox 40"/>
          <p:cNvSpPr txBox="1"/>
          <p:nvPr/>
        </p:nvSpPr>
        <p:spPr>
          <a:xfrm>
            <a:off x="2509783" y="4810274"/>
            <a:ext cx="551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162683" y="4818299"/>
            <a:ext cx="551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825208" y="4816699"/>
            <a:ext cx="551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478108" y="4824724"/>
            <a:ext cx="551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150258" y="4823124"/>
            <a:ext cx="551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803158" y="4811899"/>
            <a:ext cx="551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446433" y="4819924"/>
            <a:ext cx="551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089708" y="4827949"/>
            <a:ext cx="551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778114" y="4299270"/>
            <a:ext cx="551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457788" y="4268786"/>
            <a:ext cx="551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162079" y="4268130"/>
            <a:ext cx="551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803625" y="4252488"/>
            <a:ext cx="551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789101" y="3274590"/>
            <a:ext cx="551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0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092909" y="3728439"/>
            <a:ext cx="551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481101" y="4821917"/>
            <a:ext cx="551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00FF00"/>
                </a:solidFill>
              </a:rPr>
              <a:t>4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517808" y="4818299"/>
            <a:ext cx="551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00FF00"/>
                </a:solidFill>
              </a:rPr>
              <a:t>2</a:t>
            </a:r>
          </a:p>
        </p:txBody>
      </p:sp>
      <p:sp>
        <p:nvSpPr>
          <p:cNvPr id="59" name="Rounded Rectangle 58"/>
          <p:cNvSpPr/>
          <p:nvPr/>
        </p:nvSpPr>
        <p:spPr bwMode="auto">
          <a:xfrm>
            <a:off x="7785765" y="4140455"/>
            <a:ext cx="1757680" cy="118150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858490" y="4253678"/>
            <a:ext cx="1656080" cy="92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/>
              <a:t>Operations:</a:t>
            </a:r>
          </a:p>
          <a:p>
            <a:r>
              <a:rPr lang="da-DK" sz="1600" dirty="0"/>
              <a:t> Update: </a:t>
            </a:r>
          </a:p>
          <a:p>
            <a:r>
              <a:rPr lang="da-DK" sz="1600" dirty="0"/>
              <a:t> </a:t>
            </a:r>
            <a:r>
              <a:rPr lang="da-DK" sz="1600" dirty="0" err="1"/>
              <a:t>query</a:t>
            </a:r>
            <a:r>
              <a:rPr lang="da-DK" sz="1600" dirty="0"/>
              <a:t>: </a:t>
            </a:r>
            <a:endParaRPr lang="da-DK" sz="16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8804989" y="4549143"/>
            <a:ext cx="462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1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661150" y="4839890"/>
            <a:ext cx="462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i="1" dirty="0"/>
              <a:t>n</a:t>
            </a:r>
            <a:endParaRPr lang="da-DK" i="1" dirty="0"/>
          </a:p>
        </p:txBody>
      </p:sp>
      <p:sp>
        <p:nvSpPr>
          <p:cNvPr id="62" name="TextBox 61"/>
          <p:cNvSpPr txBox="1"/>
          <p:nvPr/>
        </p:nvSpPr>
        <p:spPr>
          <a:xfrm>
            <a:off x="4170104" y="4276155"/>
            <a:ext cx="551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00FF00"/>
                </a:solidFill>
              </a:rPr>
              <a:t>4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787501" y="3272990"/>
            <a:ext cx="551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00FF00"/>
                </a:solidFill>
              </a:rPr>
              <a:t>4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821275" y="4260513"/>
            <a:ext cx="551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00FF00"/>
                </a:solidFill>
              </a:rPr>
              <a:t>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795526" y="3271390"/>
            <a:ext cx="551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00FF00"/>
                </a:solidFill>
              </a:rPr>
              <a:t>6</a:t>
            </a:r>
          </a:p>
        </p:txBody>
      </p:sp>
      <p:cxnSp>
        <p:nvCxnSpPr>
          <p:cNvPr id="40" name="Straight Connector 39"/>
          <p:cNvCxnSpPr>
            <a:endCxn id="31" idx="1"/>
          </p:cNvCxnSpPr>
          <p:nvPr/>
        </p:nvCxnSpPr>
        <p:spPr bwMode="auto">
          <a:xfrm>
            <a:off x="5197716" y="3536950"/>
            <a:ext cx="905380" cy="23060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>
            <a:stCxn id="28" idx="0"/>
          </p:cNvCxnSpPr>
          <p:nvPr/>
        </p:nvCxnSpPr>
        <p:spPr bwMode="auto">
          <a:xfrm flipV="1">
            <a:off x="5636925" y="4079397"/>
            <a:ext cx="466171" cy="162123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/>
          <p:nvPr/>
        </p:nvCxnSpPr>
        <p:spPr bwMode="auto">
          <a:xfrm flipH="1" flipV="1">
            <a:off x="5733445" y="4659271"/>
            <a:ext cx="238760" cy="8926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55706" name="Group 455705"/>
          <p:cNvGrpSpPr/>
          <p:nvPr/>
        </p:nvGrpSpPr>
        <p:grpSpPr>
          <a:xfrm>
            <a:off x="2680365" y="3481927"/>
            <a:ext cx="4607045" cy="1308233"/>
            <a:chOff x="2680365" y="3481927"/>
            <a:chExt cx="4607045" cy="1308233"/>
          </a:xfrm>
        </p:grpSpPr>
        <p:cxnSp>
          <p:nvCxnSpPr>
            <p:cNvPr id="80" name="Straight Connector 79"/>
            <p:cNvCxnSpPr>
              <a:stCxn id="32" idx="2"/>
              <a:endCxn id="30" idx="7"/>
            </p:cNvCxnSpPr>
            <p:nvPr/>
          </p:nvCxnSpPr>
          <p:spPr bwMode="auto">
            <a:xfrm flipH="1">
              <a:off x="3843804" y="3481927"/>
              <a:ext cx="876392" cy="305413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 bwMode="auto">
            <a:xfrm flipV="1">
              <a:off x="3106673" y="4079397"/>
              <a:ext cx="407807" cy="170721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 bwMode="auto">
            <a:xfrm flipH="1" flipV="1">
              <a:off x="4385609" y="4668240"/>
              <a:ext cx="238760" cy="8926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 flipH="1" flipV="1">
              <a:off x="3052928" y="4667656"/>
              <a:ext cx="238760" cy="8926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 flipH="1" flipV="1">
              <a:off x="7048650" y="4676265"/>
              <a:ext cx="238760" cy="8926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Connector 86"/>
            <p:cNvCxnSpPr>
              <a:stCxn id="27" idx="0"/>
              <a:endCxn id="30" idx="5"/>
            </p:cNvCxnSpPr>
            <p:nvPr/>
          </p:nvCxnSpPr>
          <p:spPr bwMode="auto">
            <a:xfrm flipH="1" flipV="1">
              <a:off x="3843804" y="4096260"/>
              <a:ext cx="492641" cy="14526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Straight Connector 89"/>
            <p:cNvCxnSpPr>
              <a:stCxn id="29" idx="0"/>
            </p:cNvCxnSpPr>
            <p:nvPr/>
          </p:nvCxnSpPr>
          <p:spPr bwMode="auto">
            <a:xfrm flipH="1" flipV="1">
              <a:off x="6446433" y="4047676"/>
              <a:ext cx="501132" cy="214164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Straight Connector 94"/>
            <p:cNvCxnSpPr>
              <a:stCxn id="9" idx="0"/>
            </p:cNvCxnSpPr>
            <p:nvPr/>
          </p:nvCxnSpPr>
          <p:spPr bwMode="auto">
            <a:xfrm flipV="1">
              <a:off x="2680365" y="4652598"/>
              <a:ext cx="238761" cy="137562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8" name="Straight Connector 97"/>
            <p:cNvCxnSpPr>
              <a:stCxn id="20" idx="0"/>
            </p:cNvCxnSpPr>
            <p:nvPr/>
          </p:nvCxnSpPr>
          <p:spPr bwMode="auto">
            <a:xfrm flipV="1">
              <a:off x="4001165" y="4640984"/>
              <a:ext cx="238761" cy="127332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Straight Connector 99"/>
            <p:cNvCxnSpPr>
              <a:stCxn id="22" idx="0"/>
            </p:cNvCxnSpPr>
            <p:nvPr/>
          </p:nvCxnSpPr>
          <p:spPr bwMode="auto">
            <a:xfrm flipV="1">
              <a:off x="5332125" y="4652598"/>
              <a:ext cx="238760" cy="115718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" name="Straight Connector 103"/>
            <p:cNvCxnSpPr>
              <a:stCxn id="24" idx="0"/>
            </p:cNvCxnSpPr>
            <p:nvPr/>
          </p:nvCxnSpPr>
          <p:spPr bwMode="auto">
            <a:xfrm flipV="1">
              <a:off x="6622445" y="4678400"/>
              <a:ext cx="203794" cy="89916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08" name="Rounded Rectangle 107"/>
          <p:cNvSpPr/>
          <p:nvPr/>
        </p:nvSpPr>
        <p:spPr bwMode="auto">
          <a:xfrm>
            <a:off x="250257" y="4080424"/>
            <a:ext cx="1958739" cy="118150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250257" y="4193647"/>
            <a:ext cx="1929865" cy="92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/>
              <a:t>Operations:</a:t>
            </a:r>
          </a:p>
          <a:p>
            <a:r>
              <a:rPr lang="da-DK" sz="1600" dirty="0"/>
              <a:t> Update: </a:t>
            </a:r>
          </a:p>
          <a:p>
            <a:r>
              <a:rPr lang="da-DK" sz="1600" dirty="0"/>
              <a:t> Query: </a:t>
            </a:r>
            <a:endParaRPr lang="da-DK" sz="1600" i="1" dirty="0"/>
          </a:p>
        </p:txBody>
      </p:sp>
      <p:sp>
        <p:nvSpPr>
          <p:cNvPr id="110" name="TextBox 109"/>
          <p:cNvSpPr txBox="1"/>
          <p:nvPr/>
        </p:nvSpPr>
        <p:spPr>
          <a:xfrm>
            <a:off x="1209847" y="4495089"/>
            <a:ext cx="1007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lg</a:t>
            </a:r>
            <a:r>
              <a:rPr lang="da-DK" sz="1600" i="1" dirty="0"/>
              <a:t>n</a:t>
            </a:r>
            <a:r>
              <a:rPr lang="da-DK" sz="1600" dirty="0"/>
              <a:t>+1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1033383" y="4788101"/>
            <a:ext cx="10643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err="1"/>
              <a:t>lg</a:t>
            </a:r>
            <a:r>
              <a:rPr lang="da-DK" sz="1600" i="1" dirty="0" err="1"/>
              <a:t>n</a:t>
            </a: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10855756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4" grpId="1"/>
      <p:bldP spid="63" grpId="0"/>
      <p:bldP spid="63" grpId="1"/>
      <p:bldP spid="66" grpId="0"/>
      <p:bldP spid="9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41" grpId="0"/>
      <p:bldP spid="41" grpId="1"/>
      <p:bldP spid="41" grpId="2"/>
      <p:bldP spid="41" grpId="3"/>
      <p:bldP spid="43" grpId="0"/>
      <p:bldP spid="44" grpId="0"/>
      <p:bldP spid="45" grpId="0"/>
      <p:bldP spid="45" grpId="1"/>
      <p:bldP spid="45" grpId="2"/>
      <p:bldP spid="45" grpId="3"/>
      <p:bldP spid="46" grpId="0"/>
      <p:bldP spid="47" grpId="0"/>
      <p:bldP spid="48" grpId="0"/>
      <p:bldP spid="49" grpId="0"/>
      <p:bldP spid="50" grpId="0"/>
      <p:bldP spid="51" grpId="0"/>
      <p:bldP spid="52" grpId="0"/>
      <p:bldP spid="52" grpId="1"/>
      <p:bldP spid="53" grpId="0"/>
      <p:bldP spid="53" grpId="1"/>
      <p:bldP spid="55" grpId="0"/>
      <p:bldP spid="55" grpId="1"/>
      <p:bldP spid="56" grpId="0"/>
      <p:bldP spid="57" grpId="0"/>
      <p:bldP spid="57" grpId="1"/>
      <p:bldP spid="57" grpId="2"/>
      <p:bldP spid="58" grpId="0"/>
      <p:bldP spid="58" grpId="1"/>
      <p:bldP spid="58" grpId="2"/>
      <p:bldP spid="59" grpId="0" animBg="1"/>
      <p:bldP spid="60" grpId="0"/>
      <p:bldP spid="7" grpId="0"/>
      <p:bldP spid="61" grpId="0"/>
      <p:bldP spid="62" grpId="0"/>
      <p:bldP spid="64" grpId="0"/>
      <p:bldP spid="64" grpId="1"/>
      <p:bldP spid="65" grpId="0"/>
      <p:bldP spid="67" grpId="0"/>
      <p:bldP spid="108" grpId="0" animBg="1"/>
      <p:bldP spid="109" grpId="0"/>
      <p:bldP spid="110" grpId="0"/>
      <p:bldP spid="1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9530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1" indent="-342900">
              <a:buFont typeface="Wingdings" pitchFamily="2" charset="2"/>
              <a:buChar char="§"/>
            </a:pPr>
            <a:r>
              <a:rPr lang="en-US" kern="0" noProof="0" dirty="0">
                <a:solidFill>
                  <a:srgbClr val="3737FF"/>
                </a:solidFill>
                <a:latin typeface="+mn-lt"/>
              </a:rPr>
              <a:t>Dynamic Data Structures:</a:t>
            </a:r>
            <a:endParaRPr lang="en-US" kern="0" dirty="0"/>
          </a:p>
          <a:p>
            <a:pPr marL="800100" lvl="2" indent="-342900">
              <a:buFont typeface="Wingdings" pitchFamily="2" charset="2"/>
              <a:buChar char="§"/>
            </a:pPr>
            <a:r>
              <a:rPr lang="en-US" kern="0" noProof="0" dirty="0">
                <a:solidFill>
                  <a:srgbClr val="3737FF"/>
                </a:solidFill>
                <a:latin typeface="+mn-lt"/>
              </a:rPr>
              <a:t>Tradeoffs</a:t>
            </a:r>
            <a:r>
              <a:rPr lang="en-US" kern="0" noProof="0" dirty="0">
                <a:latin typeface="+mn-lt"/>
              </a:rPr>
              <a:t> </a:t>
            </a:r>
            <a:r>
              <a:rPr lang="en-US" kern="0" dirty="0">
                <a:latin typeface="+mn-lt"/>
              </a:rPr>
              <a:t>between query time and update time.</a:t>
            </a:r>
            <a:endParaRPr lang="en-US" kern="0" noProof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  <a:latin typeface="+mn-lt"/>
              </a:rPr>
              <a:t>Obvious question: 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kern="0" dirty="0">
                <a:latin typeface="+mn-lt"/>
              </a:rPr>
              <a:t>Can the problem be solved more efficiently?</a:t>
            </a:r>
            <a:endParaRPr lang="en-US" kern="0" noProof="0" dirty="0">
              <a:latin typeface="+mn-lt"/>
            </a:endParaRPr>
          </a:p>
          <a:p>
            <a:pPr lvl="1"/>
            <a:endParaRPr lang="en-US" kern="0" dirty="0">
              <a:latin typeface="+mn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Lower Bounds: 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Goal</a:t>
            </a:r>
            <a:r>
              <a:rPr lang="en-US" kern="0" noProof="0" dirty="0">
                <a:solidFill>
                  <a:srgbClr val="3737FF"/>
                </a:solidFill>
              </a:rPr>
              <a:t>:</a:t>
            </a:r>
            <a:r>
              <a:rPr lang="en-US" kern="0" noProof="0" dirty="0"/>
              <a:t> Show achieved tradeoff is best possible, </a:t>
            </a:r>
            <a:r>
              <a:rPr lang="en-US" kern="0" dirty="0"/>
              <a:t>that is: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kern="0" dirty="0">
                <a:latin typeface="+mn-lt"/>
              </a:rPr>
              <a:t>There</a:t>
            </a:r>
            <a:r>
              <a:rPr kumimoji="0" lang="en-US" b="0" i="0" u="none" strike="noStrike" kern="0" cap="none" spc="0" normalizeH="0" dirty="0">
                <a:ln>
                  <a:noFill/>
                </a:ln>
                <a:effectLst/>
                <a:uLnTx/>
                <a:uFillTx/>
                <a:latin typeface="+mn-lt"/>
              </a:rPr>
              <a:t> </a:t>
            </a:r>
            <a:r>
              <a:rPr kumimoji="0" lang="en-US" b="0" i="0" u="none" strike="noStrike" kern="0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cannot exist</a:t>
            </a:r>
            <a:r>
              <a:rPr kumimoji="0" lang="en-US" b="0" i="0" u="none" strike="noStrike" kern="0" cap="none" spc="0" normalizeH="0" dirty="0">
                <a:ln>
                  <a:noFill/>
                </a:ln>
                <a:effectLst/>
                <a:uLnTx/>
                <a:uFillTx/>
                <a:latin typeface="+mn-lt"/>
              </a:rPr>
              <a:t> a better data structure.</a:t>
            </a:r>
          </a:p>
          <a:p>
            <a:pPr marL="1257300" lvl="2" indent="-342900">
              <a:buFont typeface="Wingdings" pitchFamily="2" charset="2"/>
              <a:buChar char="§"/>
            </a:pPr>
            <a:endParaRPr lang="en-US" kern="0" baseline="0" noProof="0" dirty="0">
              <a:latin typeface="+mn-lt"/>
            </a:endParaRP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Lower Bounds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663" y="4306537"/>
            <a:ext cx="1488586" cy="148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313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9530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The following question: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How </a:t>
            </a:r>
            <a:r>
              <a:rPr lang="en-US" kern="0" dirty="0"/>
              <a:t>do we prove lower bounds for dynamic data structures?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  <a:latin typeface="+mn-lt"/>
              </a:rPr>
              <a:t>To answer this: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latin typeface="+mn-lt"/>
              </a:rPr>
              <a:t>We first need to adapt the cell probe model to the dynamic case.</a:t>
            </a: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Lecture</a:t>
            </a:r>
          </a:p>
        </p:txBody>
      </p:sp>
    </p:spTree>
    <p:extLst>
      <p:ext uri="{BB962C8B-B14F-4D97-AF65-F5344CB8AC3E}">
        <p14:creationId xmlns:p14="http://schemas.microsoft.com/office/powerpoint/2010/main" val="10661771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9530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  <a:latin typeface="+mn-lt"/>
              </a:rPr>
              <a:t>A static data structure is</a:t>
            </a:r>
            <a:r>
              <a:rPr lang="en-US" kern="0" noProof="0" dirty="0">
                <a:solidFill>
                  <a:srgbClr val="3737FF"/>
                </a:solidFill>
                <a:latin typeface="+mn-lt"/>
              </a:rPr>
              <a:t>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latin typeface="+mn-lt"/>
              </a:rPr>
              <a:t>A collection of</a:t>
            </a:r>
            <a:r>
              <a:rPr lang="en-US" kern="0" noProof="0" dirty="0">
                <a:latin typeface="+mn-lt"/>
              </a:rPr>
              <a:t> </a:t>
            </a:r>
            <a:r>
              <a:rPr lang="en-US" i="1" kern="0" noProof="0" dirty="0">
                <a:latin typeface="+mn-lt"/>
              </a:rPr>
              <a:t>S</a:t>
            </a:r>
            <a:r>
              <a:rPr lang="en-US" kern="0" noProof="0" dirty="0">
                <a:latin typeface="+mn-lt"/>
              </a:rPr>
              <a:t> </a:t>
            </a:r>
            <a:r>
              <a:rPr lang="en-US" kern="0" dirty="0">
                <a:latin typeface="+mn-lt"/>
              </a:rPr>
              <a:t>memory cells</a:t>
            </a:r>
            <a:r>
              <a:rPr lang="en-US" kern="0" noProof="0" dirty="0">
                <a:latin typeface="+mn-lt"/>
              </a:rPr>
              <a:t>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Each cell stores </a:t>
            </a:r>
            <a:r>
              <a:rPr lang="en-US" i="1" kern="0" dirty="0" err="1"/>
              <a:t>w</a:t>
            </a:r>
            <a:r>
              <a:rPr lang="en-US" kern="0" dirty="0" err="1"/>
              <a:t>≈max</a:t>
            </a:r>
            <a:r>
              <a:rPr lang="en-US" kern="0" dirty="0"/>
              <a:t>{</a:t>
            </a:r>
            <a:r>
              <a:rPr lang="en-US" kern="0" dirty="0" err="1"/>
              <a:t>lg</a:t>
            </a:r>
            <a:r>
              <a:rPr lang="en-US" i="1" kern="0" dirty="0" err="1"/>
              <a:t>S</a:t>
            </a:r>
            <a:r>
              <a:rPr lang="en-US" kern="0" dirty="0" err="1"/>
              <a:t>,lg</a:t>
            </a:r>
            <a:r>
              <a:rPr lang="en-US" i="1" kern="0" dirty="0" err="1"/>
              <a:t>n</a:t>
            </a:r>
            <a:r>
              <a:rPr lang="en-US" kern="0" dirty="0"/>
              <a:t>} bits, and has an address amongst 1,…,</a:t>
            </a:r>
            <a:r>
              <a:rPr lang="en-US" i="1" kern="0" dirty="0"/>
              <a:t>S</a:t>
            </a:r>
            <a:r>
              <a:rPr lang="en-US" kern="0" dirty="0"/>
              <a:t>. 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The contents of the cells </a:t>
            </a:r>
            <a:r>
              <a:rPr lang="en-US" kern="0" dirty="0">
                <a:solidFill>
                  <a:srgbClr val="FF0000"/>
                </a:solidFill>
              </a:rPr>
              <a:t>encodes </a:t>
            </a:r>
            <a:r>
              <a:rPr lang="en-US" kern="0" dirty="0"/>
              <a:t>the input data.</a:t>
            </a:r>
          </a:p>
          <a:p>
            <a:pPr lvl="1"/>
            <a:endParaRPr lang="en-US" kern="0" dirty="0">
              <a:latin typeface="+mn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Queries:</a:t>
            </a: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Read up to </a:t>
            </a:r>
            <a:r>
              <a:rPr lang="en-US" i="1" kern="0" dirty="0"/>
              <a:t>t</a:t>
            </a:r>
            <a:r>
              <a:rPr lang="en-US" kern="0" dirty="0"/>
              <a:t> memory cells and announce answer based on contents (Enough registers to </a:t>
            </a:r>
            <a:r>
              <a:rPr lang="en-US" kern="0" dirty="0">
                <a:solidFill>
                  <a:srgbClr val="FF0000"/>
                </a:solidFill>
              </a:rPr>
              <a:t>remember everything</a:t>
            </a:r>
            <a:r>
              <a:rPr lang="en-US" kern="0" dirty="0"/>
              <a:t>).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Cell read at each step may </a:t>
            </a:r>
            <a:r>
              <a:rPr lang="en-US" kern="0" dirty="0">
                <a:solidFill>
                  <a:srgbClr val="FF0000"/>
                </a:solidFill>
              </a:rPr>
              <a:t>depend arbitrarily </a:t>
            </a:r>
            <a:r>
              <a:rPr lang="en-US" kern="0" dirty="0"/>
              <a:t>on the query and the contents of the previously read cells.</a:t>
            </a: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Cell Probe Model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917" y="776872"/>
            <a:ext cx="838275" cy="838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25" y="699055"/>
            <a:ext cx="1232234" cy="940605"/>
          </a:xfrm>
          <a:prstGeom prst="rect">
            <a:avLst/>
          </a:prstGeom>
        </p:spPr>
      </p:pic>
      <p:sp>
        <p:nvSpPr>
          <p:cNvPr id="7" name="Left-Right Arrow 6"/>
          <p:cNvSpPr/>
          <p:nvPr/>
        </p:nvSpPr>
        <p:spPr bwMode="auto">
          <a:xfrm>
            <a:off x="7329958" y="919112"/>
            <a:ext cx="686281" cy="422796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033829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9530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  <a:latin typeface="+mn-lt"/>
              </a:rPr>
              <a:t>A dynamic data structure is</a:t>
            </a:r>
            <a:r>
              <a:rPr lang="en-US" kern="0" noProof="0" dirty="0">
                <a:solidFill>
                  <a:srgbClr val="3737FF"/>
                </a:solidFill>
                <a:latin typeface="+mn-lt"/>
              </a:rPr>
              <a:t>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latin typeface="+mn-lt"/>
              </a:rPr>
              <a:t>A collection of</a:t>
            </a:r>
            <a:r>
              <a:rPr lang="en-US" kern="0" noProof="0" dirty="0">
                <a:latin typeface="+mn-lt"/>
              </a:rPr>
              <a:t> </a:t>
            </a:r>
            <a:r>
              <a:rPr lang="en-US" kern="0" dirty="0">
                <a:latin typeface="+mn-lt"/>
              </a:rPr>
              <a:t>memory cells</a:t>
            </a:r>
            <a:r>
              <a:rPr lang="en-US" kern="0" noProof="0" dirty="0">
                <a:latin typeface="+mn-lt"/>
              </a:rPr>
              <a:t>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Each cell stores </a:t>
            </a:r>
            <a:r>
              <a:rPr lang="en-US" i="1" kern="0" dirty="0" err="1"/>
              <a:t>w</a:t>
            </a:r>
            <a:r>
              <a:rPr lang="en-US" kern="0" dirty="0" err="1"/>
              <a:t>≈lg</a:t>
            </a:r>
            <a:r>
              <a:rPr lang="en-US" i="1" kern="0" dirty="0" err="1"/>
              <a:t>n</a:t>
            </a:r>
            <a:r>
              <a:rPr lang="en-US" kern="0" dirty="0"/>
              <a:t> bits, and has an address amongst 1,…,2</a:t>
            </a:r>
            <a:r>
              <a:rPr lang="en-US" i="1" kern="0" baseline="30000" dirty="0"/>
              <a:t>w</a:t>
            </a:r>
            <a:r>
              <a:rPr lang="en-US" kern="0" dirty="0"/>
              <a:t>. 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The contents of the cells </a:t>
            </a:r>
            <a:r>
              <a:rPr lang="en-US" kern="0" dirty="0">
                <a:solidFill>
                  <a:srgbClr val="FF0000"/>
                </a:solidFill>
              </a:rPr>
              <a:t>encodes </a:t>
            </a:r>
            <a:r>
              <a:rPr lang="en-US" kern="0" dirty="0"/>
              <a:t>the input data.</a:t>
            </a:r>
          </a:p>
          <a:p>
            <a:pPr lvl="1"/>
            <a:endParaRPr lang="en-US" kern="0" dirty="0">
              <a:latin typeface="+mn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Queries:</a:t>
            </a: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Read up to </a:t>
            </a:r>
            <a:r>
              <a:rPr lang="en-US" i="1" kern="0" dirty="0" err="1"/>
              <a:t>t</a:t>
            </a:r>
            <a:r>
              <a:rPr lang="en-US" i="1" kern="0" baseline="-25000" dirty="0" err="1"/>
              <a:t>q</a:t>
            </a:r>
            <a:r>
              <a:rPr lang="en-US" kern="0" dirty="0"/>
              <a:t> memory cells and announce answer based on contents (Enough registers to </a:t>
            </a:r>
            <a:r>
              <a:rPr lang="en-US" kern="0" dirty="0">
                <a:solidFill>
                  <a:srgbClr val="FF0000"/>
                </a:solidFill>
              </a:rPr>
              <a:t>remember everything</a:t>
            </a:r>
            <a:r>
              <a:rPr lang="en-US" kern="0" dirty="0"/>
              <a:t>).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Cell read at each step may </a:t>
            </a:r>
            <a:r>
              <a:rPr lang="en-US" kern="0" dirty="0">
                <a:solidFill>
                  <a:srgbClr val="FF0000"/>
                </a:solidFill>
              </a:rPr>
              <a:t>depend arbitrarily </a:t>
            </a:r>
            <a:r>
              <a:rPr lang="en-US" kern="0" dirty="0"/>
              <a:t>on the query and the contents of the previously read cells.</a:t>
            </a: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Cell Probe Model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917" y="776872"/>
            <a:ext cx="838275" cy="838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25" y="699055"/>
            <a:ext cx="1232234" cy="940605"/>
          </a:xfrm>
          <a:prstGeom prst="rect">
            <a:avLst/>
          </a:prstGeom>
        </p:spPr>
      </p:pic>
      <p:sp>
        <p:nvSpPr>
          <p:cNvPr id="7" name="Left-Right Arrow 6"/>
          <p:cNvSpPr/>
          <p:nvPr/>
        </p:nvSpPr>
        <p:spPr bwMode="auto">
          <a:xfrm>
            <a:off x="7329958" y="919112"/>
            <a:ext cx="686281" cy="422796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333812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9530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  <a:latin typeface="+mn-lt"/>
              </a:rPr>
              <a:t>A dynamic data structure is</a:t>
            </a:r>
            <a:r>
              <a:rPr lang="en-US" kern="0" noProof="0" dirty="0">
                <a:solidFill>
                  <a:srgbClr val="3737FF"/>
                </a:solidFill>
                <a:latin typeface="+mn-lt"/>
              </a:rPr>
              <a:t>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A collection of memory cells.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Each cell stores </a:t>
            </a:r>
            <a:r>
              <a:rPr lang="en-US" i="1" kern="0" dirty="0" err="1"/>
              <a:t>w</a:t>
            </a:r>
            <a:r>
              <a:rPr lang="en-US" kern="0" dirty="0" err="1"/>
              <a:t>≈lg</a:t>
            </a:r>
            <a:r>
              <a:rPr lang="en-US" i="1" kern="0" dirty="0" err="1"/>
              <a:t>n</a:t>
            </a:r>
            <a:r>
              <a:rPr lang="en-US" kern="0" dirty="0"/>
              <a:t> bits, and has an address amongst 1,…,2</a:t>
            </a:r>
            <a:r>
              <a:rPr lang="en-US" i="1" kern="0" baseline="30000" dirty="0"/>
              <a:t>w</a:t>
            </a:r>
            <a:r>
              <a:rPr lang="en-US" kern="0" dirty="0"/>
              <a:t>. 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The contents of the cells </a:t>
            </a:r>
            <a:r>
              <a:rPr lang="en-US" kern="0" dirty="0">
                <a:solidFill>
                  <a:srgbClr val="FF0000"/>
                </a:solidFill>
              </a:rPr>
              <a:t>encodes </a:t>
            </a:r>
            <a:r>
              <a:rPr lang="en-US" kern="0" dirty="0"/>
              <a:t>the input data.</a:t>
            </a:r>
          </a:p>
          <a:p>
            <a:pPr lvl="1"/>
            <a:endParaRPr lang="en-US" kern="0" dirty="0">
              <a:latin typeface="+mn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Updates:</a:t>
            </a: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Read and potentially modify up to </a:t>
            </a:r>
            <a:r>
              <a:rPr lang="en-US" i="1" kern="0" dirty="0" err="1"/>
              <a:t>t</a:t>
            </a:r>
            <a:r>
              <a:rPr lang="en-US" i="1" kern="0" baseline="-25000" dirty="0" err="1"/>
              <a:t>u</a:t>
            </a:r>
            <a:r>
              <a:rPr lang="en-US" kern="0" dirty="0"/>
              <a:t> memory cells (Enough registers to </a:t>
            </a:r>
            <a:r>
              <a:rPr lang="en-US" kern="0" dirty="0">
                <a:solidFill>
                  <a:srgbClr val="FF0000"/>
                </a:solidFill>
              </a:rPr>
              <a:t>remember everything</a:t>
            </a:r>
            <a:r>
              <a:rPr lang="en-US" kern="0" dirty="0"/>
              <a:t>).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Cell read/modified at each step may </a:t>
            </a:r>
            <a:r>
              <a:rPr lang="en-US" kern="0" dirty="0">
                <a:solidFill>
                  <a:srgbClr val="FF0000"/>
                </a:solidFill>
              </a:rPr>
              <a:t>depend arbitrarily </a:t>
            </a:r>
            <a:r>
              <a:rPr lang="en-US" kern="0" dirty="0"/>
              <a:t>on the update and the contents of the previously probed cells.</a:t>
            </a: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Cell Probe Model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917" y="776872"/>
            <a:ext cx="838275" cy="838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25" y="699055"/>
            <a:ext cx="1232234" cy="940605"/>
          </a:xfrm>
          <a:prstGeom prst="rect">
            <a:avLst/>
          </a:prstGeom>
        </p:spPr>
      </p:pic>
      <p:sp>
        <p:nvSpPr>
          <p:cNvPr id="7" name="Left-Right Arrow 6"/>
          <p:cNvSpPr/>
          <p:nvPr/>
        </p:nvSpPr>
        <p:spPr bwMode="auto">
          <a:xfrm>
            <a:off x="7329958" y="919112"/>
            <a:ext cx="686281" cy="422796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332513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9530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Updates:</a:t>
            </a: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Read and potentially modify up to </a:t>
            </a:r>
            <a:r>
              <a:rPr lang="en-US" i="1" kern="0" dirty="0" err="1"/>
              <a:t>t</a:t>
            </a:r>
            <a:r>
              <a:rPr lang="en-US" i="1" kern="0" baseline="-25000" dirty="0" err="1"/>
              <a:t>u</a:t>
            </a:r>
            <a:r>
              <a:rPr lang="en-US" kern="0" dirty="0"/>
              <a:t> memory cells (Enough registers to </a:t>
            </a:r>
            <a:r>
              <a:rPr lang="en-US" kern="0" dirty="0">
                <a:solidFill>
                  <a:srgbClr val="FF0000"/>
                </a:solidFill>
              </a:rPr>
              <a:t>remember everything</a:t>
            </a:r>
            <a:r>
              <a:rPr lang="en-US" kern="0" dirty="0"/>
              <a:t>).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Cell read/modified at each step may </a:t>
            </a:r>
            <a:r>
              <a:rPr lang="en-US" kern="0" dirty="0">
                <a:solidFill>
                  <a:srgbClr val="FF0000"/>
                </a:solidFill>
              </a:rPr>
              <a:t>depend arbitrarily </a:t>
            </a:r>
            <a:r>
              <a:rPr lang="en-US" kern="0" dirty="0"/>
              <a:t>on the update and the contents of the previously probed cells.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Formally:</a:t>
            </a:r>
            <a:r>
              <a:rPr lang="en-US" kern="0" dirty="0">
                <a:solidFill>
                  <a:srgbClr val="FF0000"/>
                </a:solidFill>
              </a:rPr>
              <a:t> </a:t>
            </a:r>
            <a:r>
              <a:rPr lang="en-US" kern="0" dirty="0"/>
              <a:t>Depth-</a:t>
            </a:r>
            <a:r>
              <a:rPr lang="en-US" i="1" kern="0" dirty="0" err="1"/>
              <a:t>t</a:t>
            </a:r>
            <a:r>
              <a:rPr lang="en-US" i="1" kern="0" baseline="-25000" dirty="0" err="1"/>
              <a:t>u</a:t>
            </a:r>
            <a:r>
              <a:rPr lang="en-US" kern="0" dirty="0"/>
              <a:t> </a:t>
            </a:r>
            <a:r>
              <a:rPr lang="en-US" kern="0" dirty="0">
                <a:solidFill>
                  <a:srgbClr val="FF0000"/>
                </a:solidFill>
              </a:rPr>
              <a:t>decision tree </a:t>
            </a:r>
            <a:r>
              <a:rPr lang="en-US" kern="0" dirty="0"/>
              <a:t>for each update.</a:t>
            </a: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Cell Probe Model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917" y="776872"/>
            <a:ext cx="838275" cy="838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25" y="699055"/>
            <a:ext cx="1232234" cy="940605"/>
          </a:xfrm>
          <a:prstGeom prst="rect">
            <a:avLst/>
          </a:prstGeom>
        </p:spPr>
      </p:pic>
      <p:sp>
        <p:nvSpPr>
          <p:cNvPr id="7" name="Left-Right Arrow 6"/>
          <p:cNvSpPr/>
          <p:nvPr/>
        </p:nvSpPr>
        <p:spPr bwMode="auto">
          <a:xfrm>
            <a:off x="7329958" y="919112"/>
            <a:ext cx="686281" cy="422796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DD462AAE-A6B3-874C-8A46-A576CAB8B469}"/>
              </a:ext>
            </a:extLst>
          </p:cNvPr>
          <p:cNvSpPr/>
          <p:nvPr/>
        </p:nvSpPr>
        <p:spPr bwMode="auto">
          <a:xfrm>
            <a:off x="4544734" y="4087638"/>
            <a:ext cx="390144" cy="377952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B1FB5F1D-C1DF-A54F-98BE-E643411CFFA9}"/>
              </a:ext>
            </a:extLst>
          </p:cNvPr>
          <p:cNvSpPr/>
          <p:nvPr/>
        </p:nvSpPr>
        <p:spPr bwMode="auto">
          <a:xfrm>
            <a:off x="3416974" y="4849638"/>
            <a:ext cx="390144" cy="377952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66CF4661-0727-E143-A1EE-C2C40F157ABE}"/>
              </a:ext>
            </a:extLst>
          </p:cNvPr>
          <p:cNvSpPr/>
          <p:nvPr/>
        </p:nvSpPr>
        <p:spPr bwMode="auto">
          <a:xfrm>
            <a:off x="4130206" y="4849638"/>
            <a:ext cx="390144" cy="377952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33ACE322-B267-BC42-8C72-79201BE16424}"/>
              </a:ext>
            </a:extLst>
          </p:cNvPr>
          <p:cNvSpPr/>
          <p:nvPr/>
        </p:nvSpPr>
        <p:spPr bwMode="auto">
          <a:xfrm>
            <a:off x="4843438" y="4849638"/>
            <a:ext cx="390144" cy="377952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1662C057-C284-9246-98ED-8EC4D7A306EE}"/>
              </a:ext>
            </a:extLst>
          </p:cNvPr>
          <p:cNvSpPr/>
          <p:nvPr/>
        </p:nvSpPr>
        <p:spPr bwMode="auto">
          <a:xfrm>
            <a:off x="5556670" y="4849638"/>
            <a:ext cx="390144" cy="377952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D236187B-A85E-DC40-A288-F25B8BCC8BAA}"/>
              </a:ext>
            </a:extLst>
          </p:cNvPr>
          <p:cNvCxnSpPr>
            <a:stCxn id="2" idx="3"/>
            <a:endCxn id="8" idx="7"/>
          </p:cNvCxnSpPr>
          <p:nvPr/>
        </p:nvCxnSpPr>
        <p:spPr bwMode="auto">
          <a:xfrm flipH="1">
            <a:off x="3749983" y="4410240"/>
            <a:ext cx="851886" cy="49474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D5CD2F72-946A-D54D-B1E1-77B001944A42}"/>
              </a:ext>
            </a:extLst>
          </p:cNvPr>
          <p:cNvCxnSpPr>
            <a:cxnSpLocks/>
            <a:stCxn id="2" idx="4"/>
            <a:endCxn id="10" idx="0"/>
          </p:cNvCxnSpPr>
          <p:nvPr/>
        </p:nvCxnSpPr>
        <p:spPr bwMode="auto">
          <a:xfrm flipH="1">
            <a:off x="4325278" y="4465590"/>
            <a:ext cx="414528" cy="38404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F5DE2E07-F3AC-3043-A39E-206572EB619F}"/>
              </a:ext>
            </a:extLst>
          </p:cNvPr>
          <p:cNvCxnSpPr>
            <a:cxnSpLocks/>
            <a:stCxn id="2" idx="4"/>
            <a:endCxn id="11" idx="0"/>
          </p:cNvCxnSpPr>
          <p:nvPr/>
        </p:nvCxnSpPr>
        <p:spPr bwMode="auto">
          <a:xfrm>
            <a:off x="4739806" y="4465590"/>
            <a:ext cx="298704" cy="38404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42E803D2-8CEF-E647-85D0-7AD783E7B542}"/>
              </a:ext>
            </a:extLst>
          </p:cNvPr>
          <p:cNvCxnSpPr>
            <a:cxnSpLocks/>
            <a:stCxn id="2" idx="5"/>
            <a:endCxn id="12" idx="1"/>
          </p:cNvCxnSpPr>
          <p:nvPr/>
        </p:nvCxnSpPr>
        <p:spPr bwMode="auto">
          <a:xfrm>
            <a:off x="4877743" y="4410240"/>
            <a:ext cx="736062" cy="49474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F9B0DB23-07F3-C546-8BCD-D85544928EFD}"/>
              </a:ext>
            </a:extLst>
          </p:cNvPr>
          <p:cNvCxnSpPr>
            <a:cxnSpLocks/>
            <a:stCxn id="12" idx="5"/>
          </p:cNvCxnSpPr>
          <p:nvPr/>
        </p:nvCxnSpPr>
        <p:spPr bwMode="auto">
          <a:xfrm>
            <a:off x="5889679" y="5172240"/>
            <a:ext cx="252207" cy="49686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356552EA-F295-9F4C-9734-CB71D9320FF6}"/>
              </a:ext>
            </a:extLst>
          </p:cNvPr>
          <p:cNvCxnSpPr>
            <a:cxnSpLocks/>
            <a:stCxn id="12" idx="3"/>
          </p:cNvCxnSpPr>
          <p:nvPr/>
        </p:nvCxnSpPr>
        <p:spPr bwMode="auto">
          <a:xfrm flipH="1">
            <a:off x="5475151" y="5172240"/>
            <a:ext cx="138654" cy="49474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1238AE1B-F30D-B34E-A6FD-267D9A8B41A3}"/>
              </a:ext>
            </a:extLst>
          </p:cNvPr>
          <p:cNvCxnSpPr>
            <a:cxnSpLocks/>
            <a:stCxn id="12" idx="4"/>
          </p:cNvCxnSpPr>
          <p:nvPr/>
        </p:nvCxnSpPr>
        <p:spPr bwMode="auto">
          <a:xfrm flipH="1">
            <a:off x="5627552" y="5227590"/>
            <a:ext cx="124190" cy="59179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FB5592D3-02B5-5A49-9E13-5CBC7E1A51CF}"/>
              </a:ext>
            </a:extLst>
          </p:cNvPr>
          <p:cNvCxnSpPr>
            <a:cxnSpLocks/>
            <a:stCxn id="12" idx="4"/>
          </p:cNvCxnSpPr>
          <p:nvPr/>
        </p:nvCxnSpPr>
        <p:spPr bwMode="auto">
          <a:xfrm>
            <a:off x="5751742" y="5227590"/>
            <a:ext cx="57135" cy="59179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xmlns="" id="{4388DB7A-3F3F-7E46-9B07-CC1894A60B67}"/>
              </a:ext>
            </a:extLst>
          </p:cNvPr>
          <p:cNvCxnSpPr>
            <a:cxnSpLocks/>
          </p:cNvCxnSpPr>
          <p:nvPr/>
        </p:nvCxnSpPr>
        <p:spPr bwMode="auto">
          <a:xfrm flipH="1">
            <a:off x="4761919" y="5172240"/>
            <a:ext cx="138654" cy="49474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70428FD6-7318-9245-B969-5D8B4D604B83}"/>
              </a:ext>
            </a:extLst>
          </p:cNvPr>
          <p:cNvCxnSpPr>
            <a:cxnSpLocks/>
          </p:cNvCxnSpPr>
          <p:nvPr/>
        </p:nvCxnSpPr>
        <p:spPr bwMode="auto">
          <a:xfrm flipH="1">
            <a:off x="4914320" y="5227590"/>
            <a:ext cx="124190" cy="59179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xmlns="" id="{0FD8EA22-1172-544A-8BB6-C17D465DEB86}"/>
              </a:ext>
            </a:extLst>
          </p:cNvPr>
          <p:cNvCxnSpPr>
            <a:cxnSpLocks/>
          </p:cNvCxnSpPr>
          <p:nvPr/>
        </p:nvCxnSpPr>
        <p:spPr bwMode="auto">
          <a:xfrm>
            <a:off x="5038510" y="5227590"/>
            <a:ext cx="57135" cy="59179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xmlns="" id="{5DEAED6D-702D-5644-9AA7-EB3A13C780CF}"/>
              </a:ext>
            </a:extLst>
          </p:cNvPr>
          <p:cNvCxnSpPr>
            <a:cxnSpLocks/>
          </p:cNvCxnSpPr>
          <p:nvPr/>
        </p:nvCxnSpPr>
        <p:spPr bwMode="auto">
          <a:xfrm flipH="1">
            <a:off x="4060162" y="5172240"/>
            <a:ext cx="138654" cy="49474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79F8888B-B5B4-2444-B360-3EE62986C2CE}"/>
              </a:ext>
            </a:extLst>
          </p:cNvPr>
          <p:cNvCxnSpPr>
            <a:cxnSpLocks/>
          </p:cNvCxnSpPr>
          <p:nvPr/>
        </p:nvCxnSpPr>
        <p:spPr bwMode="auto">
          <a:xfrm flipH="1">
            <a:off x="4212563" y="5227590"/>
            <a:ext cx="124190" cy="59179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xmlns="" id="{2BFEF915-7B8D-9642-9542-9517A93A3248}"/>
              </a:ext>
            </a:extLst>
          </p:cNvPr>
          <p:cNvCxnSpPr>
            <a:cxnSpLocks/>
          </p:cNvCxnSpPr>
          <p:nvPr/>
        </p:nvCxnSpPr>
        <p:spPr bwMode="auto">
          <a:xfrm>
            <a:off x="4336753" y="5227590"/>
            <a:ext cx="57135" cy="59179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xmlns="" id="{23866E23-3164-904D-98E7-3E8C5C537D7D}"/>
              </a:ext>
            </a:extLst>
          </p:cNvPr>
          <p:cNvCxnSpPr>
            <a:cxnSpLocks/>
          </p:cNvCxnSpPr>
          <p:nvPr/>
        </p:nvCxnSpPr>
        <p:spPr bwMode="auto">
          <a:xfrm flipH="1">
            <a:off x="3335097" y="5191014"/>
            <a:ext cx="138654" cy="49474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xmlns="" id="{6E41DDFF-4D9B-4542-B24F-2903862043C3}"/>
              </a:ext>
            </a:extLst>
          </p:cNvPr>
          <p:cNvCxnSpPr>
            <a:cxnSpLocks/>
          </p:cNvCxnSpPr>
          <p:nvPr/>
        </p:nvCxnSpPr>
        <p:spPr bwMode="auto">
          <a:xfrm flipH="1">
            <a:off x="3487498" y="5246364"/>
            <a:ext cx="124190" cy="59179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xmlns="" id="{06EC6135-34E9-E846-89D5-61CD50F45C64}"/>
              </a:ext>
            </a:extLst>
          </p:cNvPr>
          <p:cNvCxnSpPr>
            <a:cxnSpLocks/>
          </p:cNvCxnSpPr>
          <p:nvPr/>
        </p:nvCxnSpPr>
        <p:spPr bwMode="auto">
          <a:xfrm>
            <a:off x="3611688" y="5246364"/>
            <a:ext cx="57135" cy="59179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CAF1DA47-B3C8-7C4F-B964-2E11DC1618CE}"/>
              </a:ext>
            </a:extLst>
          </p:cNvPr>
          <p:cNvGrpSpPr/>
          <p:nvPr/>
        </p:nvGrpSpPr>
        <p:grpSpPr>
          <a:xfrm>
            <a:off x="3434844" y="4102463"/>
            <a:ext cx="2751402" cy="1094329"/>
            <a:chOff x="1682078" y="3757769"/>
            <a:chExt cx="2751402" cy="109432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3878A99B-AF26-C944-99B2-8D0D43B01F8E}"/>
                </a:ext>
              </a:extLst>
            </p:cNvPr>
            <p:cNvSpPr txBox="1"/>
            <p:nvPr/>
          </p:nvSpPr>
          <p:spPr>
            <a:xfrm>
              <a:off x="2809479" y="3757769"/>
              <a:ext cx="4366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dirty="0"/>
                <a:t>a</a:t>
              </a:r>
              <a:r>
                <a:rPr lang="da-DK" sz="1400" baseline="-25000" dirty="0"/>
                <a:t>v</a:t>
              </a:r>
              <a:endParaRPr lang="da-DK" baseline="-250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67E0A2FB-9C2F-FB4A-B69C-40E4EFDB35A8}"/>
                </a:ext>
              </a:extLst>
            </p:cNvPr>
            <p:cNvSpPr txBox="1"/>
            <p:nvPr/>
          </p:nvSpPr>
          <p:spPr>
            <a:xfrm>
              <a:off x="1682078" y="4532129"/>
              <a:ext cx="4366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dirty="0" err="1"/>
                <a:t>a</a:t>
              </a:r>
              <a:r>
                <a:rPr lang="da-DK" sz="1400" baseline="-25000" dirty="0" err="1"/>
                <a:t>i</a:t>
              </a:r>
              <a:endParaRPr lang="da-DK" baseline="-25000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5D6377F3-262B-9948-AE14-F78BAC67D05D}"/>
                </a:ext>
              </a:extLst>
            </p:cNvPr>
            <p:cNvSpPr txBox="1"/>
            <p:nvPr/>
          </p:nvSpPr>
          <p:spPr>
            <a:xfrm>
              <a:off x="2303838" y="4549558"/>
              <a:ext cx="6317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200" dirty="0" err="1"/>
                <a:t>a</a:t>
              </a:r>
              <a:r>
                <a:rPr lang="da-DK" sz="1200" baseline="-25000" dirty="0" err="1"/>
                <a:t>j</a:t>
              </a:r>
              <a:r>
                <a:rPr lang="da-DK" sz="1200" dirty="0"/>
                <a:t>/</a:t>
              </a:r>
              <a:r>
                <a:rPr lang="da-DK" sz="1200" dirty="0">
                  <a:solidFill>
                    <a:srgbClr val="FF0000"/>
                  </a:solidFill>
                </a:rPr>
                <a:t>11</a:t>
              </a:r>
              <a:endParaRPr lang="da-DK" sz="18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205DC9DE-3547-0746-B14F-8AC387E6C5BD}"/>
                </a:ext>
              </a:extLst>
            </p:cNvPr>
            <p:cNvSpPr txBox="1"/>
            <p:nvPr/>
          </p:nvSpPr>
          <p:spPr>
            <a:xfrm>
              <a:off x="3124201" y="4544321"/>
              <a:ext cx="4366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dirty="0"/>
                <a:t>a</a:t>
              </a:r>
              <a:r>
                <a:rPr lang="da-DK" sz="1400" baseline="-25000" dirty="0"/>
                <a:t>k</a:t>
              </a:r>
              <a:endParaRPr lang="da-DK" baseline="-25000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13E241E0-5626-CE48-B3E2-A7899FE293F1}"/>
                </a:ext>
              </a:extLst>
            </p:cNvPr>
            <p:cNvSpPr txBox="1"/>
            <p:nvPr/>
          </p:nvSpPr>
          <p:spPr>
            <a:xfrm>
              <a:off x="3731306" y="4549559"/>
              <a:ext cx="7021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200" dirty="0"/>
                <a:t>a</a:t>
              </a:r>
              <a:r>
                <a:rPr lang="da-DK" sz="1200" baseline="-25000" dirty="0"/>
                <a:t>l</a:t>
              </a:r>
              <a:r>
                <a:rPr lang="da-DK" sz="1200" dirty="0"/>
                <a:t>/</a:t>
              </a:r>
              <a:r>
                <a:rPr lang="da-DK" sz="1200" dirty="0">
                  <a:solidFill>
                    <a:srgbClr val="FF0000"/>
                  </a:solidFill>
                </a:rPr>
                <a:t>10</a:t>
              </a:r>
              <a:endParaRPr lang="da-DK" sz="1800" baseline="-250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xmlns="" id="{7AD9960E-FAD2-3648-988D-48803F2E16B0}"/>
              </a:ext>
            </a:extLst>
          </p:cNvPr>
          <p:cNvCxnSpPr>
            <a:cxnSpLocks/>
            <a:stCxn id="11" idx="5"/>
          </p:cNvCxnSpPr>
          <p:nvPr/>
        </p:nvCxnSpPr>
        <p:spPr bwMode="auto">
          <a:xfrm>
            <a:off x="5176447" y="5172240"/>
            <a:ext cx="137161" cy="64714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xmlns="" id="{D1E71B31-4ABF-5946-A666-E21335CDE05A}"/>
              </a:ext>
            </a:extLst>
          </p:cNvPr>
          <p:cNvCxnSpPr>
            <a:cxnSpLocks/>
          </p:cNvCxnSpPr>
          <p:nvPr/>
        </p:nvCxnSpPr>
        <p:spPr bwMode="auto">
          <a:xfrm>
            <a:off x="4463601" y="5191014"/>
            <a:ext cx="137161" cy="64714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xmlns="" id="{814C5034-8A7E-2A45-8480-16164160BBBB}"/>
              </a:ext>
            </a:extLst>
          </p:cNvPr>
          <p:cNvCxnSpPr>
            <a:cxnSpLocks/>
          </p:cNvCxnSpPr>
          <p:nvPr/>
        </p:nvCxnSpPr>
        <p:spPr bwMode="auto">
          <a:xfrm>
            <a:off x="3725060" y="5222397"/>
            <a:ext cx="137161" cy="64714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55686" name="Group 455685">
            <a:extLst>
              <a:ext uri="{FF2B5EF4-FFF2-40B4-BE49-F238E27FC236}">
                <a16:creationId xmlns:a16="http://schemas.microsoft.com/office/drawing/2014/main" xmlns="" id="{3E048639-AD00-4A44-A653-2A05CD076499}"/>
              </a:ext>
            </a:extLst>
          </p:cNvPr>
          <p:cNvGrpSpPr/>
          <p:nvPr/>
        </p:nvGrpSpPr>
        <p:grpSpPr>
          <a:xfrm>
            <a:off x="4841944" y="4021462"/>
            <a:ext cx="4568756" cy="1323439"/>
            <a:chOff x="4841944" y="3668920"/>
            <a:chExt cx="4568756" cy="1323439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8A3EC4FB-F592-7943-B2C5-13AE6E85BBBA}"/>
                </a:ext>
              </a:extLst>
            </p:cNvPr>
            <p:cNvSpPr txBox="1"/>
            <p:nvPr/>
          </p:nvSpPr>
          <p:spPr>
            <a:xfrm>
              <a:off x="6232413" y="3668920"/>
              <a:ext cx="317828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 err="1">
                  <a:solidFill>
                    <a:srgbClr val="3737FF"/>
                  </a:solidFill>
                </a:rPr>
                <a:t>Internal</a:t>
              </a:r>
              <a:r>
                <a:rPr lang="da-DK" dirty="0">
                  <a:solidFill>
                    <a:srgbClr val="3737FF"/>
                  </a:solidFill>
                </a:rPr>
                <a:t> nodes:</a:t>
              </a:r>
              <a:r>
                <a:rPr lang="da-DK" dirty="0"/>
                <a:t> </a:t>
              </a:r>
              <a:r>
                <a:rPr lang="da-DK" dirty="0" err="1"/>
                <a:t>annotated</a:t>
              </a:r>
              <a:r>
                <a:rPr lang="da-DK" dirty="0"/>
                <a:t> with </a:t>
              </a:r>
              <a:r>
                <a:rPr lang="da-DK" dirty="0" err="1"/>
                <a:t>cell</a:t>
              </a:r>
              <a:r>
                <a:rPr lang="da-DK" dirty="0"/>
                <a:t> </a:t>
              </a:r>
              <a:r>
                <a:rPr lang="da-DK" dirty="0" err="1"/>
                <a:t>addresses</a:t>
              </a:r>
              <a:r>
                <a:rPr lang="da-DK" dirty="0"/>
                <a:t>. </a:t>
              </a:r>
              <a:r>
                <a:rPr lang="da-DK" dirty="0" err="1"/>
                <a:t>Potentially</a:t>
              </a:r>
              <a:r>
                <a:rPr lang="da-DK" dirty="0"/>
                <a:t> </a:t>
              </a:r>
              <a:r>
                <a:rPr lang="da-DK" dirty="0" err="1"/>
                <a:t>also</a:t>
              </a:r>
              <a:r>
                <a:rPr lang="da-DK" dirty="0"/>
                <a:t> </a:t>
              </a:r>
              <a:r>
                <a:rPr lang="da-DK" dirty="0" err="1">
                  <a:solidFill>
                    <a:srgbClr val="FF0000"/>
                  </a:solidFill>
                </a:rPr>
                <a:t>overwrite</a:t>
              </a:r>
              <a:r>
                <a:rPr lang="da-DK" dirty="0"/>
                <a:t> data.</a:t>
              </a: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xmlns="" id="{2890CF79-0931-5B43-B825-5D130A251DC3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841944" y="3903809"/>
              <a:ext cx="1427959" cy="20263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55687" name="Group 455686">
            <a:extLst>
              <a:ext uri="{FF2B5EF4-FFF2-40B4-BE49-F238E27FC236}">
                <a16:creationId xmlns:a16="http://schemas.microsoft.com/office/drawing/2014/main" xmlns="" id="{F6CBFD43-F55E-5A41-A782-9FE1D4F65354}"/>
              </a:ext>
            </a:extLst>
          </p:cNvPr>
          <p:cNvGrpSpPr/>
          <p:nvPr/>
        </p:nvGrpSpPr>
        <p:grpSpPr>
          <a:xfrm>
            <a:off x="599046" y="4128688"/>
            <a:ext cx="3200283" cy="707886"/>
            <a:chOff x="599046" y="3776146"/>
            <a:chExt cx="3200283" cy="707886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9DCA37EE-5A57-D24A-A36B-B7935C75D3F7}"/>
                </a:ext>
              </a:extLst>
            </p:cNvPr>
            <p:cNvSpPr txBox="1"/>
            <p:nvPr/>
          </p:nvSpPr>
          <p:spPr>
            <a:xfrm>
              <a:off x="599046" y="3776146"/>
              <a:ext cx="26129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 err="1">
                  <a:solidFill>
                    <a:srgbClr val="3737FF"/>
                  </a:solidFill>
                </a:rPr>
                <a:t>Edges</a:t>
              </a:r>
              <a:r>
                <a:rPr lang="da-DK" dirty="0">
                  <a:solidFill>
                    <a:srgbClr val="3737FF"/>
                  </a:solidFill>
                </a:rPr>
                <a:t>:</a:t>
              </a:r>
              <a:r>
                <a:rPr lang="da-DK" dirty="0"/>
                <a:t> </a:t>
              </a:r>
              <a:r>
                <a:rPr lang="da-DK" dirty="0" err="1"/>
                <a:t>annotated</a:t>
              </a:r>
              <a:r>
                <a:rPr lang="da-DK" dirty="0"/>
                <a:t> with </a:t>
              </a:r>
              <a:r>
                <a:rPr lang="da-DK" dirty="0" err="1"/>
                <a:t>cell</a:t>
              </a:r>
              <a:r>
                <a:rPr lang="da-DK" dirty="0"/>
                <a:t> </a:t>
              </a:r>
              <a:r>
                <a:rPr lang="da-DK" dirty="0" err="1"/>
                <a:t>contents</a:t>
              </a:r>
              <a:r>
                <a:rPr lang="da-DK" dirty="0"/>
                <a:t>.</a:t>
              </a:r>
            </a:p>
          </p:txBody>
        </p: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xmlns="" id="{A81E7D6D-4954-2644-B143-7D02B8C20CC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051691" y="4164625"/>
              <a:ext cx="747638" cy="108438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55683" name="Group 455682">
            <a:extLst>
              <a:ext uri="{FF2B5EF4-FFF2-40B4-BE49-F238E27FC236}">
                <a16:creationId xmlns:a16="http://schemas.microsoft.com/office/drawing/2014/main" xmlns="" id="{1A46BCA7-6A01-7B47-9CFF-9F3C1E7442A6}"/>
              </a:ext>
            </a:extLst>
          </p:cNvPr>
          <p:cNvGrpSpPr/>
          <p:nvPr/>
        </p:nvGrpSpPr>
        <p:grpSpPr>
          <a:xfrm>
            <a:off x="3766489" y="4496633"/>
            <a:ext cx="1971084" cy="408355"/>
            <a:chOff x="3766489" y="4144091"/>
            <a:chExt cx="1971084" cy="408355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C2650AD1-DCC2-8D46-BCE4-EC30B24CBB6D}"/>
                </a:ext>
              </a:extLst>
            </p:cNvPr>
            <p:cNvSpPr txBox="1"/>
            <p:nvPr/>
          </p:nvSpPr>
          <p:spPr>
            <a:xfrm>
              <a:off x="3766489" y="4144091"/>
              <a:ext cx="4366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dirty="0"/>
                <a:t>00</a:t>
              </a:r>
              <a:endParaRPr lang="da-DK" baseline="-25000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A5756DBB-31B3-564B-8830-B9C74C67BA47}"/>
                </a:ext>
              </a:extLst>
            </p:cNvPr>
            <p:cNvSpPr txBox="1"/>
            <p:nvPr/>
          </p:nvSpPr>
          <p:spPr>
            <a:xfrm>
              <a:off x="4416092" y="4222918"/>
              <a:ext cx="4366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dirty="0"/>
                <a:t>01</a:t>
              </a:r>
              <a:endParaRPr lang="da-DK" baseline="-25000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xmlns="" id="{AF5003A4-AC47-B243-B3D0-F60701F11B2B}"/>
                </a:ext>
              </a:extLst>
            </p:cNvPr>
            <p:cNvSpPr txBox="1"/>
            <p:nvPr/>
          </p:nvSpPr>
          <p:spPr>
            <a:xfrm>
              <a:off x="4929627" y="4244669"/>
              <a:ext cx="4366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dirty="0"/>
                <a:t>10</a:t>
              </a:r>
              <a:endParaRPr lang="da-DK" baseline="-25000" dirty="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0D4D7F08-C507-4946-A2A7-D63BC4EAA781}"/>
                </a:ext>
              </a:extLst>
            </p:cNvPr>
            <p:cNvSpPr txBox="1"/>
            <p:nvPr/>
          </p:nvSpPr>
          <p:spPr>
            <a:xfrm>
              <a:off x="5300932" y="4150818"/>
              <a:ext cx="4366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dirty="0"/>
                <a:t>11</a:t>
              </a:r>
              <a:endParaRPr lang="da-DK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838399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9530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Lower Bounds from Data Compression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  <a:latin typeface="+mn-lt"/>
              </a:rPr>
              <a:t>Data Compression:</a:t>
            </a:r>
            <a:r>
              <a:rPr lang="en-US" kern="0" dirty="0">
                <a:solidFill>
                  <a:srgbClr val="3737FF"/>
                </a:solidFill>
              </a:rPr>
              <a:t> </a:t>
            </a:r>
            <a:r>
              <a:rPr lang="en-US" kern="0" dirty="0"/>
              <a:t>Given a text of </a:t>
            </a:r>
            <a:r>
              <a:rPr lang="en-US" i="1" kern="0" dirty="0"/>
              <a:t>y</a:t>
            </a:r>
            <a:r>
              <a:rPr lang="en-US" kern="0" dirty="0"/>
              <a:t> symbols from an alphabet </a:t>
            </a:r>
            <a:r>
              <a:rPr lang="el-GR" kern="0" dirty="0"/>
              <a:t>Σ</a:t>
            </a:r>
            <a:r>
              <a:rPr lang="en-US" kern="0" dirty="0"/>
              <a:t>, compress it to use </a:t>
            </a:r>
            <a:r>
              <a:rPr lang="en-US" i="1" kern="0" dirty="0"/>
              <a:t>x</a:t>
            </a:r>
            <a:r>
              <a:rPr lang="en-US" kern="0" dirty="0"/>
              <a:t>&lt;</a:t>
            </a:r>
            <a:r>
              <a:rPr lang="en-US" i="1" kern="0" dirty="0"/>
              <a:t>y</a:t>
            </a:r>
            <a:r>
              <a:rPr lang="en-US" kern="0" dirty="0"/>
              <a:t> symbols. 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kern="0" dirty="0"/>
              <a:t>Original text must be </a:t>
            </a:r>
            <a:r>
              <a:rPr lang="en-US" kern="0" dirty="0">
                <a:solidFill>
                  <a:srgbClr val="FF0000"/>
                </a:solidFill>
              </a:rPr>
              <a:t>recoverable </a:t>
            </a:r>
            <a:r>
              <a:rPr lang="en-US" kern="0" dirty="0"/>
              <a:t>from compressed text.</a:t>
            </a: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lvl="1"/>
            <a:endParaRPr lang="en-US" kern="0" dirty="0">
              <a:latin typeface="+mn-lt"/>
            </a:endParaRP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High-Level Idea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2446217" y="2884570"/>
            <a:ext cx="4843461" cy="2494147"/>
            <a:chOff x="2070842" y="2884570"/>
            <a:chExt cx="4843461" cy="2494147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0189" y="2884570"/>
              <a:ext cx="914400" cy="80010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7339" y="3733999"/>
              <a:ext cx="800100" cy="80010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7339" y="4578617"/>
              <a:ext cx="800100" cy="80010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842" y="3284620"/>
              <a:ext cx="1442379" cy="1650916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3114" y="3615709"/>
              <a:ext cx="721189" cy="825457"/>
            </a:xfrm>
            <a:prstGeom prst="rect">
              <a:avLst/>
            </a:prstGeom>
          </p:spPr>
        </p:pic>
        <p:sp>
          <p:nvSpPr>
            <p:cNvPr id="31" name="Right Arrow 30"/>
            <p:cNvSpPr/>
            <p:nvPr/>
          </p:nvSpPr>
          <p:spPr bwMode="auto">
            <a:xfrm>
              <a:off x="3609474" y="3445842"/>
              <a:ext cx="730715" cy="266117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2" name="Right Arrow 31"/>
            <p:cNvSpPr/>
            <p:nvPr/>
          </p:nvSpPr>
          <p:spPr bwMode="auto">
            <a:xfrm rot="1663850">
              <a:off x="5382689" y="3581317"/>
              <a:ext cx="730715" cy="266117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33" name="Right Arrow 32"/>
          <p:cNvSpPr/>
          <p:nvPr/>
        </p:nvSpPr>
        <p:spPr bwMode="auto">
          <a:xfrm rot="9084010">
            <a:off x="5739651" y="4224361"/>
            <a:ext cx="730715" cy="266117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4" name="Right Arrow 33"/>
          <p:cNvSpPr/>
          <p:nvPr/>
        </p:nvSpPr>
        <p:spPr bwMode="auto">
          <a:xfrm rot="10800000">
            <a:off x="3946349" y="4344909"/>
            <a:ext cx="730715" cy="266117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7101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9530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Updates:</a:t>
            </a: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Read and potentially modify up to </a:t>
            </a:r>
            <a:r>
              <a:rPr lang="en-US" i="1" kern="0" dirty="0" err="1"/>
              <a:t>t</a:t>
            </a:r>
            <a:r>
              <a:rPr lang="en-US" i="1" kern="0" baseline="-25000" dirty="0" err="1"/>
              <a:t>u</a:t>
            </a:r>
            <a:r>
              <a:rPr lang="en-US" kern="0" dirty="0"/>
              <a:t> memory cells (Enough registers to </a:t>
            </a:r>
            <a:r>
              <a:rPr lang="en-US" kern="0" dirty="0">
                <a:solidFill>
                  <a:srgbClr val="FF0000"/>
                </a:solidFill>
              </a:rPr>
              <a:t>remember everything</a:t>
            </a:r>
            <a:r>
              <a:rPr lang="en-US" kern="0" dirty="0"/>
              <a:t>).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Cell read/modified at each step may </a:t>
            </a:r>
            <a:r>
              <a:rPr lang="en-US" kern="0" dirty="0">
                <a:solidFill>
                  <a:srgbClr val="FF0000"/>
                </a:solidFill>
              </a:rPr>
              <a:t>depend arbitrarily </a:t>
            </a:r>
            <a:r>
              <a:rPr lang="en-US" kern="0" dirty="0"/>
              <a:t>on the update and the contents of the previously probed cells.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Formally:</a:t>
            </a:r>
            <a:r>
              <a:rPr lang="en-US" kern="0" dirty="0">
                <a:solidFill>
                  <a:srgbClr val="FF0000"/>
                </a:solidFill>
              </a:rPr>
              <a:t> </a:t>
            </a:r>
            <a:r>
              <a:rPr lang="en-US" kern="0" dirty="0"/>
              <a:t>Depth-</a:t>
            </a:r>
            <a:r>
              <a:rPr lang="en-US" i="1" kern="0" dirty="0" err="1"/>
              <a:t>t</a:t>
            </a:r>
            <a:r>
              <a:rPr lang="en-US" i="1" kern="0" baseline="-25000" dirty="0" err="1"/>
              <a:t>u</a:t>
            </a:r>
            <a:r>
              <a:rPr lang="en-US" kern="0" dirty="0"/>
              <a:t> </a:t>
            </a:r>
            <a:r>
              <a:rPr lang="en-US" kern="0" dirty="0">
                <a:solidFill>
                  <a:srgbClr val="FF0000"/>
                </a:solidFill>
              </a:rPr>
              <a:t>decision tree </a:t>
            </a:r>
            <a:r>
              <a:rPr lang="en-US" kern="0" dirty="0"/>
              <a:t>for each update.</a:t>
            </a: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Cell Probe Model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917" y="776872"/>
            <a:ext cx="838275" cy="838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25" y="699055"/>
            <a:ext cx="1232234" cy="940605"/>
          </a:xfrm>
          <a:prstGeom prst="rect">
            <a:avLst/>
          </a:prstGeom>
        </p:spPr>
      </p:pic>
      <p:sp>
        <p:nvSpPr>
          <p:cNvPr id="7" name="Left-Right Arrow 6"/>
          <p:cNvSpPr/>
          <p:nvPr/>
        </p:nvSpPr>
        <p:spPr bwMode="auto">
          <a:xfrm>
            <a:off x="7329958" y="919112"/>
            <a:ext cx="686281" cy="422796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DD462AAE-A6B3-874C-8A46-A576CAB8B469}"/>
              </a:ext>
            </a:extLst>
          </p:cNvPr>
          <p:cNvSpPr/>
          <p:nvPr/>
        </p:nvSpPr>
        <p:spPr bwMode="auto">
          <a:xfrm>
            <a:off x="4544734" y="4087638"/>
            <a:ext cx="390144" cy="377952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B1FB5F1D-C1DF-A54F-98BE-E643411CFFA9}"/>
              </a:ext>
            </a:extLst>
          </p:cNvPr>
          <p:cNvSpPr/>
          <p:nvPr/>
        </p:nvSpPr>
        <p:spPr bwMode="auto">
          <a:xfrm>
            <a:off x="3416974" y="4849638"/>
            <a:ext cx="390144" cy="377952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66CF4661-0727-E143-A1EE-C2C40F157ABE}"/>
              </a:ext>
            </a:extLst>
          </p:cNvPr>
          <p:cNvSpPr/>
          <p:nvPr/>
        </p:nvSpPr>
        <p:spPr bwMode="auto">
          <a:xfrm>
            <a:off x="4130206" y="4849638"/>
            <a:ext cx="390144" cy="377952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33ACE322-B267-BC42-8C72-79201BE16424}"/>
              </a:ext>
            </a:extLst>
          </p:cNvPr>
          <p:cNvSpPr/>
          <p:nvPr/>
        </p:nvSpPr>
        <p:spPr bwMode="auto">
          <a:xfrm>
            <a:off x="4843438" y="4849638"/>
            <a:ext cx="390144" cy="377952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1662C057-C284-9246-98ED-8EC4D7A306EE}"/>
              </a:ext>
            </a:extLst>
          </p:cNvPr>
          <p:cNvSpPr/>
          <p:nvPr/>
        </p:nvSpPr>
        <p:spPr bwMode="auto">
          <a:xfrm>
            <a:off x="5556670" y="4849638"/>
            <a:ext cx="390144" cy="377952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D236187B-A85E-DC40-A288-F25B8BCC8BAA}"/>
              </a:ext>
            </a:extLst>
          </p:cNvPr>
          <p:cNvCxnSpPr>
            <a:stCxn id="2" idx="3"/>
            <a:endCxn id="8" idx="7"/>
          </p:cNvCxnSpPr>
          <p:nvPr/>
        </p:nvCxnSpPr>
        <p:spPr bwMode="auto">
          <a:xfrm flipH="1">
            <a:off x="3749983" y="4410240"/>
            <a:ext cx="851886" cy="49474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D5CD2F72-946A-D54D-B1E1-77B001944A42}"/>
              </a:ext>
            </a:extLst>
          </p:cNvPr>
          <p:cNvCxnSpPr>
            <a:cxnSpLocks/>
            <a:stCxn id="2" idx="4"/>
            <a:endCxn id="10" idx="0"/>
          </p:cNvCxnSpPr>
          <p:nvPr/>
        </p:nvCxnSpPr>
        <p:spPr bwMode="auto">
          <a:xfrm flipH="1">
            <a:off x="4325278" y="4465590"/>
            <a:ext cx="414528" cy="38404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F5DE2E07-F3AC-3043-A39E-206572EB619F}"/>
              </a:ext>
            </a:extLst>
          </p:cNvPr>
          <p:cNvCxnSpPr>
            <a:cxnSpLocks/>
            <a:stCxn id="2" idx="4"/>
            <a:endCxn id="11" idx="0"/>
          </p:cNvCxnSpPr>
          <p:nvPr/>
        </p:nvCxnSpPr>
        <p:spPr bwMode="auto">
          <a:xfrm>
            <a:off x="4739806" y="4465590"/>
            <a:ext cx="298704" cy="38404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42E803D2-8CEF-E647-85D0-7AD783E7B542}"/>
              </a:ext>
            </a:extLst>
          </p:cNvPr>
          <p:cNvCxnSpPr>
            <a:cxnSpLocks/>
            <a:stCxn id="2" idx="5"/>
            <a:endCxn id="12" idx="1"/>
          </p:cNvCxnSpPr>
          <p:nvPr/>
        </p:nvCxnSpPr>
        <p:spPr bwMode="auto">
          <a:xfrm>
            <a:off x="4877743" y="4410240"/>
            <a:ext cx="736062" cy="49474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F9B0DB23-07F3-C546-8BCD-D85544928EFD}"/>
              </a:ext>
            </a:extLst>
          </p:cNvPr>
          <p:cNvCxnSpPr>
            <a:cxnSpLocks/>
            <a:stCxn id="12" idx="5"/>
          </p:cNvCxnSpPr>
          <p:nvPr/>
        </p:nvCxnSpPr>
        <p:spPr bwMode="auto">
          <a:xfrm>
            <a:off x="5889679" y="5172240"/>
            <a:ext cx="252207" cy="49686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356552EA-F295-9F4C-9734-CB71D9320FF6}"/>
              </a:ext>
            </a:extLst>
          </p:cNvPr>
          <p:cNvCxnSpPr>
            <a:cxnSpLocks/>
            <a:stCxn id="12" idx="3"/>
          </p:cNvCxnSpPr>
          <p:nvPr/>
        </p:nvCxnSpPr>
        <p:spPr bwMode="auto">
          <a:xfrm flipH="1">
            <a:off x="5475151" y="5172240"/>
            <a:ext cx="138654" cy="49474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1238AE1B-F30D-B34E-A6FD-267D9A8B41A3}"/>
              </a:ext>
            </a:extLst>
          </p:cNvPr>
          <p:cNvCxnSpPr>
            <a:cxnSpLocks/>
            <a:stCxn id="12" idx="4"/>
          </p:cNvCxnSpPr>
          <p:nvPr/>
        </p:nvCxnSpPr>
        <p:spPr bwMode="auto">
          <a:xfrm flipH="1">
            <a:off x="5627552" y="5227590"/>
            <a:ext cx="124190" cy="59179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FB5592D3-02B5-5A49-9E13-5CBC7E1A51CF}"/>
              </a:ext>
            </a:extLst>
          </p:cNvPr>
          <p:cNvCxnSpPr>
            <a:cxnSpLocks/>
            <a:stCxn id="12" idx="4"/>
          </p:cNvCxnSpPr>
          <p:nvPr/>
        </p:nvCxnSpPr>
        <p:spPr bwMode="auto">
          <a:xfrm>
            <a:off x="5751742" y="5227590"/>
            <a:ext cx="57135" cy="59179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xmlns="" id="{4388DB7A-3F3F-7E46-9B07-CC1894A60B67}"/>
              </a:ext>
            </a:extLst>
          </p:cNvPr>
          <p:cNvCxnSpPr>
            <a:cxnSpLocks/>
          </p:cNvCxnSpPr>
          <p:nvPr/>
        </p:nvCxnSpPr>
        <p:spPr bwMode="auto">
          <a:xfrm flipH="1">
            <a:off x="4761919" y="5172240"/>
            <a:ext cx="138654" cy="49474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70428FD6-7318-9245-B969-5D8B4D604B83}"/>
              </a:ext>
            </a:extLst>
          </p:cNvPr>
          <p:cNvCxnSpPr>
            <a:cxnSpLocks/>
          </p:cNvCxnSpPr>
          <p:nvPr/>
        </p:nvCxnSpPr>
        <p:spPr bwMode="auto">
          <a:xfrm flipH="1">
            <a:off x="4914320" y="5227590"/>
            <a:ext cx="124190" cy="59179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xmlns="" id="{0FD8EA22-1172-544A-8BB6-C17D465DEB86}"/>
              </a:ext>
            </a:extLst>
          </p:cNvPr>
          <p:cNvCxnSpPr>
            <a:cxnSpLocks/>
          </p:cNvCxnSpPr>
          <p:nvPr/>
        </p:nvCxnSpPr>
        <p:spPr bwMode="auto">
          <a:xfrm>
            <a:off x="5038510" y="5227590"/>
            <a:ext cx="57135" cy="59179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xmlns="" id="{5DEAED6D-702D-5644-9AA7-EB3A13C780CF}"/>
              </a:ext>
            </a:extLst>
          </p:cNvPr>
          <p:cNvCxnSpPr>
            <a:cxnSpLocks/>
          </p:cNvCxnSpPr>
          <p:nvPr/>
        </p:nvCxnSpPr>
        <p:spPr bwMode="auto">
          <a:xfrm flipH="1">
            <a:off x="4060162" y="5172240"/>
            <a:ext cx="138654" cy="49474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79F8888B-B5B4-2444-B360-3EE62986C2CE}"/>
              </a:ext>
            </a:extLst>
          </p:cNvPr>
          <p:cNvCxnSpPr>
            <a:cxnSpLocks/>
          </p:cNvCxnSpPr>
          <p:nvPr/>
        </p:nvCxnSpPr>
        <p:spPr bwMode="auto">
          <a:xfrm flipH="1">
            <a:off x="4212563" y="5227590"/>
            <a:ext cx="124190" cy="59179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xmlns="" id="{2BFEF915-7B8D-9642-9542-9517A93A3248}"/>
              </a:ext>
            </a:extLst>
          </p:cNvPr>
          <p:cNvCxnSpPr>
            <a:cxnSpLocks/>
          </p:cNvCxnSpPr>
          <p:nvPr/>
        </p:nvCxnSpPr>
        <p:spPr bwMode="auto">
          <a:xfrm>
            <a:off x="4336753" y="5227590"/>
            <a:ext cx="57135" cy="59179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xmlns="" id="{23866E23-3164-904D-98E7-3E8C5C537D7D}"/>
              </a:ext>
            </a:extLst>
          </p:cNvPr>
          <p:cNvCxnSpPr>
            <a:cxnSpLocks/>
          </p:cNvCxnSpPr>
          <p:nvPr/>
        </p:nvCxnSpPr>
        <p:spPr bwMode="auto">
          <a:xfrm flipH="1">
            <a:off x="3335097" y="5191014"/>
            <a:ext cx="138654" cy="49474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xmlns="" id="{6E41DDFF-4D9B-4542-B24F-2903862043C3}"/>
              </a:ext>
            </a:extLst>
          </p:cNvPr>
          <p:cNvCxnSpPr>
            <a:cxnSpLocks/>
          </p:cNvCxnSpPr>
          <p:nvPr/>
        </p:nvCxnSpPr>
        <p:spPr bwMode="auto">
          <a:xfrm flipH="1">
            <a:off x="3487498" y="5246364"/>
            <a:ext cx="124190" cy="59179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xmlns="" id="{06EC6135-34E9-E846-89D5-61CD50F45C64}"/>
              </a:ext>
            </a:extLst>
          </p:cNvPr>
          <p:cNvCxnSpPr>
            <a:cxnSpLocks/>
          </p:cNvCxnSpPr>
          <p:nvPr/>
        </p:nvCxnSpPr>
        <p:spPr bwMode="auto">
          <a:xfrm>
            <a:off x="3611688" y="5246364"/>
            <a:ext cx="57135" cy="59179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CAF1DA47-B3C8-7C4F-B964-2E11DC1618CE}"/>
              </a:ext>
            </a:extLst>
          </p:cNvPr>
          <p:cNvGrpSpPr/>
          <p:nvPr/>
        </p:nvGrpSpPr>
        <p:grpSpPr>
          <a:xfrm>
            <a:off x="3434844" y="4102463"/>
            <a:ext cx="2751402" cy="1094329"/>
            <a:chOff x="1682078" y="3757769"/>
            <a:chExt cx="2751402" cy="109432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3878A99B-AF26-C944-99B2-8D0D43B01F8E}"/>
                </a:ext>
              </a:extLst>
            </p:cNvPr>
            <p:cNvSpPr txBox="1"/>
            <p:nvPr/>
          </p:nvSpPr>
          <p:spPr>
            <a:xfrm>
              <a:off x="2809479" y="3757769"/>
              <a:ext cx="4366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dirty="0"/>
                <a:t>a</a:t>
              </a:r>
              <a:r>
                <a:rPr lang="da-DK" sz="1400" baseline="-25000" dirty="0"/>
                <a:t>v</a:t>
              </a:r>
              <a:endParaRPr lang="da-DK" baseline="-250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67E0A2FB-9C2F-FB4A-B69C-40E4EFDB35A8}"/>
                </a:ext>
              </a:extLst>
            </p:cNvPr>
            <p:cNvSpPr txBox="1"/>
            <p:nvPr/>
          </p:nvSpPr>
          <p:spPr>
            <a:xfrm>
              <a:off x="1682078" y="4532129"/>
              <a:ext cx="4366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dirty="0" err="1"/>
                <a:t>a</a:t>
              </a:r>
              <a:r>
                <a:rPr lang="da-DK" sz="1400" baseline="-25000" dirty="0" err="1"/>
                <a:t>i</a:t>
              </a:r>
              <a:endParaRPr lang="da-DK" baseline="-25000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5D6377F3-262B-9948-AE14-F78BAC67D05D}"/>
                </a:ext>
              </a:extLst>
            </p:cNvPr>
            <p:cNvSpPr txBox="1"/>
            <p:nvPr/>
          </p:nvSpPr>
          <p:spPr>
            <a:xfrm>
              <a:off x="2303838" y="4549558"/>
              <a:ext cx="6317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200" dirty="0" err="1"/>
                <a:t>a</a:t>
              </a:r>
              <a:r>
                <a:rPr lang="da-DK" sz="1200" baseline="-25000" dirty="0" err="1"/>
                <a:t>j</a:t>
              </a:r>
              <a:r>
                <a:rPr lang="da-DK" sz="1200" dirty="0"/>
                <a:t>/</a:t>
              </a:r>
              <a:r>
                <a:rPr lang="da-DK" sz="1200" dirty="0">
                  <a:solidFill>
                    <a:srgbClr val="FF0000"/>
                  </a:solidFill>
                </a:rPr>
                <a:t>11</a:t>
              </a:r>
              <a:endParaRPr lang="da-DK" sz="18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205DC9DE-3547-0746-B14F-8AC387E6C5BD}"/>
                </a:ext>
              </a:extLst>
            </p:cNvPr>
            <p:cNvSpPr txBox="1"/>
            <p:nvPr/>
          </p:nvSpPr>
          <p:spPr>
            <a:xfrm>
              <a:off x="3124201" y="4544321"/>
              <a:ext cx="4366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dirty="0"/>
                <a:t>a</a:t>
              </a:r>
              <a:r>
                <a:rPr lang="da-DK" sz="1400" baseline="-25000" dirty="0"/>
                <a:t>k</a:t>
              </a:r>
              <a:endParaRPr lang="da-DK" baseline="-25000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13E241E0-5626-CE48-B3E2-A7899FE293F1}"/>
                </a:ext>
              </a:extLst>
            </p:cNvPr>
            <p:cNvSpPr txBox="1"/>
            <p:nvPr/>
          </p:nvSpPr>
          <p:spPr>
            <a:xfrm>
              <a:off x="3731306" y="4549559"/>
              <a:ext cx="7021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200" dirty="0"/>
                <a:t>a</a:t>
              </a:r>
              <a:r>
                <a:rPr lang="da-DK" sz="1200" baseline="-25000" dirty="0"/>
                <a:t>l</a:t>
              </a:r>
              <a:r>
                <a:rPr lang="da-DK" sz="1200" dirty="0"/>
                <a:t>/</a:t>
              </a:r>
              <a:r>
                <a:rPr lang="da-DK" sz="1200" dirty="0">
                  <a:solidFill>
                    <a:srgbClr val="FF0000"/>
                  </a:solidFill>
                </a:rPr>
                <a:t>10</a:t>
              </a:r>
              <a:endParaRPr lang="da-DK" sz="1800" baseline="-250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xmlns="" id="{7AD9960E-FAD2-3648-988D-48803F2E16B0}"/>
              </a:ext>
            </a:extLst>
          </p:cNvPr>
          <p:cNvCxnSpPr>
            <a:cxnSpLocks/>
            <a:stCxn id="11" idx="5"/>
          </p:cNvCxnSpPr>
          <p:nvPr/>
        </p:nvCxnSpPr>
        <p:spPr bwMode="auto">
          <a:xfrm>
            <a:off x="5176447" y="5172240"/>
            <a:ext cx="137161" cy="64714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xmlns="" id="{D1E71B31-4ABF-5946-A666-E21335CDE05A}"/>
              </a:ext>
            </a:extLst>
          </p:cNvPr>
          <p:cNvCxnSpPr>
            <a:cxnSpLocks/>
          </p:cNvCxnSpPr>
          <p:nvPr/>
        </p:nvCxnSpPr>
        <p:spPr bwMode="auto">
          <a:xfrm>
            <a:off x="4463601" y="5191014"/>
            <a:ext cx="137161" cy="64714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xmlns="" id="{814C5034-8A7E-2A45-8480-16164160BBBB}"/>
              </a:ext>
            </a:extLst>
          </p:cNvPr>
          <p:cNvCxnSpPr>
            <a:cxnSpLocks/>
          </p:cNvCxnSpPr>
          <p:nvPr/>
        </p:nvCxnSpPr>
        <p:spPr bwMode="auto">
          <a:xfrm>
            <a:off x="3725060" y="5222397"/>
            <a:ext cx="137161" cy="64714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55683" name="Group 455682">
            <a:extLst>
              <a:ext uri="{FF2B5EF4-FFF2-40B4-BE49-F238E27FC236}">
                <a16:creationId xmlns:a16="http://schemas.microsoft.com/office/drawing/2014/main" xmlns="" id="{1A46BCA7-6A01-7B47-9CFF-9F3C1E7442A6}"/>
              </a:ext>
            </a:extLst>
          </p:cNvPr>
          <p:cNvGrpSpPr/>
          <p:nvPr/>
        </p:nvGrpSpPr>
        <p:grpSpPr>
          <a:xfrm>
            <a:off x="3766489" y="4496633"/>
            <a:ext cx="1971084" cy="408355"/>
            <a:chOff x="3766489" y="4144091"/>
            <a:chExt cx="1971084" cy="408355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C2650AD1-DCC2-8D46-BCE4-EC30B24CBB6D}"/>
                </a:ext>
              </a:extLst>
            </p:cNvPr>
            <p:cNvSpPr txBox="1"/>
            <p:nvPr/>
          </p:nvSpPr>
          <p:spPr>
            <a:xfrm>
              <a:off x="3766489" y="4144091"/>
              <a:ext cx="4366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dirty="0"/>
                <a:t>00</a:t>
              </a:r>
              <a:endParaRPr lang="da-DK" baseline="-25000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A5756DBB-31B3-564B-8830-B9C74C67BA47}"/>
                </a:ext>
              </a:extLst>
            </p:cNvPr>
            <p:cNvSpPr txBox="1"/>
            <p:nvPr/>
          </p:nvSpPr>
          <p:spPr>
            <a:xfrm>
              <a:off x="4416092" y="4222918"/>
              <a:ext cx="4366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dirty="0"/>
                <a:t>01</a:t>
              </a:r>
              <a:endParaRPr lang="da-DK" baseline="-25000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xmlns="" id="{AF5003A4-AC47-B243-B3D0-F60701F11B2B}"/>
                </a:ext>
              </a:extLst>
            </p:cNvPr>
            <p:cNvSpPr txBox="1"/>
            <p:nvPr/>
          </p:nvSpPr>
          <p:spPr>
            <a:xfrm>
              <a:off x="4929627" y="4244669"/>
              <a:ext cx="4366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dirty="0"/>
                <a:t>10</a:t>
              </a:r>
              <a:endParaRPr lang="da-DK" baseline="-25000" dirty="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0D4D7F08-C507-4946-A2A7-D63BC4EAA781}"/>
                </a:ext>
              </a:extLst>
            </p:cNvPr>
            <p:cNvSpPr txBox="1"/>
            <p:nvPr/>
          </p:nvSpPr>
          <p:spPr>
            <a:xfrm>
              <a:off x="5300932" y="4150818"/>
              <a:ext cx="4366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dirty="0"/>
                <a:t>11</a:t>
              </a:r>
              <a:endParaRPr lang="da-DK" baseline="-25000" dirty="0"/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C5D308F1-2351-C04D-9D69-FF4667A0D276}"/>
              </a:ext>
            </a:extLst>
          </p:cNvPr>
          <p:cNvSpPr txBox="1"/>
          <p:nvPr/>
        </p:nvSpPr>
        <p:spPr>
          <a:xfrm>
            <a:off x="7163577" y="3012161"/>
            <a:ext cx="28124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rgbClr val="3737FF"/>
                </a:solidFill>
              </a:rPr>
              <a:t>Update </a:t>
            </a:r>
            <a:r>
              <a:rPr lang="da-DK" b="1" dirty="0" err="1">
                <a:solidFill>
                  <a:srgbClr val="3737FF"/>
                </a:solidFill>
              </a:rPr>
              <a:t>Algorithm</a:t>
            </a:r>
            <a:r>
              <a:rPr lang="da-DK" b="1" dirty="0">
                <a:solidFill>
                  <a:srgbClr val="3737FF"/>
                </a:solidFill>
              </a:rPr>
              <a:t>: </a:t>
            </a:r>
          </a:p>
          <a:p>
            <a:r>
              <a:rPr lang="da-DK" sz="1800" b="1" dirty="0"/>
              <a:t>Start at </a:t>
            </a:r>
            <a:r>
              <a:rPr lang="da-DK" sz="1800" b="1" dirty="0" err="1"/>
              <a:t>root</a:t>
            </a:r>
            <a:r>
              <a:rPr lang="da-DK" sz="1800" b="1" dirty="0"/>
              <a:t>.</a:t>
            </a:r>
          </a:p>
          <a:p>
            <a:r>
              <a:rPr lang="da-DK" sz="1800" b="1" dirty="0" err="1"/>
              <a:t>Internal</a:t>
            </a:r>
            <a:r>
              <a:rPr lang="da-DK" sz="1800" b="1" dirty="0"/>
              <a:t> node v:</a:t>
            </a:r>
          </a:p>
          <a:p>
            <a:r>
              <a:rPr lang="da-DK" sz="1800" dirty="0"/>
              <a:t>-Read </a:t>
            </a:r>
            <a:r>
              <a:rPr lang="da-DK" sz="1800" dirty="0" err="1"/>
              <a:t>cell</a:t>
            </a:r>
            <a:r>
              <a:rPr lang="da-DK" sz="1800" dirty="0"/>
              <a:t> of </a:t>
            </a:r>
            <a:r>
              <a:rPr lang="da-DK" sz="1800" dirty="0" err="1"/>
              <a:t>addr</a:t>
            </a:r>
            <a:r>
              <a:rPr lang="da-DK" sz="1800" dirty="0"/>
              <a:t>. a</a:t>
            </a:r>
            <a:r>
              <a:rPr lang="da-DK" sz="1800" baseline="-25000" dirty="0"/>
              <a:t>v</a:t>
            </a:r>
          </a:p>
          <a:p>
            <a:r>
              <a:rPr lang="da-DK" sz="1800" dirty="0"/>
              <a:t>-If </a:t>
            </a:r>
            <a:r>
              <a:rPr lang="da-DK" sz="1800" dirty="0">
                <a:solidFill>
                  <a:srgbClr val="FF0000"/>
                </a:solidFill>
              </a:rPr>
              <a:t>override</a:t>
            </a:r>
            <a:r>
              <a:rPr lang="da-DK" sz="1800" dirty="0"/>
              <a:t> by /</a:t>
            </a:r>
            <a:r>
              <a:rPr lang="da-DK" sz="1800" dirty="0">
                <a:solidFill>
                  <a:srgbClr val="FF0000"/>
                </a:solidFill>
              </a:rPr>
              <a:t>x</a:t>
            </a:r>
            <a:r>
              <a:rPr lang="da-DK" sz="1800" dirty="0"/>
              <a:t>, </a:t>
            </a:r>
            <a:r>
              <a:rPr lang="da-DK" sz="1800" dirty="0" err="1"/>
              <a:t>then</a:t>
            </a:r>
            <a:r>
              <a:rPr lang="da-DK" sz="1800" dirty="0"/>
              <a:t> </a:t>
            </a:r>
            <a:r>
              <a:rPr lang="da-DK" sz="1800" dirty="0" err="1"/>
              <a:t>update</a:t>
            </a:r>
            <a:r>
              <a:rPr lang="da-DK" sz="1800" dirty="0"/>
              <a:t> </a:t>
            </a:r>
            <a:r>
              <a:rPr lang="da-DK" sz="1800" dirty="0" err="1"/>
              <a:t>contents</a:t>
            </a:r>
            <a:r>
              <a:rPr lang="da-DK" sz="1800" dirty="0"/>
              <a:t> to </a:t>
            </a:r>
            <a:r>
              <a:rPr lang="da-DK" sz="1800" dirty="0">
                <a:solidFill>
                  <a:srgbClr val="FF0000"/>
                </a:solidFill>
              </a:rPr>
              <a:t>x</a:t>
            </a:r>
            <a:r>
              <a:rPr lang="da-DK" sz="1800" dirty="0"/>
              <a:t>.</a:t>
            </a:r>
          </a:p>
          <a:p>
            <a:r>
              <a:rPr lang="da-DK" sz="1800" dirty="0"/>
              <a:t>-</a:t>
            </a:r>
            <a:r>
              <a:rPr lang="da-DK" sz="1800" dirty="0" err="1"/>
              <a:t>Descent</a:t>
            </a:r>
            <a:r>
              <a:rPr lang="da-DK" sz="1800" dirty="0"/>
              <a:t> </a:t>
            </a:r>
            <a:r>
              <a:rPr lang="da-DK" sz="1800" dirty="0" err="1"/>
              <a:t>into</a:t>
            </a:r>
            <a:r>
              <a:rPr lang="da-DK" sz="1800" dirty="0"/>
              <a:t> </a:t>
            </a:r>
            <a:r>
              <a:rPr lang="da-DK" sz="1800" dirty="0" err="1"/>
              <a:t>child</a:t>
            </a:r>
            <a:r>
              <a:rPr lang="da-DK" sz="1800" dirty="0"/>
              <a:t> </a:t>
            </a:r>
            <a:r>
              <a:rPr lang="da-DK" sz="1800" dirty="0" err="1"/>
              <a:t>along</a:t>
            </a:r>
            <a:r>
              <a:rPr lang="da-DK" sz="1800" dirty="0"/>
              <a:t> </a:t>
            </a:r>
            <a:r>
              <a:rPr lang="da-DK" sz="1800" dirty="0" err="1"/>
              <a:t>edge</a:t>
            </a:r>
            <a:r>
              <a:rPr lang="da-DK" sz="1800" dirty="0"/>
              <a:t> </a:t>
            </a:r>
            <a:r>
              <a:rPr lang="da-DK" sz="1800" dirty="0" err="1"/>
              <a:t>matching</a:t>
            </a:r>
            <a:r>
              <a:rPr lang="da-DK" sz="1800" dirty="0"/>
              <a:t> </a:t>
            </a:r>
            <a:r>
              <a:rPr lang="da-DK" sz="1800" dirty="0" err="1"/>
              <a:t>cell’s</a:t>
            </a:r>
            <a:r>
              <a:rPr lang="da-DK" sz="1800" dirty="0"/>
              <a:t> old </a:t>
            </a:r>
            <a:r>
              <a:rPr lang="da-DK" sz="1800" dirty="0" err="1"/>
              <a:t>contents</a:t>
            </a:r>
            <a:r>
              <a:rPr lang="da-DK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5179130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9530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Updates:</a:t>
            </a: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Read and potentially modify up to </a:t>
            </a:r>
            <a:r>
              <a:rPr lang="en-US" i="1" kern="0" dirty="0" err="1"/>
              <a:t>t</a:t>
            </a:r>
            <a:r>
              <a:rPr lang="en-US" i="1" kern="0" baseline="-25000" dirty="0" err="1"/>
              <a:t>u</a:t>
            </a:r>
            <a:r>
              <a:rPr lang="en-US" kern="0" dirty="0"/>
              <a:t> memory cells (Enough registers to </a:t>
            </a:r>
            <a:r>
              <a:rPr lang="en-US" kern="0" dirty="0">
                <a:solidFill>
                  <a:srgbClr val="FF0000"/>
                </a:solidFill>
              </a:rPr>
              <a:t>remember everything</a:t>
            </a:r>
            <a:r>
              <a:rPr lang="en-US" kern="0" dirty="0"/>
              <a:t>).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Cell read/modified at each step may </a:t>
            </a:r>
            <a:r>
              <a:rPr lang="en-US" kern="0" dirty="0">
                <a:solidFill>
                  <a:srgbClr val="FF0000"/>
                </a:solidFill>
              </a:rPr>
              <a:t>depend arbitrarily </a:t>
            </a:r>
            <a:r>
              <a:rPr lang="en-US" kern="0" dirty="0"/>
              <a:t>on the update and the contents of the previously probed cells.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Formally:</a:t>
            </a:r>
            <a:r>
              <a:rPr lang="en-US" kern="0" dirty="0">
                <a:solidFill>
                  <a:srgbClr val="FF0000"/>
                </a:solidFill>
              </a:rPr>
              <a:t> </a:t>
            </a:r>
            <a:r>
              <a:rPr lang="en-US" kern="0" dirty="0"/>
              <a:t>Depth-</a:t>
            </a:r>
            <a:r>
              <a:rPr lang="en-US" i="1" kern="0" dirty="0" err="1"/>
              <a:t>t</a:t>
            </a:r>
            <a:r>
              <a:rPr lang="en-US" i="1" kern="0" baseline="-25000" dirty="0" err="1"/>
              <a:t>u</a:t>
            </a:r>
            <a:r>
              <a:rPr lang="en-US" kern="0" dirty="0"/>
              <a:t> </a:t>
            </a:r>
            <a:r>
              <a:rPr lang="en-US" kern="0" dirty="0">
                <a:solidFill>
                  <a:srgbClr val="FF0000"/>
                </a:solidFill>
              </a:rPr>
              <a:t>decision tree </a:t>
            </a:r>
            <a:r>
              <a:rPr lang="en-US" kern="0" dirty="0"/>
              <a:t>for each update.</a:t>
            </a: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Cell Probe Model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917" y="776872"/>
            <a:ext cx="838275" cy="838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25" y="699055"/>
            <a:ext cx="1232234" cy="940605"/>
          </a:xfrm>
          <a:prstGeom prst="rect">
            <a:avLst/>
          </a:prstGeom>
        </p:spPr>
      </p:pic>
      <p:sp>
        <p:nvSpPr>
          <p:cNvPr id="7" name="Left-Right Arrow 6"/>
          <p:cNvSpPr/>
          <p:nvPr/>
        </p:nvSpPr>
        <p:spPr bwMode="auto">
          <a:xfrm>
            <a:off x="7329958" y="919112"/>
            <a:ext cx="686281" cy="422796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" name="Triangle 2">
            <a:extLst>
              <a:ext uri="{FF2B5EF4-FFF2-40B4-BE49-F238E27FC236}">
                <a16:creationId xmlns:a16="http://schemas.microsoft.com/office/drawing/2014/main" xmlns="" id="{C9807D66-38A4-DA48-B9FB-68F14359C3BF}"/>
              </a:ext>
            </a:extLst>
          </p:cNvPr>
          <p:cNvSpPr/>
          <p:nvPr/>
        </p:nvSpPr>
        <p:spPr bwMode="auto">
          <a:xfrm>
            <a:off x="1362456" y="4170934"/>
            <a:ext cx="1682496" cy="1742504"/>
          </a:xfrm>
          <a:prstGeom prst="triangle">
            <a:avLst/>
          </a:prstGeom>
          <a:solidFill>
            <a:srgbClr val="C0C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7" name="Triangle 46">
            <a:extLst>
              <a:ext uri="{FF2B5EF4-FFF2-40B4-BE49-F238E27FC236}">
                <a16:creationId xmlns:a16="http://schemas.microsoft.com/office/drawing/2014/main" xmlns="" id="{9F531F38-FC29-FB44-9898-A4A19FD21DD3}"/>
              </a:ext>
            </a:extLst>
          </p:cNvPr>
          <p:cNvSpPr/>
          <p:nvPr/>
        </p:nvSpPr>
        <p:spPr bwMode="auto">
          <a:xfrm>
            <a:off x="3270504" y="4170934"/>
            <a:ext cx="1682496" cy="1742504"/>
          </a:xfrm>
          <a:prstGeom prst="triangle">
            <a:avLst/>
          </a:prstGeom>
          <a:solidFill>
            <a:srgbClr val="C0C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4" name="Triangle 53">
            <a:extLst>
              <a:ext uri="{FF2B5EF4-FFF2-40B4-BE49-F238E27FC236}">
                <a16:creationId xmlns:a16="http://schemas.microsoft.com/office/drawing/2014/main" xmlns="" id="{A0EFE4B2-FAFF-7448-B28C-AAD4C468167E}"/>
              </a:ext>
            </a:extLst>
          </p:cNvPr>
          <p:cNvSpPr/>
          <p:nvPr/>
        </p:nvSpPr>
        <p:spPr bwMode="auto">
          <a:xfrm>
            <a:off x="5178552" y="4170934"/>
            <a:ext cx="1682496" cy="1742504"/>
          </a:xfrm>
          <a:prstGeom prst="triangle">
            <a:avLst/>
          </a:prstGeom>
          <a:solidFill>
            <a:srgbClr val="C0C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7" name="Triangle 56">
            <a:extLst>
              <a:ext uri="{FF2B5EF4-FFF2-40B4-BE49-F238E27FC236}">
                <a16:creationId xmlns:a16="http://schemas.microsoft.com/office/drawing/2014/main" xmlns="" id="{0BADC23A-0EF1-D040-8B73-A2F9679FDDE2}"/>
              </a:ext>
            </a:extLst>
          </p:cNvPr>
          <p:cNvSpPr/>
          <p:nvPr/>
        </p:nvSpPr>
        <p:spPr bwMode="auto">
          <a:xfrm>
            <a:off x="7111080" y="4170934"/>
            <a:ext cx="1682496" cy="1742504"/>
          </a:xfrm>
          <a:prstGeom prst="triangle">
            <a:avLst/>
          </a:prstGeom>
          <a:solidFill>
            <a:srgbClr val="C0C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6B6DD2AC-C0A4-0140-BA8A-071616CFE387}"/>
              </a:ext>
            </a:extLst>
          </p:cNvPr>
          <p:cNvSpPr txBox="1"/>
          <p:nvPr/>
        </p:nvSpPr>
        <p:spPr>
          <a:xfrm>
            <a:off x="1985383" y="3802832"/>
            <a:ext cx="436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u</a:t>
            </a:r>
            <a:r>
              <a:rPr lang="da-DK" sz="1400" baseline="-25000" dirty="0"/>
              <a:t>1</a:t>
            </a:r>
            <a:endParaRPr lang="da-DK" baseline="-250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A950EA29-70E8-B149-9521-B1A4DAD7581C}"/>
              </a:ext>
            </a:extLst>
          </p:cNvPr>
          <p:cNvSpPr txBox="1"/>
          <p:nvPr/>
        </p:nvSpPr>
        <p:spPr>
          <a:xfrm>
            <a:off x="3912107" y="3801760"/>
            <a:ext cx="436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u</a:t>
            </a:r>
            <a:r>
              <a:rPr lang="da-DK" sz="1400" baseline="-25000" dirty="0"/>
              <a:t>2</a:t>
            </a:r>
            <a:endParaRPr lang="da-DK" baseline="-250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DD2724CA-E9CB-EF4F-BD8B-9322B9D32FB2}"/>
              </a:ext>
            </a:extLst>
          </p:cNvPr>
          <p:cNvSpPr txBox="1"/>
          <p:nvPr/>
        </p:nvSpPr>
        <p:spPr>
          <a:xfrm>
            <a:off x="5801479" y="3801760"/>
            <a:ext cx="436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u</a:t>
            </a:r>
            <a:r>
              <a:rPr lang="da-DK" sz="1400" baseline="-25000" dirty="0"/>
              <a:t>3</a:t>
            </a:r>
            <a:endParaRPr lang="da-DK" baseline="-250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7EF16837-E320-6E4E-8A79-911536A8BF61}"/>
              </a:ext>
            </a:extLst>
          </p:cNvPr>
          <p:cNvSpPr txBox="1"/>
          <p:nvPr/>
        </p:nvSpPr>
        <p:spPr>
          <a:xfrm>
            <a:off x="7765555" y="3801759"/>
            <a:ext cx="436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u</a:t>
            </a:r>
            <a:r>
              <a:rPr lang="da-DK" sz="1400" baseline="-25000" dirty="0"/>
              <a:t>4</a:t>
            </a:r>
            <a:endParaRPr lang="da-DK" baseline="-25000" dirty="0"/>
          </a:p>
        </p:txBody>
      </p:sp>
    </p:spTree>
    <p:extLst>
      <p:ext uri="{BB962C8B-B14F-4D97-AF65-F5344CB8AC3E}">
        <p14:creationId xmlns:p14="http://schemas.microsoft.com/office/powerpoint/2010/main" val="2021241408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8514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latin typeface="+mn-lt"/>
              </a:rPr>
              <a:t>Highest </a:t>
            </a:r>
            <a:r>
              <a:rPr lang="en-US" kern="0" dirty="0">
                <a:solidFill>
                  <a:srgbClr val="3737FF"/>
                </a:solidFill>
                <a:latin typeface="+mn-lt"/>
              </a:rPr>
              <a:t>dynamic </a:t>
            </a:r>
            <a:r>
              <a:rPr lang="en-US" kern="0" dirty="0">
                <a:latin typeface="+mn-lt"/>
              </a:rPr>
              <a:t>cell probe lower bounds.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Assume </a:t>
            </a:r>
            <a:r>
              <a:rPr lang="en-US" i="1" kern="0" dirty="0" err="1">
                <a:solidFill>
                  <a:srgbClr val="FF0000"/>
                </a:solidFill>
              </a:rPr>
              <a:t>n</a:t>
            </a:r>
            <a:r>
              <a:rPr lang="en-US" kern="0" baseline="30000" dirty="0" err="1">
                <a:solidFill>
                  <a:srgbClr val="FF0000"/>
                </a:solidFill>
              </a:rPr>
              <a:t>c</a:t>
            </a:r>
            <a:r>
              <a:rPr lang="en-US" kern="0" dirty="0">
                <a:solidFill>
                  <a:srgbClr val="FF0000"/>
                </a:solidFill>
              </a:rPr>
              <a:t> queries </a:t>
            </a:r>
            <a:r>
              <a:rPr lang="en-US" kern="0" dirty="0"/>
              <a:t>for c=O(1) and </a:t>
            </a:r>
            <a:r>
              <a:rPr lang="en-US" kern="0" dirty="0">
                <a:solidFill>
                  <a:srgbClr val="FF0000"/>
                </a:solidFill>
              </a:rPr>
              <a:t>w=</a:t>
            </a:r>
            <a:r>
              <a:rPr lang="en-US" kern="0" dirty="0" err="1">
                <a:solidFill>
                  <a:srgbClr val="FF0000"/>
                </a:solidFill>
              </a:rPr>
              <a:t>Θ</a:t>
            </a:r>
            <a:r>
              <a:rPr lang="en-US" kern="0" dirty="0">
                <a:solidFill>
                  <a:srgbClr val="FF0000"/>
                </a:solidFill>
              </a:rPr>
              <a:t>(</a:t>
            </a:r>
            <a:r>
              <a:rPr lang="en-US" kern="0" dirty="0" err="1">
                <a:solidFill>
                  <a:srgbClr val="FF0000"/>
                </a:solidFill>
              </a:rPr>
              <a:t>lg</a:t>
            </a:r>
            <a:r>
              <a:rPr lang="en-US" i="1" kern="0" dirty="0" err="1">
                <a:solidFill>
                  <a:srgbClr val="FF0000"/>
                </a:solidFill>
              </a:rPr>
              <a:t>n</a:t>
            </a:r>
            <a:r>
              <a:rPr lang="en-US" kern="0" dirty="0">
                <a:solidFill>
                  <a:srgbClr val="FF0000"/>
                </a:solidFill>
              </a:rPr>
              <a:t>).</a:t>
            </a:r>
          </a:p>
          <a:p>
            <a:pPr marL="342900" indent="-342900">
              <a:buFont typeface="Wingdings" pitchFamily="2" charset="2"/>
              <a:buChar char="§"/>
            </a:pPr>
            <a:endParaRPr kumimoji="0" lang="en-US" b="0" i="0" u="none" strike="noStrike" kern="0" cap="none" spc="0" normalizeH="0" dirty="0">
              <a:ln>
                <a:noFill/>
              </a:ln>
              <a:effectLst/>
              <a:uLnTx/>
              <a:uFillTx/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kumimoji="0" lang="en-US" b="0" i="0" u="none" strike="noStrike" kern="0" cap="none" spc="0" normalizeH="0" dirty="0">
                <a:ln>
                  <a:noFill/>
                </a:ln>
                <a:solidFill>
                  <a:srgbClr val="3737FF"/>
                </a:solidFill>
                <a:effectLst/>
                <a:uLnTx/>
                <a:uFillTx/>
                <a:latin typeface="+mn-lt"/>
              </a:rPr>
              <a:t>1989</a:t>
            </a:r>
            <a:r>
              <a:rPr kumimoji="0" lang="en-US" b="0" i="0" u="none" strike="noStrike" kern="0" cap="none" spc="0" normalizeH="0" dirty="0">
                <a:ln>
                  <a:noFill/>
                </a:ln>
                <a:effectLst/>
                <a:uLnTx/>
                <a:uFillTx/>
                <a:latin typeface="+mn-lt"/>
              </a:rPr>
              <a:t>: </a:t>
            </a:r>
            <a:r>
              <a:rPr kumimoji="0" lang="en-US" b="0" i="0" u="none" strike="noStrike" kern="0" cap="none" spc="0" normalizeH="0" dirty="0" err="1">
                <a:ln>
                  <a:noFill/>
                </a:ln>
                <a:effectLst/>
                <a:uLnTx/>
                <a:uFillTx/>
                <a:latin typeface="+mn-lt"/>
              </a:rPr>
              <a:t>Fredman</a:t>
            </a:r>
            <a:r>
              <a:rPr kumimoji="0" lang="en-US" b="0" i="0" u="none" strike="noStrike" kern="0" cap="none" spc="0" normalizeH="0" dirty="0">
                <a:ln>
                  <a:noFill/>
                </a:ln>
                <a:effectLst/>
                <a:uLnTx/>
                <a:uFillTx/>
                <a:latin typeface="+mn-lt"/>
              </a:rPr>
              <a:t> and Saks</a:t>
            </a:r>
          </a:p>
          <a:p>
            <a:pPr lvl="3"/>
            <a:r>
              <a:rPr lang="en-US" kern="0" dirty="0">
                <a:latin typeface="+mn-lt"/>
              </a:rPr>
              <a:t>	max{</a:t>
            </a:r>
            <a:r>
              <a:rPr lang="en-US" i="1" kern="0" dirty="0" err="1">
                <a:latin typeface="+mn-lt"/>
              </a:rPr>
              <a:t>t</a:t>
            </a:r>
            <a:r>
              <a:rPr lang="en-US" i="1" kern="0" baseline="-25000" dirty="0" err="1">
                <a:latin typeface="+mn-lt"/>
              </a:rPr>
              <a:t>q</a:t>
            </a:r>
            <a:r>
              <a:rPr lang="en-US" kern="0" dirty="0" err="1">
                <a:latin typeface="+mn-lt"/>
              </a:rPr>
              <a:t>,</a:t>
            </a:r>
            <a:r>
              <a:rPr lang="en-US" i="1" kern="0" dirty="0" err="1">
                <a:latin typeface="+mn-lt"/>
              </a:rPr>
              <a:t>t</a:t>
            </a:r>
            <a:r>
              <a:rPr lang="en-US" i="1" kern="0" baseline="-25000" dirty="0" err="1">
                <a:latin typeface="+mn-lt"/>
              </a:rPr>
              <a:t>u</a:t>
            </a:r>
            <a:r>
              <a:rPr lang="en-US" kern="0" dirty="0">
                <a:latin typeface="+mn-lt"/>
              </a:rPr>
              <a:t>} = </a:t>
            </a:r>
            <a:r>
              <a:rPr lang="el-GR" kern="0" dirty="0" err="1">
                <a:latin typeface="+mn-lt"/>
              </a:rPr>
              <a:t>Ω</a:t>
            </a:r>
            <a:r>
              <a:rPr lang="en-US" kern="0" dirty="0">
                <a:latin typeface="+mn-lt"/>
              </a:rPr>
              <a:t>(</a:t>
            </a:r>
            <a:r>
              <a:rPr lang="en-US" kern="0" dirty="0" err="1">
                <a:latin typeface="+mn-lt"/>
              </a:rPr>
              <a:t>lg</a:t>
            </a:r>
            <a:r>
              <a:rPr lang="en-US" i="1" kern="0" dirty="0" err="1">
                <a:latin typeface="+mn-lt"/>
              </a:rPr>
              <a:t>n</a:t>
            </a:r>
            <a:r>
              <a:rPr lang="en-US" kern="0" dirty="0">
                <a:latin typeface="+mn-lt"/>
              </a:rPr>
              <a:t>/</a:t>
            </a:r>
            <a:r>
              <a:rPr lang="en-US" kern="0" dirty="0" err="1">
                <a:latin typeface="+mn-lt"/>
              </a:rPr>
              <a:t>lglg</a:t>
            </a:r>
            <a:r>
              <a:rPr lang="en-US" i="1" kern="0" dirty="0" err="1">
                <a:latin typeface="+mn-lt"/>
              </a:rPr>
              <a:t>n</a:t>
            </a:r>
            <a:r>
              <a:rPr lang="en-US" kern="0" dirty="0">
                <a:latin typeface="+mn-lt"/>
              </a:rPr>
              <a:t>).</a:t>
            </a:r>
            <a:endParaRPr lang="en-US" kern="0" dirty="0"/>
          </a:p>
          <a:p>
            <a:pPr lvl="4"/>
            <a:endParaRPr lang="en-US" kern="0" dirty="0"/>
          </a:p>
          <a:p>
            <a:pPr lvl="4"/>
            <a:endParaRPr lang="en-US" kern="0" baseline="30000" dirty="0"/>
          </a:p>
          <a:p>
            <a:pPr lvl="4"/>
            <a:endParaRPr lang="en-US" kern="0" baseline="30000" dirty="0"/>
          </a:p>
          <a:p>
            <a:pPr lvl="3"/>
            <a:endParaRPr lang="en-US" kern="0" dirty="0">
              <a:latin typeface="+mn-lt"/>
            </a:endParaRP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Line Dynamic Lower Bounds</a:t>
            </a:r>
          </a:p>
        </p:txBody>
      </p:sp>
    </p:spTree>
    <p:extLst>
      <p:ext uri="{BB962C8B-B14F-4D97-AF65-F5344CB8AC3E}">
        <p14:creationId xmlns:p14="http://schemas.microsoft.com/office/powerpoint/2010/main" val="1679274481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8514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kern="0" dirty="0" err="1">
                <a:solidFill>
                  <a:srgbClr val="3737FF"/>
                </a:solidFill>
              </a:rPr>
              <a:t>Fredman</a:t>
            </a:r>
            <a:r>
              <a:rPr lang="en-US" kern="0" dirty="0">
                <a:solidFill>
                  <a:srgbClr val="3737FF"/>
                </a:solidFill>
              </a:rPr>
              <a:t> and Saks’89. Prefix Sums: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Consider sequence of </a:t>
            </a:r>
            <a:r>
              <a:rPr lang="en-US" i="1" kern="0" dirty="0"/>
              <a:t>n</a:t>
            </a:r>
            <a:r>
              <a:rPr lang="en-US" kern="0" dirty="0"/>
              <a:t> random </a:t>
            </a:r>
            <a:r>
              <a:rPr lang="en-US" kern="0" dirty="0">
                <a:solidFill>
                  <a:srgbClr val="FF0000"/>
                </a:solidFill>
              </a:rPr>
              <a:t>updates (</a:t>
            </a:r>
            <a:r>
              <a:rPr lang="en-US" i="1" kern="0" dirty="0" err="1">
                <a:solidFill>
                  <a:srgbClr val="FF0000"/>
                </a:solidFill>
              </a:rPr>
              <a:t>x</a:t>
            </a:r>
            <a:r>
              <a:rPr lang="en-US" i="1" kern="0" baseline="-25000" dirty="0" err="1">
                <a:solidFill>
                  <a:srgbClr val="FF0000"/>
                </a:solidFill>
              </a:rPr>
              <a:t>t</a:t>
            </a:r>
            <a:r>
              <a:rPr lang="en-US" kern="0" dirty="0">
                <a:solidFill>
                  <a:srgbClr val="FF0000"/>
                </a:solidFill>
              </a:rPr>
              <a:t>,</a:t>
            </a:r>
            <a:r>
              <a:rPr lang="el-GR" kern="0" dirty="0">
                <a:solidFill>
                  <a:srgbClr val="FF0000"/>
                </a:solidFill>
                <a:latin typeface="Times New Roman"/>
                <a:cs typeface="Times New Roman"/>
              </a:rPr>
              <a:t>Δ</a:t>
            </a:r>
            <a:r>
              <a:rPr lang="en-US" i="1" kern="0" baseline="-25000" dirty="0">
                <a:solidFill>
                  <a:srgbClr val="FF0000"/>
                </a:solidFill>
              </a:rPr>
              <a:t>t</a:t>
            </a:r>
            <a:r>
              <a:rPr lang="en-US" kern="0" dirty="0">
                <a:solidFill>
                  <a:srgbClr val="FF0000"/>
                </a:solidFill>
              </a:rPr>
              <a:t>)</a:t>
            </a:r>
            <a:r>
              <a:rPr lang="en-US" kern="0" dirty="0"/>
              <a:t> followed by one random </a:t>
            </a:r>
            <a:r>
              <a:rPr lang="en-US" kern="0" dirty="0">
                <a:solidFill>
                  <a:srgbClr val="00FF00"/>
                </a:solidFill>
              </a:rPr>
              <a:t>query(</a:t>
            </a:r>
            <a:r>
              <a:rPr lang="en-US" i="1" kern="0" dirty="0" err="1">
                <a:solidFill>
                  <a:srgbClr val="00FF00"/>
                </a:solidFill>
              </a:rPr>
              <a:t>i</a:t>
            </a:r>
            <a:r>
              <a:rPr lang="en-US" i="1" kern="0" dirty="0">
                <a:solidFill>
                  <a:srgbClr val="00FF00"/>
                </a:solidFill>
              </a:rPr>
              <a:t>)</a:t>
            </a:r>
            <a:r>
              <a:rPr lang="en-US" kern="0" dirty="0">
                <a:solidFill>
                  <a:srgbClr val="00FF00"/>
                </a:solidFill>
              </a:rPr>
              <a:t>:</a:t>
            </a:r>
          </a:p>
          <a:p>
            <a:pPr lvl="2"/>
            <a:r>
              <a:rPr lang="en-US" kern="0" dirty="0"/>
              <a:t>	</a:t>
            </a:r>
            <a:r>
              <a:rPr lang="en-US" i="1" kern="0" dirty="0">
                <a:solidFill>
                  <a:srgbClr val="FF0000"/>
                </a:solidFill>
              </a:rPr>
              <a:t>A</a:t>
            </a:r>
            <a:r>
              <a:rPr lang="en-US" kern="0" dirty="0">
                <a:solidFill>
                  <a:srgbClr val="FF0000"/>
                </a:solidFill>
              </a:rPr>
              <a:t>[</a:t>
            </a:r>
            <a:r>
              <a:rPr lang="en-US" i="1" kern="0" dirty="0">
                <a:solidFill>
                  <a:srgbClr val="FF0000"/>
                </a:solidFill>
              </a:rPr>
              <a:t>x</a:t>
            </a:r>
            <a:r>
              <a:rPr lang="en-US" kern="0" baseline="-25000" dirty="0">
                <a:solidFill>
                  <a:srgbClr val="FF0000"/>
                </a:solidFill>
              </a:rPr>
              <a:t>1</a:t>
            </a:r>
            <a:r>
              <a:rPr lang="en-US" kern="0" dirty="0">
                <a:solidFill>
                  <a:srgbClr val="FF0000"/>
                </a:solidFill>
              </a:rPr>
              <a:t>]</a:t>
            </a:r>
            <a:r>
              <a:rPr lang="en-US" kern="0" dirty="0">
                <a:solidFill>
                  <a:srgbClr val="FF0000"/>
                </a:solidFill>
                <a:latin typeface="Times"/>
                <a:cs typeface="Times"/>
              </a:rPr>
              <a:t>←</a:t>
            </a:r>
            <a:r>
              <a:rPr lang="en-US" i="1" kern="0" dirty="0">
                <a:solidFill>
                  <a:srgbClr val="FF0000"/>
                </a:solidFill>
              </a:rPr>
              <a:t>A</a:t>
            </a:r>
            <a:r>
              <a:rPr lang="en-US" kern="0" dirty="0">
                <a:solidFill>
                  <a:srgbClr val="FF0000"/>
                </a:solidFill>
              </a:rPr>
              <a:t>[</a:t>
            </a:r>
            <a:r>
              <a:rPr lang="en-US" i="1" kern="0" dirty="0">
                <a:solidFill>
                  <a:srgbClr val="FF0000"/>
                </a:solidFill>
              </a:rPr>
              <a:t>x</a:t>
            </a:r>
            <a:r>
              <a:rPr lang="en-US" kern="0" baseline="-25000" dirty="0">
                <a:solidFill>
                  <a:srgbClr val="FF0000"/>
                </a:solidFill>
              </a:rPr>
              <a:t>1</a:t>
            </a:r>
            <a:r>
              <a:rPr lang="en-US" kern="0" dirty="0">
                <a:solidFill>
                  <a:srgbClr val="FF0000"/>
                </a:solidFill>
              </a:rPr>
              <a:t>]+</a:t>
            </a:r>
            <a:r>
              <a:rPr lang="el-GR" kern="0" dirty="0">
                <a:solidFill>
                  <a:srgbClr val="FF0000"/>
                </a:solidFill>
                <a:latin typeface="Times New Roman"/>
                <a:cs typeface="Times New Roman"/>
              </a:rPr>
              <a:t>Δ</a:t>
            </a:r>
            <a:r>
              <a:rPr lang="en-US" kern="0" baseline="-25000" dirty="0">
                <a:solidFill>
                  <a:srgbClr val="FF0000"/>
                </a:solidFill>
              </a:rPr>
              <a:t>1</a:t>
            </a:r>
            <a:r>
              <a:rPr lang="en-US" kern="0" dirty="0">
                <a:solidFill>
                  <a:srgbClr val="FF0000"/>
                </a:solidFill>
              </a:rPr>
              <a:t>,…,</a:t>
            </a:r>
            <a:r>
              <a:rPr lang="en-US" i="1" kern="0" dirty="0">
                <a:solidFill>
                  <a:srgbClr val="FF0000"/>
                </a:solidFill>
              </a:rPr>
              <a:t>A</a:t>
            </a:r>
            <a:r>
              <a:rPr lang="en-US" kern="0" dirty="0">
                <a:solidFill>
                  <a:srgbClr val="FF0000"/>
                </a:solidFill>
              </a:rPr>
              <a:t>[</a:t>
            </a:r>
            <a:r>
              <a:rPr lang="en-US" i="1" kern="0" dirty="0" err="1">
                <a:solidFill>
                  <a:srgbClr val="FF0000"/>
                </a:solidFill>
              </a:rPr>
              <a:t>x</a:t>
            </a:r>
            <a:r>
              <a:rPr lang="en-US" i="1" kern="0" baseline="-25000" dirty="0" err="1">
                <a:solidFill>
                  <a:srgbClr val="FF0000"/>
                </a:solidFill>
              </a:rPr>
              <a:t>n</a:t>
            </a:r>
            <a:r>
              <a:rPr lang="en-US" kern="0" dirty="0">
                <a:solidFill>
                  <a:srgbClr val="FF0000"/>
                </a:solidFill>
              </a:rPr>
              <a:t>]</a:t>
            </a:r>
            <a:r>
              <a:rPr lang="en-US" kern="0" dirty="0">
                <a:solidFill>
                  <a:srgbClr val="FF0000"/>
                </a:solidFill>
                <a:latin typeface="Times"/>
                <a:cs typeface="Times"/>
              </a:rPr>
              <a:t>←</a:t>
            </a:r>
            <a:r>
              <a:rPr lang="en-US" i="1" kern="0" dirty="0">
                <a:solidFill>
                  <a:srgbClr val="FF0000"/>
                </a:solidFill>
              </a:rPr>
              <a:t>A</a:t>
            </a:r>
            <a:r>
              <a:rPr lang="en-US" kern="0" dirty="0">
                <a:solidFill>
                  <a:srgbClr val="FF0000"/>
                </a:solidFill>
              </a:rPr>
              <a:t>[</a:t>
            </a:r>
            <a:r>
              <a:rPr lang="en-US" i="1" kern="0" dirty="0" err="1">
                <a:solidFill>
                  <a:srgbClr val="FF0000"/>
                </a:solidFill>
              </a:rPr>
              <a:t>x</a:t>
            </a:r>
            <a:r>
              <a:rPr lang="en-US" i="1" kern="0" baseline="-25000" dirty="0" err="1">
                <a:solidFill>
                  <a:srgbClr val="FF0000"/>
                </a:solidFill>
              </a:rPr>
              <a:t>n</a:t>
            </a:r>
            <a:r>
              <a:rPr lang="en-US" kern="0" dirty="0">
                <a:solidFill>
                  <a:srgbClr val="FF0000"/>
                </a:solidFill>
              </a:rPr>
              <a:t>]</a:t>
            </a:r>
            <a:r>
              <a:rPr lang="da-DK" kern="0" dirty="0">
                <a:solidFill>
                  <a:srgbClr val="FF0000"/>
                </a:solidFill>
                <a:latin typeface="Times New Roman"/>
                <a:cs typeface="Times New Roman"/>
              </a:rPr>
              <a:t>+</a:t>
            </a:r>
            <a:r>
              <a:rPr lang="el-GR" kern="0" dirty="0">
                <a:solidFill>
                  <a:srgbClr val="FF0000"/>
                </a:solidFill>
                <a:latin typeface="Times New Roman"/>
                <a:cs typeface="Times New Roman"/>
              </a:rPr>
              <a:t>Δ</a:t>
            </a:r>
            <a:r>
              <a:rPr lang="en-US" i="1" kern="0" baseline="-25000" dirty="0">
                <a:solidFill>
                  <a:srgbClr val="FF0000"/>
                </a:solidFill>
              </a:rPr>
              <a:t>n</a:t>
            </a:r>
            <a:r>
              <a:rPr lang="en-US" i="1" kern="0" dirty="0"/>
              <a:t> </a:t>
            </a:r>
            <a:r>
              <a:rPr lang="en-US" kern="0" dirty="0">
                <a:solidFill>
                  <a:srgbClr val="00FF00"/>
                </a:solidFill>
              </a:rPr>
              <a:t>sum(</a:t>
            </a:r>
            <a:r>
              <a:rPr lang="en-US" i="1" kern="0" dirty="0">
                <a:solidFill>
                  <a:srgbClr val="00FF00"/>
                </a:solidFill>
              </a:rPr>
              <a:t>A</a:t>
            </a:r>
            <a:r>
              <a:rPr lang="en-US" kern="0" dirty="0">
                <a:solidFill>
                  <a:srgbClr val="00FF00"/>
                </a:solidFill>
              </a:rPr>
              <a:t>[0 :</a:t>
            </a:r>
            <a:r>
              <a:rPr lang="en-US" i="1" kern="0" dirty="0">
                <a:solidFill>
                  <a:srgbClr val="00FF00"/>
                </a:solidFill>
              </a:rPr>
              <a:t> </a:t>
            </a:r>
            <a:r>
              <a:rPr lang="en-US" i="1" kern="0" dirty="0" err="1">
                <a:solidFill>
                  <a:srgbClr val="00FF00"/>
                </a:solidFill>
              </a:rPr>
              <a:t>i</a:t>
            </a:r>
            <a:r>
              <a:rPr lang="en-US" kern="0" dirty="0">
                <a:solidFill>
                  <a:srgbClr val="00FF00"/>
                </a:solidFill>
              </a:rPr>
              <a:t>])?</a:t>
            </a:r>
          </a:p>
          <a:p>
            <a:pPr lvl="2"/>
            <a:endParaRPr lang="en-US" kern="0" dirty="0"/>
          </a:p>
          <a:p>
            <a:pPr lvl="2"/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Divide </a:t>
            </a:r>
            <a:r>
              <a:rPr lang="en-US" kern="0" dirty="0">
                <a:solidFill>
                  <a:srgbClr val="FF0000"/>
                </a:solidFill>
              </a:rPr>
              <a:t>updates</a:t>
            </a:r>
            <a:r>
              <a:rPr lang="en-US" kern="0" dirty="0"/>
              <a:t> into </a:t>
            </a:r>
            <a:r>
              <a:rPr lang="en-US" kern="0" dirty="0">
                <a:solidFill>
                  <a:srgbClr val="3737FF"/>
                </a:solidFill>
              </a:rPr>
              <a:t>epochs</a:t>
            </a:r>
            <a:r>
              <a:rPr lang="en-US" kern="0" dirty="0"/>
              <a:t> </a:t>
            </a:r>
            <a:r>
              <a:rPr lang="en-US" i="1" kern="0" dirty="0"/>
              <a:t>j</a:t>
            </a:r>
            <a:r>
              <a:rPr lang="en-US" kern="0" dirty="0"/>
              <a:t>=1,…,</a:t>
            </a:r>
            <a:r>
              <a:rPr lang="en-US" kern="0" dirty="0" err="1"/>
              <a:t>lg</a:t>
            </a:r>
            <a:r>
              <a:rPr lang="en-US" kern="0" baseline="-25000" dirty="0"/>
              <a:t>β</a:t>
            </a:r>
            <a:r>
              <a:rPr lang="en-US" i="1" kern="0" dirty="0"/>
              <a:t>n</a:t>
            </a:r>
            <a:r>
              <a:rPr lang="en-US" kern="0" dirty="0"/>
              <a:t>, where </a:t>
            </a:r>
            <a:r>
              <a:rPr lang="en-US" i="1" kern="0" dirty="0"/>
              <a:t>j</a:t>
            </a:r>
            <a:r>
              <a:rPr lang="en-US" kern="0" dirty="0"/>
              <a:t>’th epoch has size </a:t>
            </a:r>
            <a:r>
              <a:rPr lang="el-GR" kern="0" dirty="0"/>
              <a:t>β</a:t>
            </a:r>
            <a:r>
              <a:rPr lang="en-US" i="1" kern="0" baseline="30000" dirty="0"/>
              <a:t>j</a:t>
            </a:r>
            <a:r>
              <a:rPr lang="en-US" kern="0" dirty="0"/>
              <a:t>:</a:t>
            </a:r>
            <a:endParaRPr lang="en-US" kern="0" baseline="30000" dirty="0"/>
          </a:p>
          <a:p>
            <a:pPr lvl="2"/>
            <a:endParaRPr lang="en-US" kern="0" baseline="-25000" dirty="0"/>
          </a:p>
          <a:p>
            <a:pPr lvl="2"/>
            <a:endParaRPr lang="en-US" kern="0" baseline="-2500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endParaRPr lang="en-US" kern="0" dirty="0"/>
          </a:p>
          <a:p>
            <a:pPr lvl="4"/>
            <a:endParaRPr lang="en-US" kern="0" dirty="0"/>
          </a:p>
          <a:p>
            <a:pPr lvl="4"/>
            <a:endParaRPr lang="en-US" kern="0" baseline="30000" dirty="0"/>
          </a:p>
          <a:p>
            <a:pPr lvl="4"/>
            <a:endParaRPr lang="en-US" kern="0" baseline="30000" dirty="0"/>
          </a:p>
          <a:p>
            <a:pPr lvl="3"/>
            <a:endParaRPr lang="en-US" kern="0" dirty="0">
              <a:latin typeface="+mn-lt"/>
            </a:endParaRP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Chronogram Technique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049218" y="4499795"/>
            <a:ext cx="5726574" cy="713348"/>
            <a:chOff x="2049218" y="3931920"/>
            <a:chExt cx="5726574" cy="713348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7312098" y="3931920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>
              <a:off x="6560258" y="3942080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>
              <a:off x="5076898" y="3952240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>
              <a:off x="2049218" y="3962400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" name="TextBox 45"/>
            <p:cNvSpPr txBox="1"/>
            <p:nvPr/>
          </p:nvSpPr>
          <p:spPr>
            <a:xfrm>
              <a:off x="7373904" y="4224838"/>
              <a:ext cx="4018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rgbClr val="FF8521"/>
                  </a:solidFill>
                </a:rPr>
                <a:t>1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764304" y="4224838"/>
              <a:ext cx="4018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rgbClr val="FF00FF"/>
                  </a:solidFill>
                </a:rPr>
                <a:t>2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626384" y="4224838"/>
              <a:ext cx="4018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rgbClr val="3737FF"/>
                  </a:solidFill>
                </a:rPr>
                <a:t>3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70864" y="4245158"/>
              <a:ext cx="4018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/>
                <a:t>4</a:t>
              </a:r>
            </a:p>
          </p:txBody>
        </p:sp>
        <p:cxnSp>
          <p:nvCxnSpPr>
            <p:cNvPr id="50" name="Straight Connector 49"/>
            <p:cNvCxnSpPr/>
            <p:nvPr/>
          </p:nvCxnSpPr>
          <p:spPr bwMode="auto">
            <a:xfrm>
              <a:off x="7725556" y="3931920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" name="Group 1"/>
          <p:cNvGrpSpPr/>
          <p:nvPr/>
        </p:nvGrpSpPr>
        <p:grpSpPr>
          <a:xfrm>
            <a:off x="1933343" y="4658743"/>
            <a:ext cx="6093057" cy="1079200"/>
            <a:chOff x="1933343" y="4090868"/>
            <a:chExt cx="6093057" cy="1079200"/>
          </a:xfrm>
        </p:grpSpPr>
        <p:sp>
          <p:nvSpPr>
            <p:cNvPr id="10" name="Oval 9"/>
            <p:cNvSpPr/>
            <p:nvPr/>
          </p:nvSpPr>
          <p:spPr bwMode="auto">
            <a:xfrm>
              <a:off x="211017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229305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247593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265881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286201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304489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322777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341065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361385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379673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397961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416249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436569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454857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473145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491433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511753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530041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548329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566617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586937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605225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623513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641801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662121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680409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698697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716985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737305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755593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7748978" y="4090868"/>
              <a:ext cx="90030" cy="95676"/>
            </a:xfrm>
            <a:prstGeom prst="ellipse">
              <a:avLst/>
            </a:prstGeom>
            <a:solidFill>
              <a:srgbClr val="00FF00"/>
            </a:solidFill>
            <a:ln w="9525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51" name="Straight Arrow Connector 50"/>
            <p:cNvCxnSpPr/>
            <p:nvPr/>
          </p:nvCxnSpPr>
          <p:spPr bwMode="auto">
            <a:xfrm flipV="1">
              <a:off x="1933343" y="4774100"/>
              <a:ext cx="6093057" cy="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3" name="TextBox 52"/>
            <p:cNvSpPr txBox="1"/>
            <p:nvPr/>
          </p:nvSpPr>
          <p:spPr>
            <a:xfrm>
              <a:off x="1959188" y="4769958"/>
              <a:ext cx="12685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/>
                <a:t>time</a:t>
              </a:r>
            </a:p>
          </p:txBody>
        </p:sp>
      </p:grpSp>
      <p:graphicFrame>
        <p:nvGraphicFramePr>
          <p:cNvPr id="52" name="Table 51"/>
          <p:cNvGraphicFramePr>
            <a:graphicFrameLocks noGrp="1"/>
          </p:cNvGraphicFramePr>
          <p:nvPr/>
        </p:nvGraphicFramePr>
        <p:xfrm>
          <a:off x="1860553" y="3000533"/>
          <a:ext cx="6604000" cy="37084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825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9" name="TextBox 58"/>
          <p:cNvSpPr txBox="1"/>
          <p:nvPr/>
        </p:nvSpPr>
        <p:spPr>
          <a:xfrm>
            <a:off x="1299408" y="2973980"/>
            <a:ext cx="1705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/>
              <a:t>A</a:t>
            </a:r>
            <a:r>
              <a:rPr lang="da-DK" dirty="0"/>
              <a:t>=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52048" y="2991160"/>
            <a:ext cx="934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442848" y="2997709"/>
            <a:ext cx="934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0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054883" y="2991160"/>
            <a:ext cx="934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0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442614" y="2980770"/>
            <a:ext cx="934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kern="0" dirty="0">
                <a:solidFill>
                  <a:srgbClr val="FF0000"/>
                </a:solidFill>
                <a:latin typeface="Times New Roman"/>
                <a:cs typeface="Times New Roman"/>
              </a:rPr>
              <a:t>Δ</a:t>
            </a:r>
            <a:r>
              <a:rPr lang="en-US" kern="0" baseline="-25000" dirty="0">
                <a:solidFill>
                  <a:srgbClr val="FF0000"/>
                </a:solidFill>
              </a:rPr>
              <a:t>1</a:t>
            </a:r>
            <a:endParaRPr lang="da-DK" dirty="0"/>
          </a:p>
        </p:txBody>
      </p:sp>
      <p:sp>
        <p:nvSpPr>
          <p:cNvPr id="63" name="TextBox 62"/>
          <p:cNvSpPr txBox="1"/>
          <p:nvPr/>
        </p:nvSpPr>
        <p:spPr>
          <a:xfrm>
            <a:off x="2959438" y="2968834"/>
            <a:ext cx="934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kern="0" dirty="0">
                <a:solidFill>
                  <a:srgbClr val="FF0000"/>
                </a:solidFill>
                <a:latin typeface="Times New Roman"/>
                <a:cs typeface="Times New Roman"/>
              </a:rPr>
              <a:t>Δ</a:t>
            </a:r>
            <a:r>
              <a:rPr lang="en-US" kern="0" baseline="-25000" dirty="0">
                <a:solidFill>
                  <a:srgbClr val="FF0000"/>
                </a:solidFill>
              </a:rPr>
              <a:t>2</a:t>
            </a:r>
            <a:endParaRPr lang="da-DK" dirty="0"/>
          </a:p>
        </p:txBody>
      </p:sp>
      <p:sp>
        <p:nvSpPr>
          <p:cNvPr id="64" name="TextBox 63"/>
          <p:cNvSpPr txBox="1"/>
          <p:nvPr/>
        </p:nvSpPr>
        <p:spPr>
          <a:xfrm>
            <a:off x="7060243" y="2968834"/>
            <a:ext cx="934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kern="0" dirty="0">
                <a:solidFill>
                  <a:srgbClr val="FF0000"/>
                </a:solidFill>
                <a:latin typeface="Times New Roman"/>
                <a:cs typeface="Times New Roman"/>
              </a:rPr>
              <a:t>Δ</a:t>
            </a:r>
            <a:r>
              <a:rPr lang="en-US" i="1" kern="0" baseline="-25000" dirty="0">
                <a:solidFill>
                  <a:srgbClr val="FF0000"/>
                </a:solidFill>
              </a:rPr>
              <a:t>n</a:t>
            </a:r>
            <a:endParaRPr lang="da-DK" i="1" dirty="0"/>
          </a:p>
        </p:txBody>
      </p:sp>
      <p:sp>
        <p:nvSpPr>
          <p:cNvPr id="65" name="Rectangle 64"/>
          <p:cNvSpPr/>
          <p:nvPr/>
        </p:nvSpPr>
        <p:spPr bwMode="auto">
          <a:xfrm>
            <a:off x="1860553" y="2997709"/>
            <a:ext cx="3302000" cy="375920"/>
          </a:xfrm>
          <a:prstGeom prst="rect">
            <a:avLst/>
          </a:prstGeom>
          <a:solidFill>
            <a:srgbClr val="00FF00">
              <a:alpha val="4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081384" y="3275357"/>
            <a:ext cx="934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kern="0" dirty="0" err="1">
                <a:solidFill>
                  <a:srgbClr val="FF0000"/>
                </a:solidFill>
              </a:rPr>
              <a:t>x</a:t>
            </a:r>
            <a:r>
              <a:rPr lang="en-US" i="1" kern="0" baseline="-25000" dirty="0" err="1">
                <a:solidFill>
                  <a:srgbClr val="FF0000"/>
                </a:solidFill>
              </a:rPr>
              <a:t>n</a:t>
            </a:r>
            <a:endParaRPr lang="da-DK" i="1" dirty="0"/>
          </a:p>
        </p:txBody>
      </p:sp>
      <p:sp>
        <p:nvSpPr>
          <p:cNvPr id="67" name="TextBox 66"/>
          <p:cNvSpPr txBox="1"/>
          <p:nvPr/>
        </p:nvSpPr>
        <p:spPr>
          <a:xfrm>
            <a:off x="5463173" y="3298395"/>
            <a:ext cx="934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kern="0" dirty="0">
                <a:solidFill>
                  <a:srgbClr val="FF0000"/>
                </a:solidFill>
              </a:rPr>
              <a:t>x</a:t>
            </a:r>
            <a:r>
              <a:rPr lang="en-US" kern="0" baseline="-25000" dirty="0">
                <a:solidFill>
                  <a:srgbClr val="FF0000"/>
                </a:solidFill>
              </a:rPr>
              <a:t>1</a:t>
            </a:r>
            <a:endParaRPr lang="da-DK" dirty="0"/>
          </a:p>
        </p:txBody>
      </p:sp>
      <p:sp>
        <p:nvSpPr>
          <p:cNvPr id="68" name="TextBox 67"/>
          <p:cNvSpPr txBox="1"/>
          <p:nvPr/>
        </p:nvSpPr>
        <p:spPr>
          <a:xfrm>
            <a:off x="2969063" y="3283118"/>
            <a:ext cx="934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kern="0" dirty="0">
                <a:solidFill>
                  <a:srgbClr val="FF0000"/>
                </a:solidFill>
              </a:rPr>
              <a:t>x</a:t>
            </a:r>
            <a:r>
              <a:rPr lang="en-US" kern="0" baseline="-25000" dirty="0">
                <a:solidFill>
                  <a:srgbClr val="FF0000"/>
                </a:solidFill>
              </a:rPr>
              <a:t>2</a:t>
            </a:r>
            <a:endParaRPr lang="da-DK" dirty="0"/>
          </a:p>
        </p:txBody>
      </p:sp>
      <p:sp>
        <p:nvSpPr>
          <p:cNvPr id="69" name="TextBox 68"/>
          <p:cNvSpPr txBox="1"/>
          <p:nvPr/>
        </p:nvSpPr>
        <p:spPr>
          <a:xfrm>
            <a:off x="4621504" y="3308020"/>
            <a:ext cx="934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kern="0" dirty="0" err="1">
                <a:solidFill>
                  <a:srgbClr val="00FF00"/>
                </a:solidFill>
              </a:rPr>
              <a:t>i</a:t>
            </a:r>
            <a:endParaRPr lang="da-DK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3746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3" grpId="0"/>
      <p:bldP spid="3" grpId="1"/>
      <p:bldP spid="60" grpId="0"/>
      <p:bldP spid="60" grpId="1"/>
      <p:bldP spid="61" grpId="0"/>
      <p:bldP spid="61" grpId="1"/>
      <p:bldP spid="62" grpId="0"/>
      <p:bldP spid="63" grpId="0"/>
      <p:bldP spid="64" grpId="0"/>
      <p:bldP spid="65" grpId="0" animBg="1"/>
      <p:bldP spid="66" grpId="0"/>
      <p:bldP spid="67" grpId="0"/>
      <p:bldP spid="68" grpId="0"/>
      <p:bldP spid="6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8514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kern="0" dirty="0" err="1">
                <a:solidFill>
                  <a:srgbClr val="3737FF"/>
                </a:solidFill>
              </a:rPr>
              <a:t>Fredman</a:t>
            </a:r>
            <a:r>
              <a:rPr lang="en-US" kern="0" dirty="0">
                <a:solidFill>
                  <a:srgbClr val="3737FF"/>
                </a:solidFill>
              </a:rPr>
              <a:t> and Saks’89:</a:t>
            </a: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Divide </a:t>
            </a:r>
            <a:r>
              <a:rPr lang="en-US" kern="0" dirty="0">
                <a:solidFill>
                  <a:srgbClr val="FF0000"/>
                </a:solidFill>
              </a:rPr>
              <a:t>updates</a:t>
            </a:r>
            <a:r>
              <a:rPr lang="en-US" kern="0" dirty="0"/>
              <a:t> into </a:t>
            </a:r>
            <a:r>
              <a:rPr lang="en-US" kern="0" dirty="0">
                <a:solidFill>
                  <a:srgbClr val="3737FF"/>
                </a:solidFill>
              </a:rPr>
              <a:t>epochs</a:t>
            </a:r>
            <a:r>
              <a:rPr lang="en-US" kern="0" dirty="0"/>
              <a:t> </a:t>
            </a:r>
            <a:r>
              <a:rPr lang="en-US" i="1" kern="0" dirty="0"/>
              <a:t>j</a:t>
            </a:r>
            <a:r>
              <a:rPr lang="en-US" kern="0" dirty="0"/>
              <a:t>=1,…,</a:t>
            </a:r>
            <a:r>
              <a:rPr lang="en-US" kern="0" dirty="0" err="1"/>
              <a:t>lg</a:t>
            </a:r>
            <a:r>
              <a:rPr lang="en-US" kern="0" baseline="-25000" dirty="0"/>
              <a:t>β</a:t>
            </a:r>
            <a:r>
              <a:rPr lang="en-US" i="1" kern="0" dirty="0"/>
              <a:t>n</a:t>
            </a:r>
            <a:r>
              <a:rPr lang="en-US" kern="0" dirty="0"/>
              <a:t>, where </a:t>
            </a:r>
            <a:r>
              <a:rPr lang="en-US" i="1" kern="0" dirty="0"/>
              <a:t>j</a:t>
            </a:r>
            <a:r>
              <a:rPr lang="en-US" kern="0" dirty="0"/>
              <a:t>’th epoch has size </a:t>
            </a:r>
            <a:r>
              <a:rPr lang="el-GR" kern="0" dirty="0"/>
              <a:t>β</a:t>
            </a:r>
            <a:r>
              <a:rPr lang="en-US" i="1" kern="0" baseline="30000" dirty="0"/>
              <a:t>j</a:t>
            </a:r>
            <a:r>
              <a:rPr lang="en-US" kern="0" dirty="0"/>
              <a:t>: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kern="0" baseline="3000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baseline="3000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baseline="3000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baseline="3000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baseline="3000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baseline="30000" dirty="0"/>
          </a:p>
          <a:p>
            <a:pPr lvl="1"/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Look at memory cells</a:t>
            </a:r>
            <a:r>
              <a:rPr lang="en-US" kern="0" dirty="0">
                <a:solidFill>
                  <a:srgbClr val="3737FF"/>
                </a:solidFill>
              </a:rPr>
              <a:t> </a:t>
            </a:r>
            <a:r>
              <a:rPr lang="en-US" kern="0" dirty="0"/>
              <a:t>at the time of the </a:t>
            </a:r>
            <a:r>
              <a:rPr lang="en-US" kern="0" dirty="0">
                <a:solidFill>
                  <a:srgbClr val="00FF00"/>
                </a:solidFill>
              </a:rPr>
              <a:t>query</a:t>
            </a:r>
            <a:r>
              <a:rPr lang="en-US" kern="0" dirty="0"/>
              <a:t>: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Assign each cell to the epoch in which it was last updated.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Prove: </a:t>
            </a:r>
            <a:r>
              <a:rPr lang="en-US" kern="0" dirty="0">
                <a:solidFill>
                  <a:srgbClr val="00FF00"/>
                </a:solidFill>
              </a:rPr>
              <a:t>Query</a:t>
            </a:r>
            <a:r>
              <a:rPr lang="en-US" kern="0" dirty="0"/>
              <a:t> must probe </a:t>
            </a:r>
            <a:r>
              <a:rPr lang="el-GR" kern="0" dirty="0"/>
              <a:t>Ω</a:t>
            </a:r>
            <a:r>
              <a:rPr lang="da-DK" kern="0" dirty="0"/>
              <a:t>(</a:t>
            </a:r>
            <a:r>
              <a:rPr lang="en-US" kern="0" dirty="0"/>
              <a:t>1) cells from each </a:t>
            </a:r>
            <a:r>
              <a:rPr lang="en-US" kern="0" dirty="0">
                <a:solidFill>
                  <a:srgbClr val="FF0000"/>
                </a:solidFill>
              </a:rPr>
              <a:t>epoch </a:t>
            </a:r>
            <a:r>
              <a:rPr lang="en-US" i="1" kern="0" dirty="0">
                <a:solidFill>
                  <a:srgbClr val="FF0000"/>
                </a:solidFill>
              </a:rPr>
              <a:t>j</a:t>
            </a:r>
            <a:r>
              <a:rPr lang="en-US" kern="0" dirty="0"/>
              <a:t>.</a:t>
            </a:r>
            <a:endParaRPr lang="en-US" kern="0" baseline="-25000" dirty="0"/>
          </a:p>
          <a:p>
            <a:pPr lvl="2"/>
            <a:endParaRPr lang="en-US" kern="0" baseline="-2500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endParaRPr lang="en-US" kern="0" dirty="0"/>
          </a:p>
          <a:p>
            <a:pPr lvl="4"/>
            <a:endParaRPr lang="en-US" kern="0" dirty="0"/>
          </a:p>
          <a:p>
            <a:pPr lvl="4"/>
            <a:endParaRPr lang="en-US" kern="0" baseline="30000" dirty="0"/>
          </a:p>
          <a:p>
            <a:pPr lvl="4"/>
            <a:endParaRPr lang="en-US" kern="0" baseline="30000" dirty="0"/>
          </a:p>
          <a:p>
            <a:pPr lvl="3"/>
            <a:endParaRPr lang="en-US" kern="0" dirty="0">
              <a:latin typeface="+mn-lt"/>
            </a:endParaRPr>
          </a:p>
        </p:txBody>
      </p:sp>
      <p:graphicFrame>
        <p:nvGraphicFramePr>
          <p:cNvPr id="64" name="Table 63"/>
          <p:cNvGraphicFramePr>
            <a:graphicFrameLocks noGrp="1"/>
          </p:cNvGraphicFramePr>
          <p:nvPr/>
        </p:nvGraphicFramePr>
        <p:xfrm>
          <a:off x="2429701" y="2406087"/>
          <a:ext cx="5165808" cy="37084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8609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09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09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52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9670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096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A</a:t>
                      </a:r>
                      <a:r>
                        <a:rPr lang="da-DK" dirty="0"/>
                        <a:t>[1]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A</a:t>
                      </a:r>
                      <a:r>
                        <a:rPr lang="da-DK" dirty="0"/>
                        <a:t>[2]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A</a:t>
                      </a:r>
                      <a:r>
                        <a:rPr lang="da-DK" dirty="0"/>
                        <a:t>[</a:t>
                      </a:r>
                      <a:r>
                        <a:rPr lang="da-DK" i="1" dirty="0"/>
                        <a:t>n</a:t>
                      </a:r>
                      <a:r>
                        <a:rPr lang="da-DK" dirty="0"/>
                        <a:t>-1]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A</a:t>
                      </a:r>
                      <a:r>
                        <a:rPr lang="da-DK" dirty="0"/>
                        <a:t>[</a:t>
                      </a:r>
                      <a:r>
                        <a:rPr lang="da-DK" i="1" dirty="0"/>
                        <a:t>n</a:t>
                      </a:r>
                      <a:r>
                        <a:rPr lang="da-DK" dirty="0"/>
                        <a:t>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6" name="TextBox 65"/>
          <p:cNvSpPr txBox="1"/>
          <p:nvPr/>
        </p:nvSpPr>
        <p:spPr>
          <a:xfrm>
            <a:off x="1868560" y="2379534"/>
            <a:ext cx="810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/>
              <a:t>A</a:t>
            </a:r>
            <a:r>
              <a:rPr lang="da-DK" dirty="0"/>
              <a:t>=</a:t>
            </a: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Chronogram Technique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2100553" y="3167358"/>
            <a:ext cx="90030" cy="9567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283433" y="3167358"/>
            <a:ext cx="90030" cy="9567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466313" y="3167358"/>
            <a:ext cx="90030" cy="9567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649193" y="3167358"/>
            <a:ext cx="90030" cy="9567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852393" y="3167358"/>
            <a:ext cx="90030" cy="9567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3035273" y="3167358"/>
            <a:ext cx="90030" cy="9567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218153" y="3167358"/>
            <a:ext cx="90030" cy="9567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3401033" y="3167358"/>
            <a:ext cx="90030" cy="9567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3604233" y="3167358"/>
            <a:ext cx="90030" cy="9567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3787113" y="3167358"/>
            <a:ext cx="90030" cy="9567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3969993" y="3167358"/>
            <a:ext cx="90030" cy="9567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4152873" y="3167358"/>
            <a:ext cx="90030" cy="9567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4356073" y="3167358"/>
            <a:ext cx="90030" cy="9567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4538953" y="3167358"/>
            <a:ext cx="90030" cy="9567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4721833" y="3167358"/>
            <a:ext cx="90030" cy="9567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4904713" y="3167358"/>
            <a:ext cx="90030" cy="9567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5107913" y="3167358"/>
            <a:ext cx="90030" cy="9567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5290793" y="3167358"/>
            <a:ext cx="90030" cy="9567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5473673" y="3167358"/>
            <a:ext cx="90030" cy="9567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5656553" y="3167358"/>
            <a:ext cx="90030" cy="9567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5859753" y="3167358"/>
            <a:ext cx="90030" cy="9567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6042633" y="3167358"/>
            <a:ext cx="90030" cy="9567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6225513" y="3167358"/>
            <a:ext cx="90030" cy="9567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6408393" y="3167358"/>
            <a:ext cx="90030" cy="9567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6611593" y="3167358"/>
            <a:ext cx="90030" cy="9567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6794473" y="3167358"/>
            <a:ext cx="90030" cy="9567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6977353" y="3167358"/>
            <a:ext cx="90030" cy="9567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7160233" y="3167358"/>
            <a:ext cx="90030" cy="9567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7363433" y="3167358"/>
            <a:ext cx="90030" cy="9567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7546313" y="3167358"/>
            <a:ext cx="90030" cy="9567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7739353" y="3167358"/>
            <a:ext cx="90030" cy="95676"/>
          </a:xfrm>
          <a:prstGeom prst="ellipse">
            <a:avLst/>
          </a:prstGeom>
          <a:solidFill>
            <a:srgbClr val="00FF00"/>
          </a:solidFill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7302473" y="3008410"/>
            <a:ext cx="0" cy="447040"/>
          </a:xfrm>
          <a:prstGeom prst="line">
            <a:avLst/>
          </a:prstGeom>
          <a:noFill/>
          <a:ln w="31750" cap="flat" cmpd="sng" algn="ctr">
            <a:solidFill>
              <a:srgbClr val="3737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6550633" y="3018570"/>
            <a:ext cx="0" cy="447040"/>
          </a:xfrm>
          <a:prstGeom prst="line">
            <a:avLst/>
          </a:prstGeom>
          <a:noFill/>
          <a:ln w="31750" cap="flat" cmpd="sng" algn="ctr">
            <a:solidFill>
              <a:srgbClr val="3737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5067273" y="3028730"/>
            <a:ext cx="0" cy="447040"/>
          </a:xfrm>
          <a:prstGeom prst="line">
            <a:avLst/>
          </a:prstGeom>
          <a:noFill/>
          <a:ln w="31750" cap="flat" cmpd="sng" algn="ctr">
            <a:solidFill>
              <a:srgbClr val="3737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2039593" y="3038890"/>
            <a:ext cx="0" cy="447040"/>
          </a:xfrm>
          <a:prstGeom prst="line">
            <a:avLst/>
          </a:prstGeom>
          <a:noFill/>
          <a:ln w="31750" cap="flat" cmpd="sng" algn="ctr">
            <a:solidFill>
              <a:srgbClr val="3737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7364279" y="3301328"/>
            <a:ext cx="401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FF8521"/>
                </a:solidFill>
              </a:rPr>
              <a:t>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754679" y="3301328"/>
            <a:ext cx="401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FF00FF"/>
                </a:solidFill>
              </a:rPr>
              <a:t>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616759" y="3301328"/>
            <a:ext cx="401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3737FF"/>
                </a:solidFill>
              </a:rPr>
              <a:t>3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361239" y="3321648"/>
            <a:ext cx="401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4</a:t>
            </a:r>
          </a:p>
        </p:txBody>
      </p:sp>
      <p:cxnSp>
        <p:nvCxnSpPr>
          <p:cNvPr id="50" name="Straight Connector 49"/>
          <p:cNvCxnSpPr/>
          <p:nvPr/>
        </p:nvCxnSpPr>
        <p:spPr bwMode="auto">
          <a:xfrm>
            <a:off x="7715931" y="3008410"/>
            <a:ext cx="0" cy="447040"/>
          </a:xfrm>
          <a:prstGeom prst="line">
            <a:avLst/>
          </a:prstGeom>
          <a:noFill/>
          <a:ln w="31750" cap="flat" cmpd="sng" algn="ctr">
            <a:solidFill>
              <a:srgbClr val="3737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Arrow Connector 50"/>
          <p:cNvCxnSpPr/>
          <p:nvPr/>
        </p:nvCxnSpPr>
        <p:spPr bwMode="auto">
          <a:xfrm flipV="1">
            <a:off x="1874324" y="3662936"/>
            <a:ext cx="6093057" cy="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3" name="TextBox 52"/>
          <p:cNvSpPr txBox="1"/>
          <p:nvPr/>
        </p:nvSpPr>
        <p:spPr>
          <a:xfrm>
            <a:off x="1900169" y="3658794"/>
            <a:ext cx="1268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time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608296" y="4607196"/>
          <a:ext cx="6604000" cy="37084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60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1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2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3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4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5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6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7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8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9</a:t>
                      </a: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pSp>
        <p:nvGrpSpPr>
          <p:cNvPr id="57" name="Group 56"/>
          <p:cNvGrpSpPr/>
          <p:nvPr/>
        </p:nvGrpSpPr>
        <p:grpSpPr>
          <a:xfrm>
            <a:off x="2583858" y="3684075"/>
            <a:ext cx="3314109" cy="930163"/>
            <a:chOff x="2583858" y="3684075"/>
            <a:chExt cx="3314109" cy="930163"/>
          </a:xfrm>
        </p:grpSpPr>
        <p:cxnSp>
          <p:nvCxnSpPr>
            <p:cNvPr id="4" name="Straight Arrow Connector 3"/>
            <p:cNvCxnSpPr/>
            <p:nvPr/>
          </p:nvCxnSpPr>
          <p:spPr bwMode="auto">
            <a:xfrm flipV="1">
              <a:off x="2583858" y="3684075"/>
              <a:ext cx="978325" cy="923211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2" name="Straight Arrow Connector 51"/>
            <p:cNvCxnSpPr>
              <a:stCxn id="93" idx="0"/>
              <a:endCxn id="49" idx="2"/>
            </p:cNvCxnSpPr>
            <p:nvPr/>
          </p:nvCxnSpPr>
          <p:spPr bwMode="auto">
            <a:xfrm flipV="1">
              <a:off x="3263168" y="3721758"/>
              <a:ext cx="299015" cy="89248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4" name="Straight Arrow Connector 53"/>
            <p:cNvCxnSpPr/>
            <p:nvPr/>
          </p:nvCxnSpPr>
          <p:spPr bwMode="auto">
            <a:xfrm flipH="1" flipV="1">
              <a:off x="3562185" y="3684075"/>
              <a:ext cx="314958" cy="930163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5" name="Straight Arrow Connector 54"/>
            <p:cNvCxnSpPr>
              <a:stCxn id="94" idx="0"/>
            </p:cNvCxnSpPr>
            <p:nvPr/>
          </p:nvCxnSpPr>
          <p:spPr bwMode="auto">
            <a:xfrm flipH="1" flipV="1">
              <a:off x="3500689" y="3684075"/>
              <a:ext cx="2397278" cy="923211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55689" name="Group 455688"/>
          <p:cNvGrpSpPr/>
          <p:nvPr/>
        </p:nvGrpSpPr>
        <p:grpSpPr>
          <a:xfrm>
            <a:off x="1950860" y="3701438"/>
            <a:ext cx="5923563" cy="912800"/>
            <a:chOff x="1950860" y="3701438"/>
            <a:chExt cx="5923563" cy="912800"/>
          </a:xfrm>
        </p:grpSpPr>
        <p:cxnSp>
          <p:nvCxnSpPr>
            <p:cNvPr id="59" name="Straight Arrow Connector 58"/>
            <p:cNvCxnSpPr>
              <a:stCxn id="96" idx="0"/>
              <a:endCxn id="48" idx="2"/>
            </p:cNvCxnSpPr>
            <p:nvPr/>
          </p:nvCxnSpPr>
          <p:spPr bwMode="auto">
            <a:xfrm flipV="1">
              <a:off x="5236429" y="3701438"/>
              <a:ext cx="581274" cy="912800"/>
            </a:xfrm>
            <a:prstGeom prst="straightConnector1">
              <a:avLst/>
            </a:prstGeom>
            <a:noFill/>
            <a:ln w="2540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1" name="Straight Arrow Connector 60"/>
            <p:cNvCxnSpPr>
              <a:endCxn id="48" idx="2"/>
            </p:cNvCxnSpPr>
            <p:nvPr/>
          </p:nvCxnSpPr>
          <p:spPr bwMode="auto">
            <a:xfrm flipH="1" flipV="1">
              <a:off x="5817703" y="3701438"/>
              <a:ext cx="680720" cy="912800"/>
            </a:xfrm>
            <a:prstGeom prst="straightConnector1">
              <a:avLst/>
            </a:prstGeom>
            <a:noFill/>
            <a:ln w="2540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5" name="Straight Arrow Connector 64"/>
            <p:cNvCxnSpPr>
              <a:endCxn id="48" idx="2"/>
            </p:cNvCxnSpPr>
            <p:nvPr/>
          </p:nvCxnSpPr>
          <p:spPr bwMode="auto">
            <a:xfrm flipH="1" flipV="1">
              <a:off x="5817703" y="3701438"/>
              <a:ext cx="1342530" cy="912800"/>
            </a:xfrm>
            <a:prstGeom prst="straightConnector1">
              <a:avLst/>
            </a:prstGeom>
            <a:noFill/>
            <a:ln w="2540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8" name="Straight Arrow Connector 67"/>
            <p:cNvCxnSpPr>
              <a:stCxn id="91" idx="0"/>
              <a:endCxn id="47" idx="2"/>
            </p:cNvCxnSpPr>
            <p:nvPr/>
          </p:nvCxnSpPr>
          <p:spPr bwMode="auto">
            <a:xfrm flipV="1">
              <a:off x="1950860" y="3701438"/>
              <a:ext cx="5004763" cy="905848"/>
            </a:xfrm>
            <a:prstGeom prst="straightConnector1">
              <a:avLst/>
            </a:prstGeom>
            <a:noFill/>
            <a:ln w="2540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1" name="Straight Arrow Connector 70"/>
            <p:cNvCxnSpPr>
              <a:stCxn id="92" idx="0"/>
              <a:endCxn id="47" idx="2"/>
            </p:cNvCxnSpPr>
            <p:nvPr/>
          </p:nvCxnSpPr>
          <p:spPr bwMode="auto">
            <a:xfrm flipH="1" flipV="1">
              <a:off x="6955623" y="3701438"/>
              <a:ext cx="918800" cy="912800"/>
            </a:xfrm>
            <a:prstGeom prst="straightConnector1">
              <a:avLst/>
            </a:prstGeom>
            <a:noFill/>
            <a:ln w="2540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4" name="Straight Arrow Connector 73"/>
            <p:cNvCxnSpPr>
              <a:endCxn id="46" idx="2"/>
            </p:cNvCxnSpPr>
            <p:nvPr/>
          </p:nvCxnSpPr>
          <p:spPr bwMode="auto">
            <a:xfrm flipV="1">
              <a:off x="4589757" y="3701438"/>
              <a:ext cx="2975466" cy="905848"/>
            </a:xfrm>
            <a:prstGeom prst="straightConnector1">
              <a:avLst/>
            </a:prstGeom>
            <a:noFill/>
            <a:ln w="25400" cap="flat" cmpd="sng" algn="ctr">
              <a:solidFill>
                <a:srgbClr val="FF852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55688" name="Group 455687"/>
          <p:cNvGrpSpPr/>
          <p:nvPr/>
        </p:nvGrpSpPr>
        <p:grpSpPr>
          <a:xfrm>
            <a:off x="1630820" y="4607286"/>
            <a:ext cx="6571713" cy="382872"/>
            <a:chOff x="1630820" y="4357036"/>
            <a:chExt cx="6571713" cy="382872"/>
          </a:xfrm>
        </p:grpSpPr>
        <p:sp>
          <p:nvSpPr>
            <p:cNvPr id="91" name="Rectangle 90"/>
            <p:cNvSpPr/>
            <p:nvPr/>
          </p:nvSpPr>
          <p:spPr bwMode="auto">
            <a:xfrm>
              <a:off x="1630820" y="4357036"/>
              <a:ext cx="640080" cy="375920"/>
            </a:xfrm>
            <a:prstGeom prst="rect">
              <a:avLst/>
            </a:prstGeom>
            <a:solidFill>
              <a:srgbClr val="FF00FF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2" name="Rectangle 91"/>
            <p:cNvSpPr/>
            <p:nvPr/>
          </p:nvSpPr>
          <p:spPr bwMode="auto">
            <a:xfrm>
              <a:off x="7546313" y="4363988"/>
              <a:ext cx="656220" cy="375920"/>
            </a:xfrm>
            <a:prstGeom prst="rect">
              <a:avLst/>
            </a:prstGeom>
            <a:solidFill>
              <a:srgbClr val="FF00FF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3" name="Rectangle 92"/>
            <p:cNvSpPr/>
            <p:nvPr/>
          </p:nvSpPr>
          <p:spPr bwMode="auto">
            <a:xfrm>
              <a:off x="2283433" y="4363988"/>
              <a:ext cx="1959470" cy="375920"/>
            </a:xfrm>
            <a:prstGeom prst="rect">
              <a:avLst/>
            </a:prstGeom>
            <a:solidFill>
              <a:schemeClr val="tx1"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4" name="Rectangle 93"/>
            <p:cNvSpPr/>
            <p:nvPr/>
          </p:nvSpPr>
          <p:spPr bwMode="auto">
            <a:xfrm>
              <a:off x="5570421" y="4357036"/>
              <a:ext cx="655092" cy="375920"/>
            </a:xfrm>
            <a:prstGeom prst="rect">
              <a:avLst/>
            </a:prstGeom>
            <a:solidFill>
              <a:schemeClr val="tx1"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4242903" y="4363988"/>
              <a:ext cx="659534" cy="375920"/>
            </a:xfrm>
            <a:prstGeom prst="rect">
              <a:avLst/>
            </a:prstGeom>
            <a:solidFill>
              <a:srgbClr val="FF8521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4902437" y="4363988"/>
              <a:ext cx="667984" cy="375920"/>
            </a:xfrm>
            <a:prstGeom prst="rect">
              <a:avLst/>
            </a:prstGeom>
            <a:solidFill>
              <a:srgbClr val="3737FF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6225513" y="4357036"/>
              <a:ext cx="1320800" cy="375920"/>
            </a:xfrm>
            <a:prstGeom prst="rect">
              <a:avLst/>
            </a:prstGeom>
            <a:solidFill>
              <a:srgbClr val="3737FF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78" name="Rectangle 77"/>
          <p:cNvSpPr/>
          <p:nvPr/>
        </p:nvSpPr>
        <p:spPr bwMode="auto">
          <a:xfrm>
            <a:off x="2933644" y="4608905"/>
            <a:ext cx="640080" cy="375920"/>
          </a:xfrm>
          <a:prstGeom prst="rect">
            <a:avLst/>
          </a:prstGeom>
          <a:solidFill>
            <a:srgbClr val="00FF00">
              <a:alpha val="7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4250467" y="4608905"/>
            <a:ext cx="640080" cy="375920"/>
          </a:xfrm>
          <a:prstGeom prst="rect">
            <a:avLst/>
          </a:prstGeom>
          <a:solidFill>
            <a:srgbClr val="00FF00">
              <a:alpha val="7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6225513" y="4599280"/>
            <a:ext cx="667429" cy="375920"/>
          </a:xfrm>
          <a:prstGeom prst="rect">
            <a:avLst/>
          </a:prstGeom>
          <a:solidFill>
            <a:srgbClr val="00FF00">
              <a:alpha val="7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7550768" y="4608905"/>
            <a:ext cx="640080" cy="375920"/>
          </a:xfrm>
          <a:prstGeom prst="rect">
            <a:avLst/>
          </a:prstGeom>
          <a:solidFill>
            <a:srgbClr val="00FF00">
              <a:alpha val="7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7142129" y="3111037"/>
            <a:ext cx="2610477" cy="688825"/>
            <a:chOff x="6408393" y="471638"/>
            <a:chExt cx="2610477" cy="1184196"/>
          </a:xfrm>
        </p:grpSpPr>
        <p:sp>
          <p:nvSpPr>
            <p:cNvPr id="75" name="Rounded Rectangular Callout 74"/>
            <p:cNvSpPr/>
            <p:nvPr/>
          </p:nvSpPr>
          <p:spPr bwMode="auto">
            <a:xfrm>
              <a:off x="6408393" y="471638"/>
              <a:ext cx="2581602" cy="1184196"/>
            </a:xfrm>
            <a:prstGeom prst="wedgeRoundRectCallout">
              <a:avLst>
                <a:gd name="adj1" fmla="val -40335"/>
                <a:gd name="adj2" fmla="val 146825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519419" y="525593"/>
              <a:ext cx="24994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800" dirty="0"/>
                <a:t>Gives </a:t>
              </a:r>
              <a:r>
                <a:rPr lang="el-GR" sz="1800" dirty="0"/>
                <a:t>Ω</a:t>
              </a:r>
              <a:r>
                <a:rPr lang="da-DK" sz="1800" dirty="0"/>
                <a:t>(</a:t>
              </a:r>
              <a:r>
                <a:rPr lang="en-US" sz="1800" kern="0" dirty="0" err="1"/>
                <a:t>lg</a:t>
              </a:r>
              <a:r>
                <a:rPr lang="en-US" sz="1800" kern="0" baseline="-25000" dirty="0"/>
                <a:t>β</a:t>
              </a:r>
              <a:r>
                <a:rPr lang="en-US" sz="1800" i="1" kern="0" dirty="0"/>
                <a:t>n</a:t>
              </a:r>
              <a:r>
                <a:rPr lang="en-US" sz="1800" kern="0" dirty="0"/>
                <a:t>) lower bound.</a:t>
              </a:r>
              <a:endParaRPr lang="da-DK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296630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  <p:set>
                                      <p:cBhvr>
                                        <p:cTn id="20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  <p:set>
                                      <p:cBhvr>
                                        <p:cTn id="2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 animBg="1"/>
      <p:bldP spid="80" grpId="0" animBg="1"/>
      <p:bldP spid="8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8514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kern="0" dirty="0" err="1">
                <a:solidFill>
                  <a:srgbClr val="3737FF"/>
                </a:solidFill>
              </a:rPr>
              <a:t>Fredman</a:t>
            </a:r>
            <a:r>
              <a:rPr lang="en-US" kern="0" dirty="0">
                <a:solidFill>
                  <a:srgbClr val="3737FF"/>
                </a:solidFill>
              </a:rPr>
              <a:t> and Saks’89:</a:t>
            </a: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Prove: </a:t>
            </a:r>
            <a:r>
              <a:rPr lang="en-US" kern="0" dirty="0"/>
              <a:t>Query must probe </a:t>
            </a:r>
            <a:r>
              <a:rPr lang="el-GR" kern="0" dirty="0"/>
              <a:t>Ω</a:t>
            </a:r>
            <a:r>
              <a:rPr lang="da-DK" kern="0" dirty="0"/>
              <a:t>(</a:t>
            </a:r>
            <a:r>
              <a:rPr lang="en-US" kern="0" dirty="0"/>
              <a:t>1) cells from each </a:t>
            </a:r>
            <a:r>
              <a:rPr lang="en-US" kern="0" dirty="0">
                <a:solidFill>
                  <a:srgbClr val="3737FF"/>
                </a:solidFill>
              </a:rPr>
              <a:t>epoch </a:t>
            </a:r>
            <a:r>
              <a:rPr lang="en-US" i="1" kern="0" dirty="0">
                <a:solidFill>
                  <a:srgbClr val="3737FF"/>
                </a:solidFill>
              </a:rPr>
              <a:t>j</a:t>
            </a:r>
            <a:r>
              <a:rPr lang="en-US" kern="0" dirty="0"/>
              <a:t>.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kern="0" baseline="-2500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baseline="-2500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baseline="-2500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baseline="-2500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baseline="-2500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baseline="-2500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baseline="-2500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baseline="-2500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baseline="-25000" dirty="0"/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Intuition (for epoch </a:t>
            </a:r>
            <a:r>
              <a:rPr lang="en-US" i="1" kern="0" dirty="0">
                <a:solidFill>
                  <a:srgbClr val="3737FF"/>
                </a:solidFill>
              </a:rPr>
              <a:t>j</a:t>
            </a:r>
            <a:r>
              <a:rPr lang="en-US" kern="0" dirty="0">
                <a:solidFill>
                  <a:srgbClr val="3737FF"/>
                </a:solidFill>
              </a:rPr>
              <a:t>=3)</a:t>
            </a:r>
            <a:r>
              <a:rPr lang="en-US" kern="0" dirty="0"/>
              <a:t>: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kern="0" dirty="0"/>
              <a:t>Cells in epochs lg</a:t>
            </a:r>
            <a:r>
              <a:rPr lang="en-US" kern="0" baseline="-25000" dirty="0"/>
              <a:t>β</a:t>
            </a:r>
            <a:r>
              <a:rPr lang="en-US" i="1" kern="0" dirty="0"/>
              <a:t>n</a:t>
            </a:r>
            <a:r>
              <a:rPr lang="en-US" kern="0" dirty="0"/>
              <a:t>,…,</a:t>
            </a:r>
            <a:r>
              <a:rPr lang="en-US" i="1" kern="0" dirty="0"/>
              <a:t>j</a:t>
            </a:r>
            <a:r>
              <a:rPr lang="en-US" kern="0" dirty="0"/>
              <a:t>+1 were written in the past, thus cannot contain information about </a:t>
            </a:r>
            <a:r>
              <a:rPr lang="en-US" kern="0" dirty="0">
                <a:solidFill>
                  <a:srgbClr val="3737FF"/>
                </a:solidFill>
              </a:rPr>
              <a:t>epoch </a:t>
            </a:r>
            <a:r>
              <a:rPr lang="en-US" i="1" kern="0" dirty="0">
                <a:solidFill>
                  <a:srgbClr val="3737FF"/>
                </a:solidFill>
              </a:rPr>
              <a:t>j</a:t>
            </a:r>
            <a:r>
              <a:rPr lang="en-US" kern="0" dirty="0"/>
              <a:t>.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kern="0" dirty="0"/>
              <a:t>If </a:t>
            </a:r>
            <a:r>
              <a:rPr lang="el-GR" kern="0" dirty="0"/>
              <a:t>β</a:t>
            </a:r>
            <a:r>
              <a:rPr lang="da-DK" kern="0" dirty="0"/>
              <a:t>=(</a:t>
            </a:r>
            <a:r>
              <a:rPr lang="da-DK" i="1" kern="0" dirty="0" err="1"/>
              <a:t>wt</a:t>
            </a:r>
            <a:r>
              <a:rPr lang="da-DK" i="1" kern="0" baseline="-25000" dirty="0" err="1"/>
              <a:t>u</a:t>
            </a:r>
            <a:r>
              <a:rPr lang="da-DK" kern="0" dirty="0"/>
              <a:t>)</a:t>
            </a:r>
            <a:r>
              <a:rPr lang="da-DK" kern="0" baseline="30000" dirty="0"/>
              <a:t>2</a:t>
            </a:r>
            <a:r>
              <a:rPr lang="da-DK" kern="0" dirty="0"/>
              <a:t>, the O(</a:t>
            </a:r>
            <a:r>
              <a:rPr lang="da-DK" i="1" kern="0" dirty="0" err="1"/>
              <a:t>t</a:t>
            </a:r>
            <a:r>
              <a:rPr lang="da-DK" i="1" kern="0" baseline="-25000" dirty="0" err="1"/>
              <a:t>u</a:t>
            </a:r>
            <a:r>
              <a:rPr lang="el-GR" kern="0" dirty="0"/>
              <a:t>β</a:t>
            </a:r>
            <a:r>
              <a:rPr lang="da-DK" i="1" kern="0" baseline="30000" dirty="0"/>
              <a:t>j-1</a:t>
            </a:r>
            <a:r>
              <a:rPr lang="da-DK" kern="0" dirty="0"/>
              <a:t>) </a:t>
            </a:r>
            <a:r>
              <a:rPr lang="da-DK" kern="0" dirty="0" err="1"/>
              <a:t>cells</a:t>
            </a:r>
            <a:r>
              <a:rPr lang="da-DK" kern="0" dirty="0"/>
              <a:t> of </a:t>
            </a:r>
            <a:r>
              <a:rPr lang="da-DK" kern="0" dirty="0" err="1"/>
              <a:t>epochs</a:t>
            </a:r>
            <a:r>
              <a:rPr lang="da-DK" kern="0" dirty="0"/>
              <a:t> 1,…,</a:t>
            </a:r>
            <a:r>
              <a:rPr lang="da-DK" i="1" kern="0" dirty="0"/>
              <a:t>j</a:t>
            </a:r>
            <a:r>
              <a:rPr lang="da-DK" kern="0" dirty="0"/>
              <a:t>-1 store o(</a:t>
            </a:r>
            <a:r>
              <a:rPr lang="el-GR" kern="0" dirty="0"/>
              <a:t>β</a:t>
            </a:r>
            <a:r>
              <a:rPr lang="da-DK" i="1" kern="0" baseline="30000" dirty="0"/>
              <a:t>j</a:t>
            </a:r>
            <a:r>
              <a:rPr lang="da-DK" kern="0" dirty="0"/>
              <a:t>) bits, </a:t>
            </a:r>
            <a:r>
              <a:rPr lang="da-DK" kern="0" dirty="0" err="1"/>
              <a:t>thus</a:t>
            </a:r>
            <a:r>
              <a:rPr lang="da-DK" kern="0" dirty="0"/>
              <a:t> </a:t>
            </a:r>
            <a:r>
              <a:rPr lang="da-DK" kern="0" dirty="0" err="1">
                <a:solidFill>
                  <a:srgbClr val="3737FF"/>
                </a:solidFill>
              </a:rPr>
              <a:t>epoch</a:t>
            </a:r>
            <a:r>
              <a:rPr lang="da-DK" kern="0" dirty="0">
                <a:solidFill>
                  <a:srgbClr val="3737FF"/>
                </a:solidFill>
              </a:rPr>
              <a:t> </a:t>
            </a:r>
            <a:r>
              <a:rPr lang="da-DK" i="1" kern="0" dirty="0">
                <a:solidFill>
                  <a:srgbClr val="3737FF"/>
                </a:solidFill>
              </a:rPr>
              <a:t>j</a:t>
            </a:r>
            <a:r>
              <a:rPr lang="da-DK" kern="0" dirty="0">
                <a:solidFill>
                  <a:srgbClr val="3737FF"/>
                </a:solidFill>
              </a:rPr>
              <a:t> </a:t>
            </a:r>
            <a:r>
              <a:rPr lang="da-DK" kern="0" dirty="0"/>
              <a:t>is (</a:t>
            </a:r>
            <a:r>
              <a:rPr lang="da-DK" kern="0" dirty="0" err="1"/>
              <a:t>mostly</a:t>
            </a:r>
            <a:r>
              <a:rPr lang="da-DK" kern="0" dirty="0"/>
              <a:t>) </a:t>
            </a:r>
            <a:r>
              <a:rPr lang="da-DK" kern="0" dirty="0" err="1"/>
              <a:t>unknown</a:t>
            </a:r>
            <a:r>
              <a:rPr lang="da-DK" kern="0" dirty="0"/>
              <a:t> </a:t>
            </a:r>
            <a:r>
              <a:rPr lang="da-DK" kern="0" dirty="0" err="1"/>
              <a:t>even</a:t>
            </a:r>
            <a:r>
              <a:rPr lang="da-DK" kern="0" dirty="0"/>
              <a:t> </a:t>
            </a:r>
            <a:r>
              <a:rPr lang="da-DK" kern="0" dirty="0" err="1"/>
              <a:t>if</a:t>
            </a:r>
            <a:r>
              <a:rPr lang="da-DK" kern="0" dirty="0"/>
              <a:t> </a:t>
            </a:r>
            <a:r>
              <a:rPr lang="da-DK" kern="0" dirty="0" err="1"/>
              <a:t>read</a:t>
            </a:r>
            <a:r>
              <a:rPr lang="da-DK" kern="0" dirty="0"/>
              <a:t> all </a:t>
            </a:r>
            <a:r>
              <a:rPr lang="da-DK" kern="0" dirty="0" err="1"/>
              <a:t>these</a:t>
            </a:r>
            <a:r>
              <a:rPr lang="da-DK" kern="0" dirty="0"/>
              <a:t>.</a:t>
            </a:r>
            <a:endParaRPr lang="en-US" kern="0" dirty="0"/>
          </a:p>
          <a:p>
            <a:pPr lvl="2"/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endParaRPr lang="en-US" kern="0" dirty="0"/>
          </a:p>
          <a:p>
            <a:pPr lvl="4"/>
            <a:endParaRPr lang="en-US" kern="0" dirty="0"/>
          </a:p>
          <a:p>
            <a:pPr lvl="4"/>
            <a:endParaRPr lang="en-US" kern="0" baseline="30000" dirty="0"/>
          </a:p>
          <a:p>
            <a:pPr lvl="4"/>
            <a:endParaRPr lang="en-US" kern="0" baseline="30000" dirty="0"/>
          </a:p>
          <a:p>
            <a:pPr lvl="3"/>
            <a:endParaRPr lang="en-US" kern="0" dirty="0">
              <a:latin typeface="+mn-lt"/>
            </a:endParaRP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Chronogram Technique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2100553" y="2387733"/>
            <a:ext cx="90030" cy="9567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283433" y="2387733"/>
            <a:ext cx="90030" cy="9567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466313" y="2387733"/>
            <a:ext cx="90030" cy="9567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649193" y="2387733"/>
            <a:ext cx="90030" cy="9567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852393" y="2387733"/>
            <a:ext cx="90030" cy="9567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035273" y="2387733"/>
            <a:ext cx="90030" cy="9567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3218153" y="2387733"/>
            <a:ext cx="90030" cy="9567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401033" y="2387733"/>
            <a:ext cx="90030" cy="9567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3604233" y="2387733"/>
            <a:ext cx="90030" cy="9567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787113" y="2387733"/>
            <a:ext cx="90030" cy="9567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3969993" y="2387733"/>
            <a:ext cx="90030" cy="9567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4152873" y="2387733"/>
            <a:ext cx="90030" cy="9567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4356073" y="2387733"/>
            <a:ext cx="90030" cy="9567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4538953" y="2387733"/>
            <a:ext cx="90030" cy="9567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4721833" y="2387733"/>
            <a:ext cx="90030" cy="9567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4904713" y="2387733"/>
            <a:ext cx="90030" cy="9567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5107913" y="2387733"/>
            <a:ext cx="90030" cy="95676"/>
          </a:xfrm>
          <a:prstGeom prst="ellipse">
            <a:avLst/>
          </a:prstGeom>
          <a:solidFill>
            <a:srgbClr val="3737FF"/>
          </a:solidFill>
          <a:ln w="9525" cap="flat" cmpd="sng" algn="ctr">
            <a:solidFill>
              <a:srgbClr val="3737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5290793" y="2387733"/>
            <a:ext cx="90030" cy="95676"/>
          </a:xfrm>
          <a:prstGeom prst="ellipse">
            <a:avLst/>
          </a:prstGeom>
          <a:solidFill>
            <a:srgbClr val="3737FF"/>
          </a:solidFill>
          <a:ln w="9525" cap="flat" cmpd="sng" algn="ctr">
            <a:solidFill>
              <a:srgbClr val="3737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5473673" y="2387733"/>
            <a:ext cx="90030" cy="95676"/>
          </a:xfrm>
          <a:prstGeom prst="ellipse">
            <a:avLst/>
          </a:prstGeom>
          <a:solidFill>
            <a:srgbClr val="3737FF"/>
          </a:solidFill>
          <a:ln w="9525" cap="flat" cmpd="sng" algn="ctr">
            <a:solidFill>
              <a:srgbClr val="3737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5656553" y="2387733"/>
            <a:ext cx="90030" cy="95676"/>
          </a:xfrm>
          <a:prstGeom prst="ellipse">
            <a:avLst/>
          </a:prstGeom>
          <a:solidFill>
            <a:srgbClr val="3737FF"/>
          </a:solidFill>
          <a:ln w="9525" cap="flat" cmpd="sng" algn="ctr">
            <a:solidFill>
              <a:srgbClr val="3737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5859753" y="2387733"/>
            <a:ext cx="90030" cy="95676"/>
          </a:xfrm>
          <a:prstGeom prst="ellipse">
            <a:avLst/>
          </a:prstGeom>
          <a:solidFill>
            <a:srgbClr val="3737FF"/>
          </a:solidFill>
          <a:ln w="9525" cap="flat" cmpd="sng" algn="ctr">
            <a:solidFill>
              <a:srgbClr val="3737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6042633" y="2387733"/>
            <a:ext cx="90030" cy="95676"/>
          </a:xfrm>
          <a:prstGeom prst="ellipse">
            <a:avLst/>
          </a:prstGeom>
          <a:solidFill>
            <a:srgbClr val="3737FF"/>
          </a:solidFill>
          <a:ln w="9525" cap="flat" cmpd="sng" algn="ctr">
            <a:solidFill>
              <a:srgbClr val="3737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6225513" y="2387733"/>
            <a:ext cx="90030" cy="95676"/>
          </a:xfrm>
          <a:prstGeom prst="ellipse">
            <a:avLst/>
          </a:prstGeom>
          <a:solidFill>
            <a:srgbClr val="3737FF"/>
          </a:solidFill>
          <a:ln w="9525" cap="flat" cmpd="sng" algn="ctr">
            <a:solidFill>
              <a:srgbClr val="3737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6408393" y="2387733"/>
            <a:ext cx="90030" cy="95676"/>
          </a:xfrm>
          <a:prstGeom prst="ellipse">
            <a:avLst/>
          </a:prstGeom>
          <a:solidFill>
            <a:srgbClr val="3737FF"/>
          </a:solidFill>
          <a:ln w="9525" cap="flat" cmpd="sng" algn="ctr">
            <a:solidFill>
              <a:srgbClr val="3737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6611593" y="2387733"/>
            <a:ext cx="90030" cy="95676"/>
          </a:xfrm>
          <a:prstGeom prst="ellipse">
            <a:avLst/>
          </a:prstGeom>
          <a:solidFill>
            <a:srgbClr val="FF00FF"/>
          </a:soli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6794473" y="2387733"/>
            <a:ext cx="90030" cy="95676"/>
          </a:xfrm>
          <a:prstGeom prst="ellipse">
            <a:avLst/>
          </a:prstGeom>
          <a:solidFill>
            <a:srgbClr val="FF00FF"/>
          </a:soli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6977353" y="2387733"/>
            <a:ext cx="90030" cy="95676"/>
          </a:xfrm>
          <a:prstGeom prst="ellipse">
            <a:avLst/>
          </a:prstGeom>
          <a:solidFill>
            <a:srgbClr val="FF00FF"/>
          </a:soli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7160233" y="2387733"/>
            <a:ext cx="90030" cy="95676"/>
          </a:xfrm>
          <a:prstGeom prst="ellipse">
            <a:avLst/>
          </a:prstGeom>
          <a:solidFill>
            <a:srgbClr val="FF00FF"/>
          </a:soli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7363433" y="2387733"/>
            <a:ext cx="90030" cy="95676"/>
          </a:xfrm>
          <a:prstGeom prst="ellipse">
            <a:avLst/>
          </a:prstGeom>
          <a:solidFill>
            <a:srgbClr val="FF8521"/>
          </a:solidFill>
          <a:ln w="9525" cap="flat" cmpd="sng" algn="ctr">
            <a:solidFill>
              <a:srgbClr val="FF85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7546313" y="2387733"/>
            <a:ext cx="90030" cy="95676"/>
          </a:xfrm>
          <a:prstGeom prst="ellipse">
            <a:avLst/>
          </a:prstGeom>
          <a:solidFill>
            <a:srgbClr val="FF8521"/>
          </a:solidFill>
          <a:ln w="9525" cap="flat" cmpd="sng" algn="ctr">
            <a:solidFill>
              <a:srgbClr val="FF85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7739353" y="2387733"/>
            <a:ext cx="90030" cy="95676"/>
          </a:xfrm>
          <a:prstGeom prst="ellipse">
            <a:avLst/>
          </a:prstGeom>
          <a:solidFill>
            <a:srgbClr val="00FF00"/>
          </a:solidFill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>
            <a:off x="7302473" y="2228785"/>
            <a:ext cx="0" cy="447040"/>
          </a:xfrm>
          <a:prstGeom prst="line">
            <a:avLst/>
          </a:prstGeom>
          <a:noFill/>
          <a:ln w="31750" cap="flat" cmpd="sng" algn="ctr">
            <a:solidFill>
              <a:srgbClr val="3737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6550633" y="2238945"/>
            <a:ext cx="0" cy="447040"/>
          </a:xfrm>
          <a:prstGeom prst="line">
            <a:avLst/>
          </a:prstGeom>
          <a:noFill/>
          <a:ln w="31750" cap="flat" cmpd="sng" algn="ctr">
            <a:solidFill>
              <a:srgbClr val="3737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>
            <a:off x="5067273" y="2249105"/>
            <a:ext cx="0" cy="447040"/>
          </a:xfrm>
          <a:prstGeom prst="line">
            <a:avLst/>
          </a:prstGeom>
          <a:noFill/>
          <a:ln w="31750" cap="flat" cmpd="sng" algn="ctr">
            <a:solidFill>
              <a:srgbClr val="3737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2039593" y="2259265"/>
            <a:ext cx="0" cy="447040"/>
          </a:xfrm>
          <a:prstGeom prst="line">
            <a:avLst/>
          </a:prstGeom>
          <a:noFill/>
          <a:ln w="31750" cap="flat" cmpd="sng" algn="ctr">
            <a:solidFill>
              <a:srgbClr val="3737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7364279" y="2521703"/>
            <a:ext cx="401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FF8521"/>
                </a:solidFill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754679" y="2521703"/>
            <a:ext cx="401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FF00FF"/>
                </a:solidFill>
              </a:rPr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616759" y="2521703"/>
            <a:ext cx="401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3737FF"/>
                </a:solidFill>
              </a:rPr>
              <a:t>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361239" y="2542023"/>
            <a:ext cx="401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4</a:t>
            </a:r>
          </a:p>
        </p:txBody>
      </p:sp>
      <p:cxnSp>
        <p:nvCxnSpPr>
          <p:cNvPr id="47" name="Straight Connector 46"/>
          <p:cNvCxnSpPr/>
          <p:nvPr/>
        </p:nvCxnSpPr>
        <p:spPr bwMode="auto">
          <a:xfrm>
            <a:off x="7715931" y="2228785"/>
            <a:ext cx="0" cy="447040"/>
          </a:xfrm>
          <a:prstGeom prst="line">
            <a:avLst/>
          </a:prstGeom>
          <a:noFill/>
          <a:ln w="31750" cap="flat" cmpd="sng" algn="ctr">
            <a:solidFill>
              <a:srgbClr val="3737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 flipV="1">
            <a:off x="1874324" y="2883311"/>
            <a:ext cx="6093057" cy="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1900169" y="2879169"/>
            <a:ext cx="1268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time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1632103" y="3400491"/>
          <a:ext cx="6604000" cy="37084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60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1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2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3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4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5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6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7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8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9</a:t>
                      </a: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pSp>
        <p:nvGrpSpPr>
          <p:cNvPr id="51" name="Group 50"/>
          <p:cNvGrpSpPr/>
          <p:nvPr/>
        </p:nvGrpSpPr>
        <p:grpSpPr>
          <a:xfrm>
            <a:off x="1654627" y="3400581"/>
            <a:ext cx="6571713" cy="385545"/>
            <a:chOff x="1630820" y="4357036"/>
            <a:chExt cx="6571713" cy="385545"/>
          </a:xfrm>
        </p:grpSpPr>
        <p:sp>
          <p:nvSpPr>
            <p:cNvPr id="52" name="Rectangle 51"/>
            <p:cNvSpPr/>
            <p:nvPr/>
          </p:nvSpPr>
          <p:spPr bwMode="auto">
            <a:xfrm>
              <a:off x="1630820" y="4357036"/>
              <a:ext cx="640080" cy="375920"/>
            </a:xfrm>
            <a:prstGeom prst="rect">
              <a:avLst/>
            </a:prstGeom>
            <a:solidFill>
              <a:srgbClr val="FF00FF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7546313" y="4363988"/>
              <a:ext cx="656220" cy="375920"/>
            </a:xfrm>
            <a:prstGeom prst="rect">
              <a:avLst/>
            </a:prstGeom>
            <a:solidFill>
              <a:srgbClr val="FF00FF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2283433" y="4363988"/>
              <a:ext cx="1959470" cy="375920"/>
            </a:xfrm>
            <a:prstGeom prst="rect">
              <a:avLst/>
            </a:prstGeom>
            <a:solidFill>
              <a:schemeClr val="tx1"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5570421" y="4366661"/>
              <a:ext cx="655092" cy="375920"/>
            </a:xfrm>
            <a:prstGeom prst="rect">
              <a:avLst/>
            </a:prstGeom>
            <a:solidFill>
              <a:schemeClr val="tx1"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4242903" y="4363988"/>
              <a:ext cx="659534" cy="375920"/>
            </a:xfrm>
            <a:prstGeom prst="rect">
              <a:avLst/>
            </a:prstGeom>
            <a:solidFill>
              <a:srgbClr val="FF8521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4902437" y="4363988"/>
              <a:ext cx="667984" cy="375920"/>
            </a:xfrm>
            <a:prstGeom prst="rect">
              <a:avLst/>
            </a:prstGeom>
            <a:solidFill>
              <a:srgbClr val="3737FF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6225513" y="4366661"/>
              <a:ext cx="1320800" cy="375920"/>
            </a:xfrm>
            <a:prstGeom prst="rect">
              <a:avLst/>
            </a:prstGeom>
            <a:solidFill>
              <a:srgbClr val="3737FF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5" name="Down Arrow 4"/>
          <p:cNvSpPr/>
          <p:nvPr/>
        </p:nvSpPr>
        <p:spPr bwMode="auto">
          <a:xfrm rot="10800000">
            <a:off x="5667253" y="2936919"/>
            <a:ext cx="276015" cy="316418"/>
          </a:xfrm>
          <a:prstGeom prst="downArrow">
            <a:avLst/>
          </a:prstGeom>
          <a:solidFill>
            <a:srgbClr val="3737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pSp>
        <p:nvGrpSpPr>
          <p:cNvPr id="455680" name="Group 455679"/>
          <p:cNvGrpSpPr/>
          <p:nvPr/>
        </p:nvGrpSpPr>
        <p:grpSpPr>
          <a:xfrm>
            <a:off x="2039593" y="2027085"/>
            <a:ext cx="4275950" cy="1938579"/>
            <a:chOff x="2039593" y="2027085"/>
            <a:chExt cx="4275950" cy="1938579"/>
          </a:xfrm>
        </p:grpSpPr>
        <p:sp>
          <p:nvSpPr>
            <p:cNvPr id="6" name="Oval 5"/>
            <p:cNvSpPr/>
            <p:nvPr/>
          </p:nvSpPr>
          <p:spPr bwMode="auto">
            <a:xfrm>
              <a:off x="2039593" y="2027085"/>
              <a:ext cx="3046162" cy="850439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5" name="Oval 64"/>
            <p:cNvSpPr/>
            <p:nvPr/>
          </p:nvSpPr>
          <p:spPr bwMode="auto">
            <a:xfrm>
              <a:off x="2218474" y="3115225"/>
              <a:ext cx="2137599" cy="850439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6" name="Oval 65"/>
            <p:cNvSpPr/>
            <p:nvPr/>
          </p:nvSpPr>
          <p:spPr bwMode="auto">
            <a:xfrm>
              <a:off x="5518688" y="3279279"/>
              <a:ext cx="796855" cy="618953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455681" name="Group 455680"/>
          <p:cNvGrpSpPr/>
          <p:nvPr/>
        </p:nvGrpSpPr>
        <p:grpSpPr>
          <a:xfrm>
            <a:off x="1548811" y="2125436"/>
            <a:ext cx="6747846" cy="1772796"/>
            <a:chOff x="1548811" y="2125436"/>
            <a:chExt cx="6747846" cy="1772796"/>
          </a:xfrm>
        </p:grpSpPr>
        <p:sp>
          <p:nvSpPr>
            <p:cNvPr id="68" name="Oval 67"/>
            <p:cNvSpPr/>
            <p:nvPr/>
          </p:nvSpPr>
          <p:spPr bwMode="auto">
            <a:xfrm>
              <a:off x="6567544" y="2125436"/>
              <a:ext cx="1148388" cy="616642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0" name="Oval 69"/>
            <p:cNvSpPr/>
            <p:nvPr/>
          </p:nvSpPr>
          <p:spPr bwMode="auto">
            <a:xfrm>
              <a:off x="1548811" y="3253337"/>
              <a:ext cx="796855" cy="618953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1" name="Oval 70"/>
            <p:cNvSpPr/>
            <p:nvPr/>
          </p:nvSpPr>
          <p:spPr bwMode="auto">
            <a:xfrm>
              <a:off x="4198049" y="3273918"/>
              <a:ext cx="796855" cy="618953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2" name="Oval 71"/>
            <p:cNvSpPr/>
            <p:nvPr/>
          </p:nvSpPr>
          <p:spPr bwMode="auto">
            <a:xfrm>
              <a:off x="7499802" y="3279279"/>
              <a:ext cx="796855" cy="618953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455683" name="TextBox 455682"/>
          <p:cNvSpPr txBox="1"/>
          <p:nvPr/>
        </p:nvSpPr>
        <p:spPr>
          <a:xfrm>
            <a:off x="5492923" y="1736881"/>
            <a:ext cx="16434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600" dirty="0">
                <a:solidFill>
                  <a:srgbClr val="FF0000"/>
                </a:solidFill>
              </a:rPr>
              <a:t>?</a:t>
            </a:r>
            <a:endParaRPr lang="da-DK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97408" y="2433757"/>
            <a:ext cx="4215865" cy="1896177"/>
            <a:chOff x="3031968" y="2618067"/>
            <a:chExt cx="4215865" cy="1896177"/>
          </a:xfrm>
        </p:grpSpPr>
        <p:sp>
          <p:nvSpPr>
            <p:cNvPr id="2" name="Rounded Rectangle 1"/>
            <p:cNvSpPr/>
            <p:nvPr/>
          </p:nvSpPr>
          <p:spPr bwMode="auto">
            <a:xfrm>
              <a:off x="3031968" y="2618067"/>
              <a:ext cx="4215865" cy="189617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159160" y="2733578"/>
              <a:ext cx="3963535" cy="1698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800" dirty="0" err="1"/>
                <a:t>Since</a:t>
              </a:r>
              <a:r>
                <a:rPr lang="da-DK" sz="1800" dirty="0"/>
                <a:t> </a:t>
              </a:r>
              <a:r>
                <a:rPr lang="el-GR" sz="1800" kern="0" dirty="0"/>
                <a:t>β</a:t>
              </a:r>
              <a:r>
                <a:rPr lang="da-DK" sz="1800" kern="0" dirty="0"/>
                <a:t>=(</a:t>
              </a:r>
              <a:r>
                <a:rPr lang="da-DK" sz="1800" i="1" kern="0" dirty="0" err="1"/>
                <a:t>wt</a:t>
              </a:r>
              <a:r>
                <a:rPr lang="da-DK" sz="1800" i="1" kern="0" baseline="-25000" dirty="0" err="1"/>
                <a:t>u</a:t>
              </a:r>
              <a:r>
                <a:rPr lang="da-DK" sz="1800" kern="0" dirty="0"/>
                <a:t>)</a:t>
              </a:r>
              <a:r>
                <a:rPr lang="da-DK" sz="1800" kern="0" baseline="30000" dirty="0"/>
                <a:t>2</a:t>
              </a:r>
              <a:r>
                <a:rPr lang="da-DK" sz="1800" dirty="0"/>
                <a:t>, </a:t>
              </a:r>
              <a:r>
                <a:rPr lang="da-DK" sz="1800" kern="0" dirty="0" err="1"/>
                <a:t>we</a:t>
              </a:r>
              <a:r>
                <a:rPr lang="da-DK" sz="1800" kern="0" dirty="0"/>
                <a:t> </a:t>
              </a:r>
              <a:r>
                <a:rPr lang="da-DK" sz="1800" kern="0" dirty="0" err="1"/>
                <a:t>get</a:t>
              </a:r>
              <a:r>
                <a:rPr lang="da-DK" sz="1800" kern="0" dirty="0"/>
                <a:t>:</a:t>
              </a:r>
            </a:p>
            <a:p>
              <a:r>
                <a:rPr lang="da-DK" sz="1800" kern="0" dirty="0"/>
                <a:t>  </a:t>
              </a:r>
              <a:r>
                <a:rPr lang="da-DK" sz="1800" i="1" kern="0" dirty="0" err="1"/>
                <a:t>t</a:t>
              </a:r>
              <a:r>
                <a:rPr lang="da-DK" sz="1800" i="1" kern="0" baseline="-25000" dirty="0" err="1"/>
                <a:t>q</a:t>
              </a:r>
              <a:r>
                <a:rPr lang="da-DK" sz="1800" kern="0" dirty="0"/>
                <a:t>=</a:t>
              </a:r>
              <a:r>
                <a:rPr lang="el-GR" sz="1800" kern="0" dirty="0"/>
                <a:t>Ω</a:t>
              </a:r>
              <a:r>
                <a:rPr lang="da-DK" sz="1800" kern="0" dirty="0"/>
                <a:t>(</a:t>
              </a:r>
              <a:r>
                <a:rPr lang="da-DK" sz="1800" kern="0" dirty="0" err="1"/>
                <a:t>lg</a:t>
              </a:r>
              <a:r>
                <a:rPr lang="da-DK" sz="1800" i="1" kern="0" dirty="0" err="1"/>
                <a:t>n</a:t>
              </a:r>
              <a:r>
                <a:rPr lang="da-DK" sz="1800" kern="0" dirty="0"/>
                <a:t>/</a:t>
              </a:r>
              <a:r>
                <a:rPr lang="da-DK" sz="1800" kern="0" dirty="0" err="1"/>
                <a:t>lg</a:t>
              </a:r>
              <a:r>
                <a:rPr lang="da-DK" sz="1800" kern="0" dirty="0"/>
                <a:t>(</a:t>
              </a:r>
              <a:r>
                <a:rPr lang="da-DK" sz="1800" i="1" kern="0" dirty="0" err="1"/>
                <a:t>wt</a:t>
              </a:r>
              <a:r>
                <a:rPr lang="da-DK" sz="1800" i="1" kern="0" baseline="-25000" dirty="0" err="1"/>
                <a:t>u</a:t>
              </a:r>
              <a:r>
                <a:rPr lang="da-DK" sz="1800" kern="0" dirty="0"/>
                <a:t>)).</a:t>
              </a:r>
            </a:p>
            <a:p>
              <a:endParaRPr lang="da-DK" sz="1800" kern="0" dirty="0"/>
            </a:p>
            <a:p>
              <a:r>
                <a:rPr lang="da-DK" sz="1800" kern="0" dirty="0" err="1"/>
                <a:t>Implies</a:t>
              </a:r>
              <a:endParaRPr lang="da-DK" sz="1800" kern="0" dirty="0"/>
            </a:p>
            <a:p>
              <a:r>
                <a:rPr lang="da-DK" sz="1800" kern="0" dirty="0"/>
                <a:t>  max{</a:t>
              </a:r>
              <a:r>
                <a:rPr lang="da-DK" sz="1800" i="1" kern="0" dirty="0" err="1"/>
                <a:t>t</a:t>
              </a:r>
              <a:r>
                <a:rPr lang="da-DK" sz="1800" i="1" kern="0" baseline="-25000" dirty="0" err="1"/>
                <a:t>u,</a:t>
              </a:r>
              <a:r>
                <a:rPr lang="da-DK" sz="1800" i="1" kern="0" dirty="0" err="1"/>
                <a:t>t</a:t>
              </a:r>
              <a:r>
                <a:rPr lang="da-DK" sz="1800" i="1" kern="0" baseline="-25000" dirty="0" err="1"/>
                <a:t>q</a:t>
              </a:r>
              <a:r>
                <a:rPr lang="da-DK" sz="1800" kern="0" dirty="0"/>
                <a:t>}=</a:t>
              </a:r>
              <a:r>
                <a:rPr lang="el-GR" sz="1800" kern="0" dirty="0"/>
                <a:t> </a:t>
              </a:r>
              <a:r>
                <a:rPr lang="el-GR" sz="1800" kern="0" dirty="0" err="1"/>
                <a:t>Ω</a:t>
              </a:r>
              <a:r>
                <a:rPr lang="da-DK" sz="1800" kern="0" dirty="0"/>
                <a:t>(</a:t>
              </a:r>
              <a:r>
                <a:rPr lang="da-DK" sz="1800" kern="0" dirty="0" err="1"/>
                <a:t>lg</a:t>
              </a:r>
              <a:r>
                <a:rPr lang="da-DK" sz="1800" i="1" kern="0" dirty="0" err="1"/>
                <a:t>n</a:t>
              </a:r>
              <a:r>
                <a:rPr lang="da-DK" sz="1800" kern="0" dirty="0"/>
                <a:t>/</a:t>
              </a:r>
              <a:r>
                <a:rPr lang="da-DK" sz="1800" kern="0" dirty="0" err="1"/>
                <a:t>lglg</a:t>
              </a:r>
              <a:r>
                <a:rPr lang="da-DK" sz="1800" i="1" kern="0" dirty="0" err="1"/>
                <a:t>n</a:t>
              </a:r>
              <a:r>
                <a:rPr lang="da-DK" sz="1800" kern="0" dirty="0"/>
                <a:t>)</a:t>
              </a:r>
              <a:endParaRPr lang="da-DK" sz="1800" dirty="0"/>
            </a:p>
          </p:txBody>
        </p:sp>
      </p:grpSp>
      <p:grpSp>
        <p:nvGrpSpPr>
          <p:cNvPr id="455685" name="Group 455684"/>
          <p:cNvGrpSpPr/>
          <p:nvPr/>
        </p:nvGrpSpPr>
        <p:grpSpPr>
          <a:xfrm>
            <a:off x="6408393" y="471638"/>
            <a:ext cx="2610477" cy="1555447"/>
            <a:chOff x="6408393" y="471638"/>
            <a:chExt cx="2610477" cy="1555447"/>
          </a:xfrm>
        </p:grpSpPr>
        <p:sp>
          <p:nvSpPr>
            <p:cNvPr id="455684" name="Rounded Rectangular Callout 455683"/>
            <p:cNvSpPr/>
            <p:nvPr/>
          </p:nvSpPr>
          <p:spPr bwMode="auto">
            <a:xfrm>
              <a:off x="6408393" y="471638"/>
              <a:ext cx="2581602" cy="1555447"/>
            </a:xfrm>
            <a:prstGeom prst="wedgeRoundRectCallout">
              <a:avLst>
                <a:gd name="adj1" fmla="val -66061"/>
                <a:gd name="adj2" fmla="val 71368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519419" y="525593"/>
              <a:ext cx="2499451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800" dirty="0" err="1"/>
                <a:t>Random</a:t>
              </a:r>
              <a:r>
                <a:rPr lang="da-DK" sz="1800" dirty="0"/>
                <a:t> </a:t>
              </a:r>
              <a:r>
                <a:rPr lang="da-DK" sz="1800" dirty="0" err="1">
                  <a:solidFill>
                    <a:srgbClr val="FF0000"/>
                  </a:solidFill>
                </a:rPr>
                <a:t>updates</a:t>
              </a:r>
              <a:r>
                <a:rPr lang="da-DK" sz="1800" dirty="0">
                  <a:solidFill>
                    <a:srgbClr val="FF0000"/>
                  </a:solidFill>
                </a:rPr>
                <a:t> </a:t>
              </a:r>
              <a:r>
                <a:rPr lang="da-DK" sz="1800" dirty="0"/>
                <a:t>at </a:t>
              </a:r>
              <a:r>
                <a:rPr lang="da-DK" sz="1800" dirty="0" err="1"/>
                <a:t>random</a:t>
              </a:r>
              <a:r>
                <a:rPr lang="da-DK" sz="1800" dirty="0"/>
                <a:t> array </a:t>
              </a:r>
              <a:r>
                <a:rPr lang="da-DK" sz="1800" dirty="0" err="1"/>
                <a:t>entries</a:t>
              </a:r>
              <a:r>
                <a:rPr lang="da-DK" sz="1800" dirty="0"/>
                <a:t>, </a:t>
              </a:r>
              <a:r>
                <a:rPr lang="da-DK" sz="1800" dirty="0" err="1"/>
                <a:t>thus</a:t>
              </a:r>
              <a:r>
                <a:rPr lang="da-DK" sz="1800" dirty="0"/>
                <a:t> </a:t>
              </a:r>
              <a:r>
                <a:rPr lang="da-DK" sz="1800" dirty="0" err="1"/>
                <a:t>expect</a:t>
              </a:r>
              <a:r>
                <a:rPr lang="da-DK" sz="1800" dirty="0"/>
                <a:t> </a:t>
              </a:r>
              <a:r>
                <a:rPr lang="da-DK" sz="1800" dirty="0" err="1">
                  <a:solidFill>
                    <a:srgbClr val="00FF00"/>
                  </a:solidFill>
                </a:rPr>
                <a:t>query</a:t>
              </a:r>
              <a:r>
                <a:rPr lang="da-DK" sz="1800" dirty="0">
                  <a:solidFill>
                    <a:srgbClr val="00FF00"/>
                  </a:solidFill>
                </a:rPr>
                <a:t> </a:t>
              </a:r>
              <a:r>
                <a:rPr lang="da-DK" sz="1800" dirty="0" err="1"/>
                <a:t>answer</a:t>
              </a:r>
              <a:r>
                <a:rPr lang="da-DK" sz="1800" dirty="0"/>
                <a:t> </a:t>
              </a:r>
              <a:r>
                <a:rPr lang="da-DK" sz="1800" dirty="0" err="1"/>
                <a:t>depends</a:t>
              </a:r>
              <a:r>
                <a:rPr lang="da-DK" sz="1800" dirty="0"/>
                <a:t> on </a:t>
              </a:r>
              <a:r>
                <a:rPr lang="da-DK" sz="1800" dirty="0" err="1"/>
                <a:t>this</a:t>
              </a:r>
              <a:r>
                <a:rPr lang="da-DK" sz="1800" dirty="0"/>
                <a:t>!</a:t>
              </a:r>
              <a:endParaRPr lang="da-DK" sz="1800" i="1" dirty="0"/>
            </a:p>
          </p:txBody>
        </p:sp>
      </p:grpSp>
      <p:sp>
        <p:nvSpPr>
          <p:cNvPr id="78" name="Oval 77"/>
          <p:cNvSpPr/>
          <p:nvPr/>
        </p:nvSpPr>
        <p:spPr bwMode="auto">
          <a:xfrm>
            <a:off x="5077125" y="2125436"/>
            <a:ext cx="1473508" cy="616642"/>
          </a:xfrm>
          <a:prstGeom prst="ellipse">
            <a:avLst/>
          </a:prstGeom>
          <a:noFill/>
          <a:ln w="28575" cap="flat" cmpd="sng" algn="ctr">
            <a:solidFill>
              <a:srgbClr val="3737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55686" name="TextBox 455685"/>
          <p:cNvSpPr txBox="1"/>
          <p:nvPr/>
        </p:nvSpPr>
        <p:spPr>
          <a:xfrm>
            <a:off x="6331683" y="1739134"/>
            <a:ext cx="706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/>
              <a:t>»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943842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55683" grpId="0"/>
      <p:bldP spid="78" grpId="0" animBg="1"/>
      <p:bldP spid="78" grpId="1" animBg="1"/>
      <p:bldP spid="455686" grpId="0"/>
      <p:bldP spid="455686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8514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kern="0" dirty="0" err="1">
                <a:solidFill>
                  <a:srgbClr val="3737FF"/>
                </a:solidFill>
              </a:rPr>
              <a:t>Fredman</a:t>
            </a:r>
            <a:r>
              <a:rPr lang="en-US" kern="0" dirty="0">
                <a:solidFill>
                  <a:srgbClr val="3737FF"/>
                </a:solidFill>
              </a:rPr>
              <a:t> and Saks’89:</a:t>
            </a: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Prove: </a:t>
            </a:r>
            <a:r>
              <a:rPr lang="en-US" kern="0" dirty="0"/>
              <a:t>Query must probe </a:t>
            </a:r>
            <a:r>
              <a:rPr lang="el-GR" kern="0" dirty="0"/>
              <a:t>Ω</a:t>
            </a:r>
            <a:r>
              <a:rPr lang="da-DK" kern="0" dirty="0"/>
              <a:t>(</a:t>
            </a:r>
            <a:r>
              <a:rPr lang="en-US" kern="0" dirty="0"/>
              <a:t>1) cells from each </a:t>
            </a:r>
            <a:r>
              <a:rPr lang="en-US" kern="0" dirty="0">
                <a:solidFill>
                  <a:srgbClr val="3737FF"/>
                </a:solidFill>
              </a:rPr>
              <a:t>epoch </a:t>
            </a:r>
            <a:r>
              <a:rPr lang="en-US" i="1" kern="0" dirty="0">
                <a:solidFill>
                  <a:srgbClr val="3737FF"/>
                </a:solidFill>
              </a:rPr>
              <a:t>j</a:t>
            </a:r>
            <a:r>
              <a:rPr lang="en-US" kern="0" dirty="0"/>
              <a:t>.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kern="0" baseline="-2500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baseline="-2500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baseline="-2500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baseline="-2500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baseline="-2500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baseline="-2500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baseline="-2500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baseline="-2500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baseline="-25000" dirty="0"/>
          </a:p>
          <a:p>
            <a:pPr marL="800100" lvl="1" indent="-342900">
              <a:buFont typeface="Wingdings" pitchFamily="2" charset="2"/>
              <a:buChar char="§"/>
            </a:pPr>
            <a:r>
              <a:rPr lang="da-DK" kern="0" dirty="0">
                <a:solidFill>
                  <a:srgbClr val="3737FF"/>
                </a:solidFill>
              </a:rPr>
              <a:t>Let </a:t>
            </a:r>
            <a:r>
              <a:rPr lang="da-DK" kern="0" dirty="0" err="1">
                <a:solidFill>
                  <a:srgbClr val="3737FF"/>
                </a:solidFill>
              </a:rPr>
              <a:t>us</a:t>
            </a:r>
            <a:r>
              <a:rPr lang="da-DK" kern="0" dirty="0">
                <a:solidFill>
                  <a:srgbClr val="3737FF"/>
                </a:solidFill>
              </a:rPr>
              <a:t> </a:t>
            </a:r>
            <a:r>
              <a:rPr lang="da-DK" kern="0" dirty="0" err="1">
                <a:solidFill>
                  <a:srgbClr val="3737FF"/>
                </a:solidFill>
              </a:rPr>
              <a:t>change</a:t>
            </a:r>
            <a:r>
              <a:rPr lang="da-DK" kern="0" dirty="0">
                <a:solidFill>
                  <a:srgbClr val="3737FF"/>
                </a:solidFill>
              </a:rPr>
              <a:t> to </a:t>
            </a:r>
            <a:r>
              <a:rPr lang="da-DK" kern="0" dirty="0" err="1">
                <a:solidFill>
                  <a:srgbClr val="3737FF"/>
                </a:solidFill>
              </a:rPr>
              <a:t>toy</a:t>
            </a:r>
            <a:r>
              <a:rPr lang="da-DK" kern="0" dirty="0">
                <a:solidFill>
                  <a:srgbClr val="3737FF"/>
                </a:solidFill>
              </a:rPr>
              <a:t> problem to give </a:t>
            </a:r>
            <a:r>
              <a:rPr lang="da-DK" kern="0" dirty="0" err="1">
                <a:solidFill>
                  <a:srgbClr val="3737FF"/>
                </a:solidFill>
              </a:rPr>
              <a:t>full</a:t>
            </a:r>
            <a:r>
              <a:rPr lang="da-DK" kern="0" dirty="0">
                <a:solidFill>
                  <a:srgbClr val="3737FF"/>
                </a:solidFill>
              </a:rPr>
              <a:t> </a:t>
            </a:r>
            <a:r>
              <a:rPr lang="da-DK" kern="0" dirty="0" err="1">
                <a:solidFill>
                  <a:srgbClr val="3737FF"/>
                </a:solidFill>
              </a:rPr>
              <a:t>details</a:t>
            </a:r>
            <a:r>
              <a:rPr lang="da-DK" kern="0" dirty="0">
                <a:solidFill>
                  <a:srgbClr val="3737FF"/>
                </a:solidFill>
              </a:rPr>
              <a:t>.</a:t>
            </a:r>
            <a:endParaRPr lang="en-US" kern="0" dirty="0"/>
          </a:p>
          <a:p>
            <a:pPr lvl="2"/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endParaRPr lang="en-US" kern="0" dirty="0"/>
          </a:p>
          <a:p>
            <a:pPr lvl="4"/>
            <a:endParaRPr lang="en-US" kern="0" dirty="0"/>
          </a:p>
          <a:p>
            <a:pPr lvl="4"/>
            <a:endParaRPr lang="en-US" kern="0" baseline="30000" dirty="0"/>
          </a:p>
          <a:p>
            <a:pPr lvl="4"/>
            <a:endParaRPr lang="en-US" kern="0" baseline="30000" dirty="0"/>
          </a:p>
          <a:p>
            <a:pPr lvl="3"/>
            <a:endParaRPr lang="en-US" kern="0" dirty="0">
              <a:latin typeface="+mn-lt"/>
            </a:endParaRP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Chronogram Technique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2100553" y="2387733"/>
            <a:ext cx="90030" cy="9567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283433" y="2387733"/>
            <a:ext cx="90030" cy="9567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466313" y="2387733"/>
            <a:ext cx="90030" cy="9567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649193" y="2387733"/>
            <a:ext cx="90030" cy="9567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852393" y="2387733"/>
            <a:ext cx="90030" cy="9567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035273" y="2387733"/>
            <a:ext cx="90030" cy="9567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3218153" y="2387733"/>
            <a:ext cx="90030" cy="9567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401033" y="2387733"/>
            <a:ext cx="90030" cy="9567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3604233" y="2387733"/>
            <a:ext cx="90030" cy="9567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787113" y="2387733"/>
            <a:ext cx="90030" cy="9567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3969993" y="2387733"/>
            <a:ext cx="90030" cy="9567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4152873" y="2387733"/>
            <a:ext cx="90030" cy="9567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4356073" y="2387733"/>
            <a:ext cx="90030" cy="9567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4538953" y="2387733"/>
            <a:ext cx="90030" cy="9567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4721833" y="2387733"/>
            <a:ext cx="90030" cy="9567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4904713" y="2387733"/>
            <a:ext cx="90030" cy="9567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5107913" y="2387733"/>
            <a:ext cx="90030" cy="95676"/>
          </a:xfrm>
          <a:prstGeom prst="ellipse">
            <a:avLst/>
          </a:prstGeom>
          <a:solidFill>
            <a:srgbClr val="3737FF"/>
          </a:solidFill>
          <a:ln w="9525" cap="flat" cmpd="sng" algn="ctr">
            <a:solidFill>
              <a:srgbClr val="3737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5290793" y="2387733"/>
            <a:ext cx="90030" cy="95676"/>
          </a:xfrm>
          <a:prstGeom prst="ellipse">
            <a:avLst/>
          </a:prstGeom>
          <a:solidFill>
            <a:srgbClr val="3737FF"/>
          </a:solidFill>
          <a:ln w="9525" cap="flat" cmpd="sng" algn="ctr">
            <a:solidFill>
              <a:srgbClr val="3737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5473673" y="2387733"/>
            <a:ext cx="90030" cy="95676"/>
          </a:xfrm>
          <a:prstGeom prst="ellipse">
            <a:avLst/>
          </a:prstGeom>
          <a:solidFill>
            <a:srgbClr val="3737FF"/>
          </a:solidFill>
          <a:ln w="9525" cap="flat" cmpd="sng" algn="ctr">
            <a:solidFill>
              <a:srgbClr val="3737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5656553" y="2387733"/>
            <a:ext cx="90030" cy="95676"/>
          </a:xfrm>
          <a:prstGeom prst="ellipse">
            <a:avLst/>
          </a:prstGeom>
          <a:solidFill>
            <a:srgbClr val="3737FF"/>
          </a:solidFill>
          <a:ln w="9525" cap="flat" cmpd="sng" algn="ctr">
            <a:solidFill>
              <a:srgbClr val="3737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5859753" y="2387733"/>
            <a:ext cx="90030" cy="95676"/>
          </a:xfrm>
          <a:prstGeom prst="ellipse">
            <a:avLst/>
          </a:prstGeom>
          <a:solidFill>
            <a:srgbClr val="3737FF"/>
          </a:solidFill>
          <a:ln w="9525" cap="flat" cmpd="sng" algn="ctr">
            <a:solidFill>
              <a:srgbClr val="3737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6042633" y="2387733"/>
            <a:ext cx="90030" cy="95676"/>
          </a:xfrm>
          <a:prstGeom prst="ellipse">
            <a:avLst/>
          </a:prstGeom>
          <a:solidFill>
            <a:srgbClr val="3737FF"/>
          </a:solidFill>
          <a:ln w="9525" cap="flat" cmpd="sng" algn="ctr">
            <a:solidFill>
              <a:srgbClr val="3737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6225513" y="2387733"/>
            <a:ext cx="90030" cy="95676"/>
          </a:xfrm>
          <a:prstGeom prst="ellipse">
            <a:avLst/>
          </a:prstGeom>
          <a:solidFill>
            <a:srgbClr val="3737FF"/>
          </a:solidFill>
          <a:ln w="9525" cap="flat" cmpd="sng" algn="ctr">
            <a:solidFill>
              <a:srgbClr val="3737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6408393" y="2387733"/>
            <a:ext cx="90030" cy="95676"/>
          </a:xfrm>
          <a:prstGeom prst="ellipse">
            <a:avLst/>
          </a:prstGeom>
          <a:solidFill>
            <a:srgbClr val="3737FF"/>
          </a:solidFill>
          <a:ln w="9525" cap="flat" cmpd="sng" algn="ctr">
            <a:solidFill>
              <a:srgbClr val="3737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6611593" y="2387733"/>
            <a:ext cx="90030" cy="95676"/>
          </a:xfrm>
          <a:prstGeom prst="ellipse">
            <a:avLst/>
          </a:prstGeom>
          <a:solidFill>
            <a:srgbClr val="FF00FF"/>
          </a:soli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6794473" y="2387733"/>
            <a:ext cx="90030" cy="95676"/>
          </a:xfrm>
          <a:prstGeom prst="ellipse">
            <a:avLst/>
          </a:prstGeom>
          <a:solidFill>
            <a:srgbClr val="FF00FF"/>
          </a:soli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6977353" y="2387733"/>
            <a:ext cx="90030" cy="95676"/>
          </a:xfrm>
          <a:prstGeom prst="ellipse">
            <a:avLst/>
          </a:prstGeom>
          <a:solidFill>
            <a:srgbClr val="FF00FF"/>
          </a:soli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7160233" y="2387733"/>
            <a:ext cx="90030" cy="95676"/>
          </a:xfrm>
          <a:prstGeom prst="ellipse">
            <a:avLst/>
          </a:prstGeom>
          <a:solidFill>
            <a:srgbClr val="FF00FF"/>
          </a:soli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7363433" y="2387733"/>
            <a:ext cx="90030" cy="95676"/>
          </a:xfrm>
          <a:prstGeom prst="ellipse">
            <a:avLst/>
          </a:prstGeom>
          <a:solidFill>
            <a:srgbClr val="FF8521"/>
          </a:solidFill>
          <a:ln w="9525" cap="flat" cmpd="sng" algn="ctr">
            <a:solidFill>
              <a:srgbClr val="FF85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7546313" y="2387733"/>
            <a:ext cx="90030" cy="95676"/>
          </a:xfrm>
          <a:prstGeom prst="ellipse">
            <a:avLst/>
          </a:prstGeom>
          <a:solidFill>
            <a:srgbClr val="FF8521"/>
          </a:solidFill>
          <a:ln w="9525" cap="flat" cmpd="sng" algn="ctr">
            <a:solidFill>
              <a:srgbClr val="FF85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7739353" y="2387733"/>
            <a:ext cx="90030" cy="95676"/>
          </a:xfrm>
          <a:prstGeom prst="ellipse">
            <a:avLst/>
          </a:prstGeom>
          <a:solidFill>
            <a:srgbClr val="00FF00"/>
          </a:solidFill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>
            <a:off x="7302473" y="2228785"/>
            <a:ext cx="0" cy="447040"/>
          </a:xfrm>
          <a:prstGeom prst="line">
            <a:avLst/>
          </a:prstGeom>
          <a:noFill/>
          <a:ln w="31750" cap="flat" cmpd="sng" algn="ctr">
            <a:solidFill>
              <a:srgbClr val="3737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6550633" y="2238945"/>
            <a:ext cx="0" cy="447040"/>
          </a:xfrm>
          <a:prstGeom prst="line">
            <a:avLst/>
          </a:prstGeom>
          <a:noFill/>
          <a:ln w="31750" cap="flat" cmpd="sng" algn="ctr">
            <a:solidFill>
              <a:srgbClr val="3737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>
            <a:off x="5067273" y="2249105"/>
            <a:ext cx="0" cy="447040"/>
          </a:xfrm>
          <a:prstGeom prst="line">
            <a:avLst/>
          </a:prstGeom>
          <a:noFill/>
          <a:ln w="31750" cap="flat" cmpd="sng" algn="ctr">
            <a:solidFill>
              <a:srgbClr val="3737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2039593" y="2259265"/>
            <a:ext cx="0" cy="447040"/>
          </a:xfrm>
          <a:prstGeom prst="line">
            <a:avLst/>
          </a:prstGeom>
          <a:noFill/>
          <a:ln w="31750" cap="flat" cmpd="sng" algn="ctr">
            <a:solidFill>
              <a:srgbClr val="3737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7364279" y="2521703"/>
            <a:ext cx="401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FF8521"/>
                </a:solidFill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754679" y="2521703"/>
            <a:ext cx="401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FF00FF"/>
                </a:solidFill>
              </a:rPr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616759" y="2521703"/>
            <a:ext cx="401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3737FF"/>
                </a:solidFill>
              </a:rPr>
              <a:t>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361239" y="2542023"/>
            <a:ext cx="401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4</a:t>
            </a:r>
          </a:p>
        </p:txBody>
      </p:sp>
      <p:cxnSp>
        <p:nvCxnSpPr>
          <p:cNvPr id="47" name="Straight Connector 46"/>
          <p:cNvCxnSpPr/>
          <p:nvPr/>
        </p:nvCxnSpPr>
        <p:spPr bwMode="auto">
          <a:xfrm>
            <a:off x="7715931" y="2228785"/>
            <a:ext cx="0" cy="447040"/>
          </a:xfrm>
          <a:prstGeom prst="line">
            <a:avLst/>
          </a:prstGeom>
          <a:noFill/>
          <a:ln w="31750" cap="flat" cmpd="sng" algn="ctr">
            <a:solidFill>
              <a:srgbClr val="3737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 flipV="1">
            <a:off x="1874324" y="2883311"/>
            <a:ext cx="6093057" cy="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1900169" y="2879169"/>
            <a:ext cx="1268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time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1632103" y="3400491"/>
          <a:ext cx="6604000" cy="37084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60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1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2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3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4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5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6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7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8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9</a:t>
                      </a: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pSp>
        <p:nvGrpSpPr>
          <p:cNvPr id="51" name="Group 50"/>
          <p:cNvGrpSpPr/>
          <p:nvPr/>
        </p:nvGrpSpPr>
        <p:grpSpPr>
          <a:xfrm>
            <a:off x="1654627" y="3400581"/>
            <a:ext cx="6571713" cy="385545"/>
            <a:chOff x="1630820" y="4357036"/>
            <a:chExt cx="6571713" cy="385545"/>
          </a:xfrm>
        </p:grpSpPr>
        <p:sp>
          <p:nvSpPr>
            <p:cNvPr id="52" name="Rectangle 51"/>
            <p:cNvSpPr/>
            <p:nvPr/>
          </p:nvSpPr>
          <p:spPr bwMode="auto">
            <a:xfrm>
              <a:off x="1630820" y="4357036"/>
              <a:ext cx="640080" cy="375920"/>
            </a:xfrm>
            <a:prstGeom prst="rect">
              <a:avLst/>
            </a:prstGeom>
            <a:solidFill>
              <a:srgbClr val="FF00FF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7546313" y="4363988"/>
              <a:ext cx="656220" cy="375920"/>
            </a:xfrm>
            <a:prstGeom prst="rect">
              <a:avLst/>
            </a:prstGeom>
            <a:solidFill>
              <a:srgbClr val="FF00FF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2283433" y="4363988"/>
              <a:ext cx="1959470" cy="375920"/>
            </a:xfrm>
            <a:prstGeom prst="rect">
              <a:avLst/>
            </a:prstGeom>
            <a:solidFill>
              <a:schemeClr val="tx1"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5570421" y="4366661"/>
              <a:ext cx="655092" cy="375920"/>
            </a:xfrm>
            <a:prstGeom prst="rect">
              <a:avLst/>
            </a:prstGeom>
            <a:solidFill>
              <a:schemeClr val="tx1"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4242903" y="4363988"/>
              <a:ext cx="659534" cy="375920"/>
            </a:xfrm>
            <a:prstGeom prst="rect">
              <a:avLst/>
            </a:prstGeom>
            <a:solidFill>
              <a:srgbClr val="FF8521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4902437" y="4363988"/>
              <a:ext cx="667984" cy="375920"/>
            </a:xfrm>
            <a:prstGeom prst="rect">
              <a:avLst/>
            </a:prstGeom>
            <a:solidFill>
              <a:srgbClr val="3737FF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6225513" y="4366661"/>
              <a:ext cx="1320800" cy="375920"/>
            </a:xfrm>
            <a:prstGeom prst="rect">
              <a:avLst/>
            </a:prstGeom>
            <a:solidFill>
              <a:srgbClr val="3737FF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1858605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9530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Dynamic Polynomial Evaluation: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Input: </a:t>
            </a:r>
            <a:r>
              <a:rPr lang="en-US" kern="0" dirty="0"/>
              <a:t>Degree </a:t>
            </a:r>
            <a:r>
              <a:rPr lang="en-US" i="1" kern="0" dirty="0"/>
              <a:t>n-1</a:t>
            </a:r>
            <a:r>
              <a:rPr lang="en-US" kern="0" dirty="0"/>
              <a:t> polynomial over </a:t>
            </a:r>
            <a:r>
              <a:rPr lang="da-DK" kern="0" dirty="0"/>
              <a:t>𝔽</a:t>
            </a:r>
            <a:r>
              <a:rPr lang="en-US" i="1" kern="0" baseline="-25000" dirty="0">
                <a:latin typeface="+mn-lt"/>
              </a:rPr>
              <a:t>p</a:t>
            </a:r>
            <a:r>
              <a:rPr lang="en-US" kern="0" baseline="-25000" dirty="0">
                <a:latin typeface="+mn-lt"/>
              </a:rPr>
              <a:t> </a:t>
            </a:r>
            <a:r>
              <a:rPr lang="en-US" kern="0" dirty="0"/>
              <a:t>for </a:t>
            </a:r>
            <a:r>
              <a:rPr lang="en-US" i="1" kern="0" dirty="0"/>
              <a:t>p</a:t>
            </a:r>
            <a:r>
              <a:rPr lang="en-US" kern="0" dirty="0"/>
              <a:t>=</a:t>
            </a:r>
            <a:r>
              <a:rPr lang="el-GR" kern="0" dirty="0"/>
              <a:t>θ</a:t>
            </a:r>
            <a:r>
              <a:rPr lang="da-DK" kern="0" dirty="0"/>
              <a:t>(</a:t>
            </a:r>
            <a:r>
              <a:rPr lang="da-DK" i="1" kern="0" dirty="0"/>
              <a:t>n</a:t>
            </a:r>
            <a:r>
              <a:rPr lang="da-DK" kern="0" baseline="30000" dirty="0"/>
              <a:t>2</a:t>
            </a:r>
            <a:r>
              <a:rPr lang="da-DK" kern="0" dirty="0"/>
              <a:t>):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da-DK" i="1" kern="0" dirty="0"/>
              <a:t>P</a:t>
            </a:r>
            <a:r>
              <a:rPr lang="da-DK" kern="0" dirty="0"/>
              <a:t>(</a:t>
            </a:r>
            <a:r>
              <a:rPr lang="da-DK" i="1" kern="0" dirty="0"/>
              <a:t>x</a:t>
            </a:r>
            <a:r>
              <a:rPr lang="da-DK" kern="0" dirty="0"/>
              <a:t>)=</a:t>
            </a:r>
            <a:r>
              <a:rPr lang="da-DK" i="1" kern="0" dirty="0"/>
              <a:t>a</a:t>
            </a:r>
            <a:r>
              <a:rPr lang="da-DK" i="1" kern="0" baseline="-25000" dirty="0"/>
              <a:t>n</a:t>
            </a:r>
            <a:r>
              <a:rPr lang="da-DK" kern="0" baseline="-25000" dirty="0"/>
              <a:t>-1</a:t>
            </a:r>
            <a:r>
              <a:rPr lang="da-DK" i="1" kern="0" dirty="0"/>
              <a:t>x</a:t>
            </a:r>
            <a:r>
              <a:rPr lang="da-DK" i="1" kern="0" baseline="30000" dirty="0"/>
              <a:t>n</a:t>
            </a:r>
            <a:r>
              <a:rPr lang="da-DK" kern="0" baseline="30000" dirty="0"/>
              <a:t>-1</a:t>
            </a:r>
            <a:r>
              <a:rPr lang="da-DK" kern="0" dirty="0"/>
              <a:t>+…+</a:t>
            </a:r>
            <a:r>
              <a:rPr lang="da-DK" i="1" kern="0" dirty="0"/>
              <a:t>a</a:t>
            </a:r>
            <a:r>
              <a:rPr lang="da-DK" kern="0" baseline="-25000" dirty="0"/>
              <a:t>1</a:t>
            </a:r>
            <a:r>
              <a:rPr lang="da-DK" i="1" kern="0" dirty="0"/>
              <a:t>x</a:t>
            </a:r>
            <a:r>
              <a:rPr lang="da-DK" kern="0" dirty="0"/>
              <a:t>+</a:t>
            </a:r>
            <a:r>
              <a:rPr lang="da-DK" i="1" kern="0" dirty="0"/>
              <a:t>a</a:t>
            </a:r>
            <a:r>
              <a:rPr lang="da-DK" kern="0" baseline="-25000" dirty="0"/>
              <a:t>0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da-DK" kern="0" dirty="0" err="1"/>
              <a:t>Initially</a:t>
            </a:r>
            <a:r>
              <a:rPr lang="da-DK" kern="0" dirty="0"/>
              <a:t> </a:t>
            </a:r>
            <a:r>
              <a:rPr lang="da-DK" i="1" kern="0" dirty="0" err="1"/>
              <a:t>a</a:t>
            </a:r>
            <a:r>
              <a:rPr lang="da-DK" i="1" kern="0" baseline="-25000" dirty="0" err="1"/>
              <a:t>i</a:t>
            </a:r>
            <a:r>
              <a:rPr lang="da-DK" kern="0" dirty="0"/>
              <a:t>=0 for all </a:t>
            </a:r>
            <a:r>
              <a:rPr lang="da-DK" i="1" kern="0" dirty="0"/>
              <a:t>i</a:t>
            </a:r>
            <a:r>
              <a:rPr lang="da-DK" kern="0" dirty="0"/>
              <a:t>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da-DK" kern="0" dirty="0">
                <a:solidFill>
                  <a:srgbClr val="3737FF"/>
                </a:solidFill>
                <a:latin typeface="+mn-lt"/>
              </a:rPr>
              <a:t>Query(</a:t>
            </a:r>
            <a:r>
              <a:rPr lang="da-DK" i="1" kern="0" dirty="0">
                <a:solidFill>
                  <a:srgbClr val="3737FF"/>
                </a:solidFill>
                <a:latin typeface="+mn-lt"/>
              </a:rPr>
              <a:t>x</a:t>
            </a:r>
            <a:r>
              <a:rPr lang="da-DK" kern="0" dirty="0">
                <a:solidFill>
                  <a:srgbClr val="3737FF"/>
                </a:solidFill>
                <a:latin typeface="+mn-lt"/>
              </a:rPr>
              <a:t>): </a:t>
            </a:r>
            <a:r>
              <a:rPr lang="da-DK" kern="0" dirty="0">
                <a:latin typeface="+mn-lt"/>
              </a:rPr>
              <a:t>Element </a:t>
            </a:r>
            <a:r>
              <a:rPr lang="da-DK" i="1" kern="0" dirty="0">
                <a:latin typeface="+mn-lt"/>
              </a:rPr>
              <a:t>x</a:t>
            </a:r>
            <a:r>
              <a:rPr lang="da-DK" kern="0" dirty="0">
                <a:latin typeface="+mn-lt"/>
              </a:rPr>
              <a:t> in </a:t>
            </a:r>
            <a:r>
              <a:rPr lang="da-DK" kern="0" dirty="0"/>
              <a:t>𝔽</a:t>
            </a:r>
            <a:r>
              <a:rPr lang="en-US" i="1" kern="0" baseline="-25000" dirty="0"/>
              <a:t>p</a:t>
            </a:r>
            <a:r>
              <a:rPr lang="da-DK" kern="0" dirty="0">
                <a:latin typeface="+mn-lt"/>
              </a:rPr>
              <a:t>, </a:t>
            </a:r>
            <a:r>
              <a:rPr lang="da-DK" kern="0" dirty="0" err="1">
                <a:latin typeface="+mn-lt"/>
              </a:rPr>
              <a:t>evaluate</a:t>
            </a:r>
            <a:r>
              <a:rPr lang="da-DK" kern="0" dirty="0">
                <a:latin typeface="+mn-lt"/>
              </a:rPr>
              <a:t> </a:t>
            </a:r>
            <a:r>
              <a:rPr lang="da-DK" i="1" kern="0" dirty="0">
                <a:latin typeface="+mn-lt"/>
              </a:rPr>
              <a:t>P</a:t>
            </a:r>
            <a:r>
              <a:rPr lang="da-DK" kern="0" dirty="0">
                <a:latin typeface="+mn-lt"/>
              </a:rPr>
              <a:t>(</a:t>
            </a:r>
            <a:r>
              <a:rPr lang="da-DK" i="1" kern="0" dirty="0">
                <a:latin typeface="+mn-lt"/>
              </a:rPr>
              <a:t>x</a:t>
            </a:r>
            <a:r>
              <a:rPr lang="da-DK" kern="0" dirty="0">
                <a:latin typeface="+mn-lt"/>
              </a:rPr>
              <a:t>).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da-DK" kern="0" dirty="0">
                <a:solidFill>
                  <a:srgbClr val="3737FF"/>
                </a:solidFill>
                <a:latin typeface="+mn-lt"/>
              </a:rPr>
              <a:t>Update(</a:t>
            </a:r>
            <a:r>
              <a:rPr lang="da-DK" i="1" kern="0" dirty="0" err="1">
                <a:solidFill>
                  <a:srgbClr val="3737FF"/>
                </a:solidFill>
                <a:latin typeface="+mn-lt"/>
              </a:rPr>
              <a:t>i</a:t>
            </a:r>
            <a:r>
              <a:rPr lang="da-DK" kern="0" dirty="0" err="1">
                <a:solidFill>
                  <a:srgbClr val="3737FF"/>
                </a:solidFill>
                <a:latin typeface="+mn-lt"/>
              </a:rPr>
              <a:t>,</a:t>
            </a:r>
            <a:r>
              <a:rPr lang="da-DK" i="1" kern="0" dirty="0" err="1">
                <a:solidFill>
                  <a:srgbClr val="3737FF"/>
                </a:solidFill>
                <a:latin typeface="+mn-lt"/>
              </a:rPr>
              <a:t>y</a:t>
            </a:r>
            <a:r>
              <a:rPr lang="da-DK" kern="0" dirty="0">
                <a:solidFill>
                  <a:srgbClr val="3737FF"/>
                </a:solidFill>
                <a:latin typeface="+mn-lt"/>
              </a:rPr>
              <a:t>): </a:t>
            </a:r>
            <a:r>
              <a:rPr lang="da-DK" kern="0" dirty="0">
                <a:latin typeface="+mn-lt"/>
              </a:rPr>
              <a:t>Change </a:t>
            </a:r>
            <a:r>
              <a:rPr lang="da-DK" i="1" kern="0" dirty="0" err="1">
                <a:latin typeface="+mn-lt"/>
              </a:rPr>
              <a:t>a</a:t>
            </a:r>
            <a:r>
              <a:rPr lang="da-DK" i="1" kern="0" baseline="-25000" dirty="0" err="1">
                <a:latin typeface="+mn-lt"/>
              </a:rPr>
              <a:t>i</a:t>
            </a:r>
            <a:r>
              <a:rPr lang="da-DK" kern="0" dirty="0">
                <a:latin typeface="+mn-lt"/>
              </a:rPr>
              <a:t> to </a:t>
            </a:r>
            <a:r>
              <a:rPr lang="da-DK" i="1" kern="0" dirty="0">
                <a:latin typeface="+mn-lt"/>
              </a:rPr>
              <a:t>y</a:t>
            </a:r>
            <a:r>
              <a:rPr lang="da-DK" kern="0" dirty="0">
                <a:latin typeface="+mn-lt"/>
              </a:rPr>
              <a:t>.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da-DK" kern="0" dirty="0">
              <a:latin typeface="+mn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da-DK" kern="0" dirty="0">
                <a:solidFill>
                  <a:srgbClr val="3737FF"/>
                </a:solidFill>
                <a:latin typeface="+mn-lt"/>
              </a:rPr>
              <a:t>The </a:t>
            </a:r>
            <a:r>
              <a:rPr lang="da-DK" kern="0" dirty="0" err="1">
                <a:solidFill>
                  <a:srgbClr val="3737FF"/>
                </a:solidFill>
                <a:latin typeface="+mn-lt"/>
              </a:rPr>
              <a:t>Key</a:t>
            </a:r>
            <a:r>
              <a:rPr lang="da-DK" kern="0" dirty="0">
                <a:solidFill>
                  <a:srgbClr val="3737FF"/>
                </a:solidFill>
                <a:latin typeface="+mn-lt"/>
              </a:rPr>
              <a:t> Property: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da-DK" kern="0" dirty="0">
                <a:latin typeface="+mn-lt"/>
              </a:rPr>
              <a:t>Any </a:t>
            </a:r>
            <a:r>
              <a:rPr lang="da-DK" kern="0" dirty="0" err="1">
                <a:latin typeface="+mn-lt"/>
              </a:rPr>
              <a:t>degree</a:t>
            </a:r>
            <a:r>
              <a:rPr lang="da-DK" kern="0" dirty="0">
                <a:latin typeface="+mn-lt"/>
              </a:rPr>
              <a:t> </a:t>
            </a:r>
            <a:r>
              <a:rPr lang="da-DK" i="1" kern="0" dirty="0">
                <a:latin typeface="+mn-lt"/>
              </a:rPr>
              <a:t>n-1</a:t>
            </a:r>
            <a:r>
              <a:rPr lang="da-DK" kern="0" dirty="0">
                <a:latin typeface="+mn-lt"/>
              </a:rPr>
              <a:t> </a:t>
            </a:r>
            <a:r>
              <a:rPr lang="da-DK" kern="0" dirty="0" err="1">
                <a:latin typeface="+mn-lt"/>
              </a:rPr>
              <a:t>polynomial</a:t>
            </a:r>
            <a:r>
              <a:rPr lang="da-DK" kern="0" dirty="0">
                <a:latin typeface="+mn-lt"/>
              </a:rPr>
              <a:t> over </a:t>
            </a:r>
            <a:r>
              <a:rPr lang="da-DK" kern="0" dirty="0"/>
              <a:t>𝔽</a:t>
            </a:r>
            <a:r>
              <a:rPr lang="en-US" i="1" kern="0" baseline="-25000" dirty="0"/>
              <a:t>p</a:t>
            </a:r>
            <a:r>
              <a:rPr lang="da-DK" kern="0" dirty="0"/>
              <a:t> is</a:t>
            </a:r>
          </a:p>
          <a:p>
            <a:pPr lvl="1"/>
            <a:r>
              <a:rPr lang="da-DK" kern="0" dirty="0">
                <a:latin typeface="+mn-lt"/>
              </a:rPr>
              <a:t>	</a:t>
            </a:r>
            <a:r>
              <a:rPr lang="da-DK" kern="0" dirty="0" err="1">
                <a:latin typeface="+mn-lt"/>
              </a:rPr>
              <a:t>uniquely</a:t>
            </a:r>
            <a:r>
              <a:rPr lang="da-DK" kern="0" dirty="0">
                <a:latin typeface="+mn-lt"/>
              </a:rPr>
              <a:t> </a:t>
            </a:r>
            <a:r>
              <a:rPr lang="da-DK" kern="0" dirty="0" err="1">
                <a:latin typeface="+mn-lt"/>
              </a:rPr>
              <a:t>determined</a:t>
            </a:r>
            <a:r>
              <a:rPr lang="da-DK" kern="0" dirty="0">
                <a:latin typeface="+mn-lt"/>
              </a:rPr>
              <a:t> from </a:t>
            </a:r>
            <a:r>
              <a:rPr lang="da-DK" i="1" kern="0" dirty="0">
                <a:latin typeface="+mn-lt"/>
              </a:rPr>
              <a:t>n</a:t>
            </a:r>
            <a:r>
              <a:rPr lang="da-DK" kern="0" dirty="0">
                <a:latin typeface="+mn-lt"/>
              </a:rPr>
              <a:t> points</a:t>
            </a:r>
          </a:p>
          <a:p>
            <a:pPr lvl="1"/>
            <a:r>
              <a:rPr lang="da-DK" kern="0" dirty="0">
                <a:latin typeface="+mn-lt"/>
              </a:rPr>
              <a:t>	on the </a:t>
            </a:r>
            <a:r>
              <a:rPr lang="da-DK" kern="0" dirty="0" err="1">
                <a:latin typeface="+mn-lt"/>
              </a:rPr>
              <a:t>polynomial</a:t>
            </a:r>
            <a:r>
              <a:rPr lang="da-DK" kern="0" dirty="0">
                <a:latin typeface="+mn-lt"/>
              </a:rPr>
              <a:t>.</a:t>
            </a: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latin typeface="+mn-lt"/>
              </a:rPr>
              <a:t>The answer to a query </a:t>
            </a:r>
            <a:r>
              <a:rPr lang="da-DK" i="1" kern="0" dirty="0"/>
              <a:t>x</a:t>
            </a:r>
            <a:r>
              <a:rPr lang="da-DK" kern="0" dirty="0"/>
              <a:t> in 𝔽</a:t>
            </a:r>
            <a:r>
              <a:rPr lang="en-US" i="1" kern="0" baseline="-25000" dirty="0"/>
              <a:t>p</a:t>
            </a:r>
            <a:r>
              <a:rPr lang="da-DK" kern="0" dirty="0"/>
              <a:t> gives a point on </a:t>
            </a:r>
            <a:r>
              <a:rPr lang="da-DK" i="1" kern="0" dirty="0"/>
              <a:t>P.</a:t>
            </a: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lvl="1"/>
            <a:endParaRPr lang="en-US" kern="0" dirty="0">
              <a:latin typeface="+mn-lt"/>
            </a:endParaRP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287" y="2276103"/>
            <a:ext cx="1829201" cy="182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2385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8514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kern="0" dirty="0"/>
              <a:t>Consider sequence of </a:t>
            </a:r>
            <a:r>
              <a:rPr lang="en-US" i="1" kern="0" dirty="0"/>
              <a:t>n</a:t>
            </a:r>
            <a:r>
              <a:rPr lang="en-US" kern="0" dirty="0"/>
              <a:t> </a:t>
            </a:r>
            <a:r>
              <a:rPr lang="en-US" kern="0" dirty="0">
                <a:solidFill>
                  <a:srgbClr val="FF0000"/>
                </a:solidFill>
              </a:rPr>
              <a:t>updates (</a:t>
            </a:r>
            <a:r>
              <a:rPr lang="en-US" i="1" kern="0" dirty="0">
                <a:solidFill>
                  <a:srgbClr val="FF0000"/>
                </a:solidFill>
              </a:rPr>
              <a:t>n-</a:t>
            </a:r>
            <a:r>
              <a:rPr lang="en-US" i="1" kern="0" dirty="0" err="1">
                <a:solidFill>
                  <a:srgbClr val="FF0000"/>
                </a:solidFill>
              </a:rPr>
              <a:t>i</a:t>
            </a:r>
            <a:r>
              <a:rPr lang="en-US" kern="0" dirty="0">
                <a:solidFill>
                  <a:srgbClr val="FF0000"/>
                </a:solidFill>
              </a:rPr>
              <a:t>,</a:t>
            </a:r>
            <a:r>
              <a:rPr lang="el-GR" kern="0" dirty="0">
                <a:solidFill>
                  <a:srgbClr val="FF0000"/>
                </a:solidFill>
                <a:latin typeface="Times New Roman"/>
                <a:cs typeface="Times New Roman"/>
              </a:rPr>
              <a:t>Δ</a:t>
            </a:r>
            <a:r>
              <a:rPr lang="en-US" i="1" kern="0" baseline="-25000" dirty="0" err="1">
                <a:solidFill>
                  <a:srgbClr val="FF0000"/>
                </a:solidFill>
              </a:rPr>
              <a:t>i</a:t>
            </a:r>
            <a:r>
              <a:rPr lang="en-US" kern="0" dirty="0">
                <a:solidFill>
                  <a:srgbClr val="FF0000"/>
                </a:solidFill>
              </a:rPr>
              <a:t>)</a:t>
            </a:r>
            <a:r>
              <a:rPr lang="en-US" kern="0" dirty="0"/>
              <a:t> for </a:t>
            </a:r>
            <a:r>
              <a:rPr lang="en-US" i="1" kern="0" dirty="0" err="1"/>
              <a:t>i</a:t>
            </a:r>
            <a:r>
              <a:rPr lang="en-US" kern="0" dirty="0"/>
              <a:t>=1,…,</a:t>
            </a:r>
            <a:r>
              <a:rPr lang="en-US" i="1" kern="0" dirty="0"/>
              <a:t>n</a:t>
            </a:r>
            <a:r>
              <a:rPr lang="en-US" kern="0" dirty="0"/>
              <a:t> followed by </a:t>
            </a:r>
            <a:r>
              <a:rPr lang="en-US" kern="0" dirty="0">
                <a:solidFill>
                  <a:srgbClr val="00FF00"/>
                </a:solidFill>
              </a:rPr>
              <a:t>query(</a:t>
            </a:r>
            <a:r>
              <a:rPr lang="en-US" i="1" kern="0" dirty="0">
                <a:solidFill>
                  <a:srgbClr val="00FF00"/>
                </a:solidFill>
              </a:rPr>
              <a:t>x)</a:t>
            </a:r>
            <a:r>
              <a:rPr lang="en-US" kern="0" dirty="0">
                <a:solidFill>
                  <a:srgbClr val="00FF00"/>
                </a:solidFill>
              </a:rPr>
              <a:t>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l-GR" kern="0" dirty="0">
                <a:solidFill>
                  <a:srgbClr val="FF0000"/>
                </a:solidFill>
                <a:latin typeface="Times New Roman"/>
                <a:cs typeface="Times New Roman"/>
              </a:rPr>
              <a:t>Δ</a:t>
            </a:r>
            <a:r>
              <a:rPr lang="en-US" i="1" kern="0" baseline="-25000" dirty="0" err="1">
                <a:solidFill>
                  <a:srgbClr val="FF0000"/>
                </a:solidFill>
              </a:rPr>
              <a:t>i</a:t>
            </a:r>
            <a:r>
              <a:rPr lang="en-US" kern="0" dirty="0"/>
              <a:t> and </a:t>
            </a:r>
            <a:r>
              <a:rPr lang="en-US" i="1" kern="0" dirty="0">
                <a:solidFill>
                  <a:srgbClr val="00FF00"/>
                </a:solidFill>
              </a:rPr>
              <a:t>x</a:t>
            </a:r>
            <a:r>
              <a:rPr lang="en-US" kern="0" dirty="0"/>
              <a:t> uniform random and </a:t>
            </a:r>
            <a:r>
              <a:rPr lang="en-US" kern="0" dirty="0" err="1"/>
              <a:t>i.i.d</a:t>
            </a:r>
            <a:r>
              <a:rPr lang="en-US" kern="0" dirty="0"/>
              <a:t>.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lvl="2"/>
            <a:r>
              <a:rPr lang="en-US" kern="0" dirty="0"/>
              <a:t>	</a:t>
            </a:r>
            <a:r>
              <a:rPr lang="en-US" i="1" kern="0" dirty="0">
                <a:solidFill>
                  <a:srgbClr val="FF0000"/>
                </a:solidFill>
              </a:rPr>
              <a:t>a</a:t>
            </a:r>
            <a:r>
              <a:rPr lang="en-US" i="1" kern="0" baseline="-25000" dirty="0">
                <a:solidFill>
                  <a:srgbClr val="FF0000"/>
                </a:solidFill>
              </a:rPr>
              <a:t>n-1</a:t>
            </a:r>
            <a:r>
              <a:rPr lang="en-US" kern="0" dirty="0">
                <a:solidFill>
                  <a:srgbClr val="FF0000"/>
                </a:solidFill>
                <a:latin typeface="Times"/>
                <a:cs typeface="Times"/>
              </a:rPr>
              <a:t>←</a:t>
            </a:r>
            <a:r>
              <a:rPr lang="el-GR" kern="0" dirty="0">
                <a:solidFill>
                  <a:srgbClr val="FF0000"/>
                </a:solidFill>
                <a:latin typeface="Times New Roman"/>
                <a:cs typeface="Times New Roman"/>
              </a:rPr>
              <a:t>Δ</a:t>
            </a:r>
            <a:r>
              <a:rPr lang="en-US" kern="0" baseline="-25000" dirty="0">
                <a:solidFill>
                  <a:srgbClr val="FF0000"/>
                </a:solidFill>
              </a:rPr>
              <a:t>1</a:t>
            </a:r>
            <a:r>
              <a:rPr lang="en-US" kern="0" dirty="0">
                <a:solidFill>
                  <a:srgbClr val="FF0000"/>
                </a:solidFill>
              </a:rPr>
              <a:t>,</a:t>
            </a:r>
            <a:r>
              <a:rPr lang="en-US" i="1" kern="0" dirty="0">
                <a:solidFill>
                  <a:srgbClr val="FF0000"/>
                </a:solidFill>
              </a:rPr>
              <a:t> a</a:t>
            </a:r>
            <a:r>
              <a:rPr lang="en-US" i="1" kern="0" baseline="-25000" dirty="0">
                <a:solidFill>
                  <a:srgbClr val="FF0000"/>
                </a:solidFill>
              </a:rPr>
              <a:t>n-2</a:t>
            </a:r>
            <a:r>
              <a:rPr lang="en-US" kern="0" dirty="0">
                <a:solidFill>
                  <a:srgbClr val="FF0000"/>
                </a:solidFill>
                <a:latin typeface="Times"/>
                <a:cs typeface="Times"/>
              </a:rPr>
              <a:t>←</a:t>
            </a:r>
            <a:r>
              <a:rPr lang="el-GR" kern="0" dirty="0">
                <a:solidFill>
                  <a:srgbClr val="FF0000"/>
                </a:solidFill>
                <a:latin typeface="Times New Roman"/>
                <a:cs typeface="Times New Roman"/>
              </a:rPr>
              <a:t>Δ</a:t>
            </a:r>
            <a:r>
              <a:rPr lang="en-US" kern="0" baseline="-25000" dirty="0">
                <a:solidFill>
                  <a:srgbClr val="FF0000"/>
                </a:solidFill>
              </a:rPr>
              <a:t>2 </a:t>
            </a:r>
            <a:r>
              <a:rPr lang="en-US" kern="0" dirty="0">
                <a:solidFill>
                  <a:srgbClr val="FF0000"/>
                </a:solidFill>
              </a:rPr>
              <a:t>,…, </a:t>
            </a:r>
            <a:r>
              <a:rPr lang="en-US" i="1" kern="0" dirty="0">
                <a:solidFill>
                  <a:srgbClr val="FF0000"/>
                </a:solidFill>
              </a:rPr>
              <a:t>a</a:t>
            </a:r>
            <a:r>
              <a:rPr lang="en-US" kern="0" baseline="-25000" dirty="0">
                <a:solidFill>
                  <a:srgbClr val="FF0000"/>
                </a:solidFill>
              </a:rPr>
              <a:t>0</a:t>
            </a:r>
            <a:r>
              <a:rPr lang="en-US" kern="0" dirty="0">
                <a:solidFill>
                  <a:srgbClr val="FF0000"/>
                </a:solidFill>
                <a:latin typeface="Times"/>
                <a:cs typeface="Times"/>
              </a:rPr>
              <a:t>←</a:t>
            </a:r>
            <a:r>
              <a:rPr lang="el-GR" kern="0" dirty="0">
                <a:solidFill>
                  <a:srgbClr val="FF0000"/>
                </a:solidFill>
                <a:latin typeface="Times New Roman"/>
                <a:cs typeface="Times New Roman"/>
              </a:rPr>
              <a:t>Δ</a:t>
            </a:r>
            <a:r>
              <a:rPr lang="en-US" i="1" kern="0" baseline="-25000" dirty="0">
                <a:solidFill>
                  <a:srgbClr val="FF0000"/>
                </a:solidFill>
              </a:rPr>
              <a:t>n</a:t>
            </a:r>
            <a:r>
              <a:rPr lang="en-US" kern="0" dirty="0">
                <a:solidFill>
                  <a:srgbClr val="FF0000"/>
                </a:solidFill>
              </a:rPr>
              <a:t> ,</a:t>
            </a:r>
            <a:r>
              <a:rPr lang="en-US" i="1" kern="0" dirty="0"/>
              <a:t> </a:t>
            </a:r>
            <a:r>
              <a:rPr lang="en-US" i="1" kern="0" dirty="0">
                <a:solidFill>
                  <a:srgbClr val="00FF00"/>
                </a:solidFill>
              </a:rPr>
              <a:t>P</a:t>
            </a:r>
            <a:r>
              <a:rPr lang="en-US" kern="0" dirty="0">
                <a:solidFill>
                  <a:srgbClr val="00FF00"/>
                </a:solidFill>
              </a:rPr>
              <a:t>(</a:t>
            </a:r>
            <a:r>
              <a:rPr lang="en-US" i="1" kern="0" dirty="0">
                <a:solidFill>
                  <a:srgbClr val="00FF00"/>
                </a:solidFill>
              </a:rPr>
              <a:t>x</a:t>
            </a:r>
            <a:r>
              <a:rPr lang="en-US" kern="0" dirty="0">
                <a:solidFill>
                  <a:srgbClr val="00FF00"/>
                </a:solidFill>
              </a:rPr>
              <a:t>)?</a:t>
            </a:r>
            <a:endParaRPr lang="en-US" kern="0" dirty="0"/>
          </a:p>
          <a:p>
            <a:pPr lvl="1"/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Divide </a:t>
            </a:r>
            <a:r>
              <a:rPr lang="en-US" kern="0" dirty="0">
                <a:solidFill>
                  <a:srgbClr val="FF0000"/>
                </a:solidFill>
              </a:rPr>
              <a:t>updates</a:t>
            </a:r>
            <a:r>
              <a:rPr lang="en-US" kern="0" dirty="0"/>
              <a:t> into </a:t>
            </a:r>
            <a:r>
              <a:rPr lang="en-US" kern="0" dirty="0">
                <a:solidFill>
                  <a:srgbClr val="3737FF"/>
                </a:solidFill>
              </a:rPr>
              <a:t>epochs</a:t>
            </a:r>
            <a:r>
              <a:rPr lang="en-US" kern="0" dirty="0"/>
              <a:t> </a:t>
            </a:r>
            <a:r>
              <a:rPr lang="en-US" i="1" kern="0" dirty="0"/>
              <a:t>j</a:t>
            </a:r>
            <a:r>
              <a:rPr lang="en-US" kern="0" dirty="0"/>
              <a:t>=1,…,</a:t>
            </a:r>
            <a:r>
              <a:rPr lang="en-US" kern="0" dirty="0" err="1"/>
              <a:t>lg</a:t>
            </a:r>
            <a:r>
              <a:rPr lang="en-US" kern="0" baseline="-25000" dirty="0"/>
              <a:t>β</a:t>
            </a:r>
            <a:r>
              <a:rPr lang="en-US" i="1" kern="0" dirty="0"/>
              <a:t>n</a:t>
            </a:r>
            <a:r>
              <a:rPr lang="en-US" kern="0" dirty="0"/>
              <a:t>, where </a:t>
            </a:r>
            <a:r>
              <a:rPr lang="en-US" i="1" kern="0" dirty="0"/>
              <a:t>j</a:t>
            </a:r>
            <a:r>
              <a:rPr lang="en-US" kern="0" dirty="0"/>
              <a:t>’th epoch has size </a:t>
            </a:r>
            <a:r>
              <a:rPr lang="el-GR" kern="0" dirty="0"/>
              <a:t>β</a:t>
            </a:r>
            <a:r>
              <a:rPr lang="en-US" i="1" kern="0" baseline="30000" dirty="0"/>
              <a:t>j</a:t>
            </a:r>
            <a:r>
              <a:rPr lang="en-US" kern="0" dirty="0"/>
              <a:t>:</a:t>
            </a:r>
            <a:endParaRPr lang="en-US" kern="0" baseline="30000" dirty="0"/>
          </a:p>
          <a:p>
            <a:pPr lvl="2"/>
            <a:endParaRPr lang="en-US" kern="0" baseline="-25000" dirty="0"/>
          </a:p>
          <a:p>
            <a:pPr lvl="2"/>
            <a:endParaRPr lang="en-US" kern="0" baseline="-2500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endParaRPr lang="en-US" kern="0" dirty="0"/>
          </a:p>
          <a:p>
            <a:pPr lvl="4"/>
            <a:endParaRPr lang="en-US" kern="0" dirty="0"/>
          </a:p>
          <a:p>
            <a:pPr lvl="4"/>
            <a:endParaRPr lang="en-US" kern="0" baseline="30000" dirty="0"/>
          </a:p>
          <a:p>
            <a:pPr lvl="4"/>
            <a:endParaRPr lang="en-US" kern="0" baseline="30000" dirty="0"/>
          </a:p>
          <a:p>
            <a:pPr lvl="3"/>
            <a:endParaRPr lang="en-US" kern="0" dirty="0">
              <a:latin typeface="+mn-lt"/>
            </a:endParaRP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Chronogram Technique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049218" y="4499795"/>
            <a:ext cx="5726574" cy="713348"/>
            <a:chOff x="2049218" y="3931920"/>
            <a:chExt cx="5726574" cy="713348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7312098" y="3931920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>
              <a:off x="6560258" y="3942080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>
              <a:off x="5076898" y="3952240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>
              <a:off x="2049218" y="3962400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" name="TextBox 45"/>
            <p:cNvSpPr txBox="1"/>
            <p:nvPr/>
          </p:nvSpPr>
          <p:spPr>
            <a:xfrm>
              <a:off x="7373904" y="4224838"/>
              <a:ext cx="4018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rgbClr val="FF8521"/>
                  </a:solidFill>
                </a:rPr>
                <a:t>1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764304" y="4224838"/>
              <a:ext cx="4018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rgbClr val="FF00FF"/>
                  </a:solidFill>
                </a:rPr>
                <a:t>2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626384" y="4224838"/>
              <a:ext cx="4018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rgbClr val="3737FF"/>
                  </a:solidFill>
                </a:rPr>
                <a:t>3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70864" y="4245158"/>
              <a:ext cx="4018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/>
                <a:t>4</a:t>
              </a:r>
            </a:p>
          </p:txBody>
        </p:sp>
        <p:cxnSp>
          <p:nvCxnSpPr>
            <p:cNvPr id="50" name="Straight Connector 49"/>
            <p:cNvCxnSpPr/>
            <p:nvPr/>
          </p:nvCxnSpPr>
          <p:spPr bwMode="auto">
            <a:xfrm>
              <a:off x="7725556" y="3931920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" name="Group 1"/>
          <p:cNvGrpSpPr/>
          <p:nvPr/>
        </p:nvGrpSpPr>
        <p:grpSpPr>
          <a:xfrm>
            <a:off x="1933343" y="4658743"/>
            <a:ext cx="6093057" cy="1079200"/>
            <a:chOff x="1933343" y="4090868"/>
            <a:chExt cx="6093057" cy="1079200"/>
          </a:xfrm>
        </p:grpSpPr>
        <p:sp>
          <p:nvSpPr>
            <p:cNvPr id="10" name="Oval 9"/>
            <p:cNvSpPr/>
            <p:nvPr/>
          </p:nvSpPr>
          <p:spPr bwMode="auto">
            <a:xfrm>
              <a:off x="211017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229305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247593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265881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286201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304489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322777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341065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361385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379673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397961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416249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436569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454857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473145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491433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511753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530041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548329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566617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586937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605225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623513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641801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662121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680409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698697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716985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737305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755593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7748978" y="4090868"/>
              <a:ext cx="90030" cy="95676"/>
            </a:xfrm>
            <a:prstGeom prst="ellipse">
              <a:avLst/>
            </a:prstGeom>
            <a:solidFill>
              <a:srgbClr val="00FF00"/>
            </a:solidFill>
            <a:ln w="9525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51" name="Straight Arrow Connector 50"/>
            <p:cNvCxnSpPr/>
            <p:nvPr/>
          </p:nvCxnSpPr>
          <p:spPr bwMode="auto">
            <a:xfrm flipV="1">
              <a:off x="1933343" y="4774100"/>
              <a:ext cx="6093057" cy="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3" name="TextBox 52"/>
            <p:cNvSpPr txBox="1"/>
            <p:nvPr/>
          </p:nvSpPr>
          <p:spPr>
            <a:xfrm>
              <a:off x="1959188" y="4769958"/>
              <a:ext cx="12685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/>
                <a:t>time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C5C3056-0F0E-A94A-8E00-500CC199EF64}"/>
              </a:ext>
            </a:extLst>
          </p:cNvPr>
          <p:cNvGrpSpPr/>
          <p:nvPr/>
        </p:nvGrpSpPr>
        <p:grpSpPr>
          <a:xfrm>
            <a:off x="1722265" y="4042564"/>
            <a:ext cx="7455660" cy="849760"/>
            <a:chOff x="1722265" y="4042564"/>
            <a:chExt cx="7455660" cy="84976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66FD3A26-6B48-A943-820A-3D6ADDCA5A13}"/>
                </a:ext>
              </a:extLst>
            </p:cNvPr>
            <p:cNvSpPr txBox="1"/>
            <p:nvPr/>
          </p:nvSpPr>
          <p:spPr>
            <a:xfrm>
              <a:off x="1722265" y="4109845"/>
              <a:ext cx="13216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kern="0" dirty="0">
                  <a:solidFill>
                    <a:srgbClr val="FF0000"/>
                  </a:solidFill>
                </a:rPr>
                <a:t>a</a:t>
              </a:r>
              <a:r>
                <a:rPr lang="en-US" i="1" kern="0" baseline="-25000" dirty="0">
                  <a:solidFill>
                    <a:srgbClr val="FF0000"/>
                  </a:solidFill>
                </a:rPr>
                <a:t>n-1</a:t>
              </a:r>
              <a:r>
                <a:rPr lang="en-US" kern="0" dirty="0">
                  <a:solidFill>
                    <a:srgbClr val="FF0000"/>
                  </a:solidFill>
                  <a:latin typeface="Times"/>
                  <a:cs typeface="Times"/>
                </a:rPr>
                <a:t>←</a:t>
              </a:r>
              <a:r>
                <a:rPr lang="el-GR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Δ</a:t>
              </a:r>
              <a:r>
                <a:rPr lang="en-US" kern="0" baseline="-25000" dirty="0">
                  <a:solidFill>
                    <a:srgbClr val="FF0000"/>
                  </a:solidFill>
                </a:rPr>
                <a:t>1</a:t>
              </a:r>
              <a:endParaRPr lang="x-none" dirty="0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7C9D922A-A29F-A44A-B848-8E8F050831E1}"/>
                </a:ext>
              </a:extLst>
            </p:cNvPr>
            <p:cNvSpPr txBox="1"/>
            <p:nvPr/>
          </p:nvSpPr>
          <p:spPr>
            <a:xfrm>
              <a:off x="7075899" y="4042564"/>
              <a:ext cx="13216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kern="0" dirty="0">
                  <a:solidFill>
                    <a:srgbClr val="FF0000"/>
                  </a:solidFill>
                </a:rPr>
                <a:t>a</a:t>
              </a:r>
              <a:r>
                <a:rPr lang="en-US" i="1" kern="0" baseline="-25000" dirty="0">
                  <a:solidFill>
                    <a:srgbClr val="FF0000"/>
                  </a:solidFill>
                </a:rPr>
                <a:t>0</a:t>
              </a:r>
              <a:r>
                <a:rPr lang="en-US" kern="0" dirty="0">
                  <a:solidFill>
                    <a:srgbClr val="FF0000"/>
                  </a:solidFill>
                  <a:latin typeface="Times"/>
                  <a:cs typeface="Times"/>
                </a:rPr>
                <a:t>←</a:t>
              </a:r>
              <a:r>
                <a:rPr lang="el-GR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Δ</a:t>
              </a:r>
              <a:r>
                <a:rPr lang="en-US" kern="0" baseline="-25000" dirty="0">
                  <a:solidFill>
                    <a:srgbClr val="FF0000"/>
                  </a:solidFill>
                </a:rPr>
                <a:t>n</a:t>
              </a:r>
              <a:endParaRPr lang="x-none" dirty="0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xmlns="" id="{28CFDFB8-C940-4A45-8796-AA6F1877D428}"/>
                </a:ext>
              </a:extLst>
            </p:cNvPr>
            <p:cNvSpPr txBox="1"/>
            <p:nvPr/>
          </p:nvSpPr>
          <p:spPr>
            <a:xfrm>
              <a:off x="7856279" y="4492214"/>
              <a:ext cx="13216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kern="0" dirty="0">
                  <a:solidFill>
                    <a:srgbClr val="00FF00"/>
                  </a:solidFill>
                </a:rPr>
                <a:t>P</a:t>
              </a:r>
              <a:r>
                <a:rPr lang="en-US" kern="0" dirty="0">
                  <a:solidFill>
                    <a:srgbClr val="00FF00"/>
                  </a:solidFill>
                </a:rPr>
                <a:t>(</a:t>
              </a:r>
              <a:r>
                <a:rPr lang="en-US" i="1" kern="0" dirty="0">
                  <a:solidFill>
                    <a:srgbClr val="00FF00"/>
                  </a:solidFill>
                </a:rPr>
                <a:t>x</a:t>
              </a:r>
              <a:r>
                <a:rPr lang="en-US" kern="0" dirty="0">
                  <a:solidFill>
                    <a:srgbClr val="00FF00"/>
                  </a:solidFill>
                </a:rPr>
                <a:t>)?</a:t>
              </a:r>
              <a:endParaRPr lang="x-none" dirty="0"/>
            </a:p>
          </p:txBody>
        </p:sp>
      </p:grpSp>
    </p:spTree>
    <p:extLst>
      <p:ext uri="{BB962C8B-B14F-4D97-AF65-F5344CB8AC3E}">
        <p14:creationId xmlns:p14="http://schemas.microsoft.com/office/powerpoint/2010/main" val="14920862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8514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kern="0" dirty="0" err="1">
                <a:solidFill>
                  <a:srgbClr val="3737FF"/>
                </a:solidFill>
              </a:rPr>
              <a:t>Fredman</a:t>
            </a:r>
            <a:r>
              <a:rPr lang="en-US" kern="0" dirty="0">
                <a:solidFill>
                  <a:srgbClr val="3737FF"/>
                </a:solidFill>
              </a:rPr>
              <a:t> and Saks’89:</a:t>
            </a: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Divide </a:t>
            </a:r>
            <a:r>
              <a:rPr lang="en-US" kern="0" dirty="0">
                <a:solidFill>
                  <a:srgbClr val="FF0000"/>
                </a:solidFill>
              </a:rPr>
              <a:t>updates</a:t>
            </a:r>
            <a:r>
              <a:rPr lang="en-US" kern="0" dirty="0"/>
              <a:t> into </a:t>
            </a:r>
            <a:r>
              <a:rPr lang="en-US" kern="0" dirty="0">
                <a:solidFill>
                  <a:srgbClr val="3737FF"/>
                </a:solidFill>
              </a:rPr>
              <a:t>epochs</a:t>
            </a:r>
            <a:r>
              <a:rPr lang="en-US" kern="0" dirty="0"/>
              <a:t> </a:t>
            </a:r>
            <a:r>
              <a:rPr lang="en-US" i="1" kern="0" dirty="0"/>
              <a:t>j</a:t>
            </a:r>
            <a:r>
              <a:rPr lang="en-US" kern="0" dirty="0"/>
              <a:t>=1,…,</a:t>
            </a:r>
            <a:r>
              <a:rPr lang="en-US" kern="0" dirty="0" err="1"/>
              <a:t>lg</a:t>
            </a:r>
            <a:r>
              <a:rPr lang="en-US" kern="0" baseline="-25000" dirty="0"/>
              <a:t>β</a:t>
            </a:r>
            <a:r>
              <a:rPr lang="en-US" i="1" kern="0" dirty="0"/>
              <a:t>n</a:t>
            </a:r>
            <a:r>
              <a:rPr lang="en-US" kern="0" dirty="0"/>
              <a:t>, where </a:t>
            </a:r>
            <a:r>
              <a:rPr lang="en-US" i="1" kern="0" dirty="0"/>
              <a:t>j</a:t>
            </a:r>
            <a:r>
              <a:rPr lang="en-US" kern="0" dirty="0"/>
              <a:t>’th epoch has size </a:t>
            </a:r>
            <a:r>
              <a:rPr lang="el-GR" kern="0" dirty="0"/>
              <a:t>β</a:t>
            </a:r>
            <a:r>
              <a:rPr lang="en-US" i="1" kern="0" baseline="30000" dirty="0"/>
              <a:t>j</a:t>
            </a:r>
            <a:r>
              <a:rPr lang="en-US" kern="0" dirty="0"/>
              <a:t>: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lvl="1"/>
            <a:endParaRPr lang="en-US" kern="0" baseline="3000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baseline="3000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baseline="3000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baseline="3000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baseline="3000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baseline="30000" dirty="0"/>
          </a:p>
          <a:p>
            <a:pPr lvl="1"/>
            <a:endParaRPr lang="en-US" kern="0" dirty="0"/>
          </a:p>
          <a:p>
            <a:pPr lvl="2"/>
            <a:endParaRPr lang="en-US" kern="0" baseline="-2500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endParaRPr lang="en-US" kern="0" dirty="0"/>
          </a:p>
          <a:p>
            <a:pPr lvl="4"/>
            <a:endParaRPr lang="en-US" kern="0" dirty="0"/>
          </a:p>
          <a:p>
            <a:pPr lvl="4"/>
            <a:endParaRPr lang="en-US" kern="0" baseline="30000" dirty="0"/>
          </a:p>
          <a:p>
            <a:pPr lvl="4"/>
            <a:endParaRPr lang="en-US" kern="0" baseline="30000" dirty="0"/>
          </a:p>
          <a:p>
            <a:pPr lvl="3"/>
            <a:endParaRPr lang="en-US" kern="0" dirty="0">
              <a:latin typeface="+mn-l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239270" y="2433899"/>
            <a:ext cx="951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/>
              <a:t>P</a:t>
            </a:r>
            <a:r>
              <a:rPr lang="da-DK" dirty="0"/>
              <a:t>(</a:t>
            </a:r>
            <a:r>
              <a:rPr lang="da-DK" i="1" dirty="0"/>
              <a:t>x</a:t>
            </a:r>
            <a:r>
              <a:rPr lang="da-DK" dirty="0"/>
              <a:t>)=</a:t>
            </a: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Chronogram Technique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2100553" y="3167358"/>
            <a:ext cx="90030" cy="9567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283433" y="3167358"/>
            <a:ext cx="90030" cy="9567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466313" y="3167358"/>
            <a:ext cx="90030" cy="9567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649193" y="3167358"/>
            <a:ext cx="90030" cy="9567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852393" y="3167358"/>
            <a:ext cx="90030" cy="9567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3035273" y="3167358"/>
            <a:ext cx="90030" cy="9567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218153" y="3167358"/>
            <a:ext cx="90030" cy="9567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3401033" y="3167358"/>
            <a:ext cx="90030" cy="9567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3604233" y="3167358"/>
            <a:ext cx="90030" cy="9567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3787113" y="3167358"/>
            <a:ext cx="90030" cy="9567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3969993" y="3167358"/>
            <a:ext cx="90030" cy="9567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4152873" y="3167358"/>
            <a:ext cx="90030" cy="9567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4356073" y="3167358"/>
            <a:ext cx="90030" cy="9567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4538953" y="3167358"/>
            <a:ext cx="90030" cy="9567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4721833" y="3167358"/>
            <a:ext cx="90030" cy="9567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4904713" y="3167358"/>
            <a:ext cx="90030" cy="9567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5107913" y="3167358"/>
            <a:ext cx="90030" cy="9567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5290793" y="3167358"/>
            <a:ext cx="90030" cy="9567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5473673" y="3167358"/>
            <a:ext cx="90030" cy="9567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5656553" y="3167358"/>
            <a:ext cx="90030" cy="9567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5859753" y="3167358"/>
            <a:ext cx="90030" cy="9567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6042633" y="3167358"/>
            <a:ext cx="90030" cy="9567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6225513" y="3167358"/>
            <a:ext cx="90030" cy="9567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6408393" y="3167358"/>
            <a:ext cx="90030" cy="9567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6611593" y="3167358"/>
            <a:ext cx="90030" cy="9567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6794473" y="3167358"/>
            <a:ext cx="90030" cy="9567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6977353" y="3167358"/>
            <a:ext cx="90030" cy="9567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7160233" y="3167358"/>
            <a:ext cx="90030" cy="9567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7363433" y="3167358"/>
            <a:ext cx="90030" cy="9567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7546313" y="3167358"/>
            <a:ext cx="90030" cy="9567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7739353" y="3167358"/>
            <a:ext cx="90030" cy="95676"/>
          </a:xfrm>
          <a:prstGeom prst="ellipse">
            <a:avLst/>
          </a:prstGeom>
          <a:solidFill>
            <a:srgbClr val="00FF00"/>
          </a:solidFill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7302473" y="3008410"/>
            <a:ext cx="0" cy="447040"/>
          </a:xfrm>
          <a:prstGeom prst="line">
            <a:avLst/>
          </a:prstGeom>
          <a:noFill/>
          <a:ln w="31750" cap="flat" cmpd="sng" algn="ctr">
            <a:solidFill>
              <a:srgbClr val="3737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6550633" y="3018570"/>
            <a:ext cx="0" cy="447040"/>
          </a:xfrm>
          <a:prstGeom prst="line">
            <a:avLst/>
          </a:prstGeom>
          <a:noFill/>
          <a:ln w="31750" cap="flat" cmpd="sng" algn="ctr">
            <a:solidFill>
              <a:srgbClr val="3737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5067273" y="3028730"/>
            <a:ext cx="0" cy="447040"/>
          </a:xfrm>
          <a:prstGeom prst="line">
            <a:avLst/>
          </a:prstGeom>
          <a:noFill/>
          <a:ln w="31750" cap="flat" cmpd="sng" algn="ctr">
            <a:solidFill>
              <a:srgbClr val="3737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2039593" y="3038890"/>
            <a:ext cx="0" cy="447040"/>
          </a:xfrm>
          <a:prstGeom prst="line">
            <a:avLst/>
          </a:prstGeom>
          <a:noFill/>
          <a:ln w="31750" cap="flat" cmpd="sng" algn="ctr">
            <a:solidFill>
              <a:srgbClr val="3737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7364279" y="3301328"/>
            <a:ext cx="401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FF8521"/>
                </a:solidFill>
              </a:rPr>
              <a:t>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754679" y="3301328"/>
            <a:ext cx="401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FF00FF"/>
                </a:solidFill>
              </a:rPr>
              <a:t>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616759" y="3301328"/>
            <a:ext cx="401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3737FF"/>
                </a:solidFill>
              </a:rPr>
              <a:t>3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361239" y="3321648"/>
            <a:ext cx="401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4</a:t>
            </a:r>
          </a:p>
        </p:txBody>
      </p:sp>
      <p:cxnSp>
        <p:nvCxnSpPr>
          <p:cNvPr id="50" name="Straight Connector 49"/>
          <p:cNvCxnSpPr/>
          <p:nvPr/>
        </p:nvCxnSpPr>
        <p:spPr bwMode="auto">
          <a:xfrm>
            <a:off x="7715931" y="3008410"/>
            <a:ext cx="0" cy="447040"/>
          </a:xfrm>
          <a:prstGeom prst="line">
            <a:avLst/>
          </a:prstGeom>
          <a:noFill/>
          <a:ln w="31750" cap="flat" cmpd="sng" algn="ctr">
            <a:solidFill>
              <a:srgbClr val="3737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Arrow Connector 50"/>
          <p:cNvCxnSpPr/>
          <p:nvPr/>
        </p:nvCxnSpPr>
        <p:spPr bwMode="auto">
          <a:xfrm flipV="1">
            <a:off x="1874324" y="3662936"/>
            <a:ext cx="6093057" cy="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3" name="TextBox 52"/>
          <p:cNvSpPr txBox="1"/>
          <p:nvPr/>
        </p:nvSpPr>
        <p:spPr>
          <a:xfrm>
            <a:off x="1900169" y="3658794"/>
            <a:ext cx="1268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time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AECE2234-35D8-2A44-B4D5-39536E0446E1}"/>
              </a:ext>
            </a:extLst>
          </p:cNvPr>
          <p:cNvSpPr txBox="1"/>
          <p:nvPr/>
        </p:nvSpPr>
        <p:spPr>
          <a:xfrm>
            <a:off x="1989493" y="2421368"/>
            <a:ext cx="3213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kern="0" dirty="0">
                <a:solidFill>
                  <a:srgbClr val="FF0000"/>
                </a:solidFill>
              </a:rPr>
              <a:t>a</a:t>
            </a:r>
            <a:r>
              <a:rPr lang="da-DK" i="1" kern="0" baseline="-25000" dirty="0">
                <a:solidFill>
                  <a:srgbClr val="FF0000"/>
                </a:solidFill>
              </a:rPr>
              <a:t>n</a:t>
            </a:r>
            <a:r>
              <a:rPr lang="da-DK" kern="0" baseline="-25000" dirty="0">
                <a:solidFill>
                  <a:srgbClr val="FF0000"/>
                </a:solidFill>
              </a:rPr>
              <a:t>-1</a:t>
            </a:r>
            <a:r>
              <a:rPr lang="da-DK" i="1" kern="0" dirty="0">
                <a:solidFill>
                  <a:srgbClr val="FF0000"/>
                </a:solidFill>
              </a:rPr>
              <a:t>x</a:t>
            </a:r>
            <a:r>
              <a:rPr lang="da-DK" i="1" kern="0" baseline="30000" dirty="0">
                <a:solidFill>
                  <a:srgbClr val="FF0000"/>
                </a:solidFill>
              </a:rPr>
              <a:t>n</a:t>
            </a:r>
            <a:r>
              <a:rPr lang="da-DK" kern="0" baseline="30000" dirty="0">
                <a:solidFill>
                  <a:srgbClr val="FF0000"/>
                </a:solidFill>
              </a:rPr>
              <a:t>-1 </a:t>
            </a:r>
            <a:r>
              <a:rPr lang="da-DK" kern="0" dirty="0">
                <a:solidFill>
                  <a:srgbClr val="FF0000"/>
                </a:solidFill>
              </a:rPr>
              <a:t>+…     …+ </a:t>
            </a:r>
            <a:r>
              <a:rPr lang="da-DK" i="1" kern="0" dirty="0" err="1">
                <a:solidFill>
                  <a:srgbClr val="FF0000"/>
                </a:solidFill>
              </a:rPr>
              <a:t>a</a:t>
            </a:r>
            <a:r>
              <a:rPr lang="da-DK" kern="0" baseline="-25000" dirty="0" err="1">
                <a:solidFill>
                  <a:srgbClr val="FF0000"/>
                </a:solidFill>
              </a:rPr>
              <a:t>j</a:t>
            </a:r>
            <a:r>
              <a:rPr lang="da-DK" i="1" kern="0" dirty="0" err="1">
                <a:solidFill>
                  <a:srgbClr val="FF0000"/>
                </a:solidFill>
              </a:rPr>
              <a:t>x</a:t>
            </a:r>
            <a:r>
              <a:rPr lang="da-DK" i="1" kern="0" baseline="30000" dirty="0" err="1">
                <a:solidFill>
                  <a:srgbClr val="FF0000"/>
                </a:solidFill>
              </a:rPr>
              <a:t>j</a:t>
            </a:r>
            <a:r>
              <a:rPr lang="da-DK" i="1" kern="0" dirty="0">
                <a:solidFill>
                  <a:srgbClr val="FF0000"/>
                </a:solidFill>
              </a:rPr>
              <a:t> </a:t>
            </a:r>
            <a:r>
              <a:rPr lang="da-DK" kern="0" dirty="0">
                <a:solidFill>
                  <a:srgbClr val="FF0000"/>
                </a:solidFill>
              </a:rPr>
              <a:t>+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FB4DCDFE-AE1E-EC49-8A26-994FADFFAB5D}"/>
              </a:ext>
            </a:extLst>
          </p:cNvPr>
          <p:cNvSpPr txBox="1"/>
          <p:nvPr/>
        </p:nvSpPr>
        <p:spPr>
          <a:xfrm>
            <a:off x="5049105" y="2421377"/>
            <a:ext cx="1872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kern="0" dirty="0">
                <a:solidFill>
                  <a:srgbClr val="FF0000"/>
                </a:solidFill>
              </a:rPr>
              <a:t>a</a:t>
            </a:r>
            <a:r>
              <a:rPr lang="da-DK" kern="0" baseline="-25000" dirty="0">
                <a:solidFill>
                  <a:srgbClr val="FF0000"/>
                </a:solidFill>
              </a:rPr>
              <a:t>j-1</a:t>
            </a:r>
            <a:r>
              <a:rPr lang="da-DK" i="1" kern="0" dirty="0">
                <a:solidFill>
                  <a:srgbClr val="FF0000"/>
                </a:solidFill>
              </a:rPr>
              <a:t>x</a:t>
            </a:r>
            <a:r>
              <a:rPr lang="da-DK" i="1" kern="0" baseline="30000" dirty="0">
                <a:solidFill>
                  <a:srgbClr val="FF0000"/>
                </a:solidFill>
              </a:rPr>
              <a:t>j-1</a:t>
            </a:r>
            <a:r>
              <a:rPr lang="da-DK" i="1" kern="0" dirty="0">
                <a:solidFill>
                  <a:srgbClr val="FF0000"/>
                </a:solidFill>
              </a:rPr>
              <a:t> +…+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4F48163F-5CC3-3741-92CB-21F3FEC32545}"/>
              </a:ext>
            </a:extLst>
          </p:cNvPr>
          <p:cNvSpPr txBox="1"/>
          <p:nvPr/>
        </p:nvSpPr>
        <p:spPr>
          <a:xfrm>
            <a:off x="6626387" y="2411277"/>
            <a:ext cx="670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kern="0" dirty="0" err="1">
                <a:solidFill>
                  <a:srgbClr val="FF0000"/>
                </a:solidFill>
              </a:rPr>
              <a:t>a</a:t>
            </a:r>
            <a:r>
              <a:rPr lang="da-DK" kern="0" baseline="-25000" dirty="0" err="1">
                <a:solidFill>
                  <a:srgbClr val="FF0000"/>
                </a:solidFill>
              </a:rPr>
              <a:t>i</a:t>
            </a:r>
            <a:r>
              <a:rPr lang="da-DK" i="1" kern="0" dirty="0" err="1">
                <a:solidFill>
                  <a:srgbClr val="FF0000"/>
                </a:solidFill>
              </a:rPr>
              <a:t>x</a:t>
            </a:r>
            <a:r>
              <a:rPr lang="da-DK" i="1" kern="0" baseline="30000" dirty="0" err="1">
                <a:solidFill>
                  <a:srgbClr val="FF0000"/>
                </a:solidFill>
              </a:rPr>
              <a:t>i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70287B6D-9F3A-274F-8FDB-3D28859EE94F}"/>
              </a:ext>
            </a:extLst>
          </p:cNvPr>
          <p:cNvSpPr txBox="1"/>
          <p:nvPr/>
        </p:nvSpPr>
        <p:spPr>
          <a:xfrm>
            <a:off x="7102201" y="2421368"/>
            <a:ext cx="1068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kern="0" dirty="0">
                <a:solidFill>
                  <a:srgbClr val="FF0000"/>
                </a:solidFill>
              </a:rPr>
              <a:t>+..+</a:t>
            </a:r>
            <a:r>
              <a:rPr lang="da-DK" i="1" kern="0" dirty="0">
                <a:solidFill>
                  <a:srgbClr val="FF0000"/>
                </a:solidFill>
              </a:rPr>
              <a:t>a</a:t>
            </a:r>
            <a:r>
              <a:rPr lang="da-DK" kern="0" baseline="-25000" dirty="0">
                <a:solidFill>
                  <a:srgbClr val="FF0000"/>
                </a:solidFill>
              </a:rPr>
              <a:t>0</a:t>
            </a:r>
            <a:r>
              <a:rPr lang="da-DK" i="1" kern="0" dirty="0">
                <a:solidFill>
                  <a:srgbClr val="FF0000"/>
                </a:solidFill>
              </a:rPr>
              <a:t> </a:t>
            </a:r>
            <a:endParaRPr lang="da-DK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282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  <p:set>
                                      <p:cBhvr>
                                        <p:cTn id="20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  <p:set>
                                      <p:cBhvr>
                                        <p:cTn id="2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432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2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4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4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5" grpId="0"/>
      <p:bldP spid="86" grpId="0"/>
      <p:bldP spid="8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95299" y="1160462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Lower Bounds from Data Compression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Data Compression: </a:t>
            </a:r>
            <a:r>
              <a:rPr lang="en-US" kern="0" dirty="0"/>
              <a:t>Given a text of </a:t>
            </a:r>
            <a:r>
              <a:rPr lang="en-US" i="1" kern="0" dirty="0"/>
              <a:t>y</a:t>
            </a:r>
            <a:r>
              <a:rPr lang="en-US" kern="0" dirty="0"/>
              <a:t> symbols from an alphabet </a:t>
            </a:r>
            <a:r>
              <a:rPr lang="el-GR" kern="0" dirty="0"/>
              <a:t>Σ</a:t>
            </a:r>
            <a:r>
              <a:rPr lang="en-US" kern="0" dirty="0"/>
              <a:t>, compress it to use </a:t>
            </a:r>
            <a:r>
              <a:rPr lang="en-US" i="1" kern="0" dirty="0"/>
              <a:t>x</a:t>
            </a:r>
            <a:r>
              <a:rPr lang="en-US" kern="0" dirty="0"/>
              <a:t>&lt;</a:t>
            </a:r>
            <a:r>
              <a:rPr lang="en-US" i="1" kern="0" dirty="0"/>
              <a:t>y</a:t>
            </a:r>
            <a:r>
              <a:rPr lang="en-US" kern="0" dirty="0"/>
              <a:t> symbols. 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kern="0" dirty="0"/>
              <a:t>Original text must be </a:t>
            </a:r>
            <a:r>
              <a:rPr lang="en-US" kern="0" dirty="0">
                <a:solidFill>
                  <a:srgbClr val="FF0000"/>
                </a:solidFill>
              </a:rPr>
              <a:t>recoverable </a:t>
            </a:r>
            <a:r>
              <a:rPr lang="en-US" kern="0" dirty="0"/>
              <a:t>from compressed text.</a:t>
            </a:r>
          </a:p>
          <a:p>
            <a:pPr marL="1257300" lvl="2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1257300" lvl="2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1257300" lvl="2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1257300" lvl="2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  <a:latin typeface="+mn-lt"/>
              </a:rPr>
              <a:t>Fact: </a:t>
            </a:r>
            <a:r>
              <a:rPr lang="en-US" kern="0" dirty="0">
                <a:latin typeface="+mn-lt"/>
              </a:rPr>
              <a:t>No algorithm can compress all texts!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  <a:latin typeface="+mn-lt"/>
              </a:rPr>
              <a:t>Why: </a:t>
            </a:r>
            <a:endParaRPr lang="en-US" kern="0" dirty="0">
              <a:latin typeface="+mn-lt"/>
            </a:endParaRPr>
          </a:p>
          <a:p>
            <a:pPr marL="1714500" lvl="3" indent="-342900">
              <a:buFont typeface="Wingdings" pitchFamily="2" charset="2"/>
              <a:buChar char="§"/>
            </a:pPr>
            <a:r>
              <a:rPr lang="en-US" kern="0" dirty="0">
                <a:latin typeface="+mn-lt"/>
              </a:rPr>
              <a:t>There are |</a:t>
            </a:r>
            <a:r>
              <a:rPr lang="el-GR" kern="0" dirty="0"/>
              <a:t>Σ</a:t>
            </a:r>
            <a:r>
              <a:rPr lang="en-US" kern="0" dirty="0">
                <a:latin typeface="+mn-lt"/>
              </a:rPr>
              <a:t>|</a:t>
            </a:r>
            <a:r>
              <a:rPr lang="en-US" i="1" kern="0" baseline="30000" dirty="0">
                <a:latin typeface="+mn-lt"/>
              </a:rPr>
              <a:t>y</a:t>
            </a:r>
            <a:r>
              <a:rPr lang="en-US" kern="0" dirty="0">
                <a:latin typeface="+mn-lt"/>
              </a:rPr>
              <a:t> possible input texts.</a:t>
            </a:r>
          </a:p>
          <a:p>
            <a:pPr marL="1714500" lvl="3" indent="-342900">
              <a:buFont typeface="Wingdings" pitchFamily="2" charset="2"/>
              <a:buChar char="§"/>
            </a:pPr>
            <a:r>
              <a:rPr lang="en-US" kern="0" dirty="0">
                <a:latin typeface="+mn-lt"/>
              </a:rPr>
              <a:t>There are |</a:t>
            </a:r>
            <a:r>
              <a:rPr lang="el-GR" kern="0" dirty="0"/>
              <a:t>Σ</a:t>
            </a:r>
            <a:r>
              <a:rPr lang="da-DK" kern="0" dirty="0"/>
              <a:t>|</a:t>
            </a:r>
            <a:r>
              <a:rPr lang="en-US" i="1" kern="0" baseline="30000" dirty="0">
                <a:latin typeface="+mn-lt"/>
              </a:rPr>
              <a:t>x</a:t>
            </a:r>
            <a:r>
              <a:rPr lang="en-US" kern="0" dirty="0">
                <a:latin typeface="+mn-lt"/>
              </a:rPr>
              <a:t> &lt; |</a:t>
            </a:r>
            <a:r>
              <a:rPr lang="el-GR" kern="0" dirty="0"/>
              <a:t>Σ</a:t>
            </a:r>
            <a:r>
              <a:rPr lang="da-DK" kern="0" dirty="0"/>
              <a:t>|</a:t>
            </a:r>
            <a:r>
              <a:rPr lang="en-US" i="1" kern="0" baseline="30000" dirty="0">
                <a:latin typeface="+mn-lt"/>
              </a:rPr>
              <a:t>y</a:t>
            </a:r>
            <a:r>
              <a:rPr lang="en-US" kern="0" dirty="0">
                <a:latin typeface="+mn-lt"/>
              </a:rPr>
              <a:t> possible output texts.</a:t>
            </a:r>
          </a:p>
          <a:p>
            <a:pPr marL="1714500" lvl="3" indent="-342900">
              <a:buFont typeface="Wingdings" pitchFamily="2" charset="2"/>
              <a:buChar char="§"/>
            </a:pPr>
            <a:r>
              <a:rPr lang="en-US" kern="0" dirty="0">
                <a:latin typeface="+mn-lt"/>
              </a:rPr>
              <a:t>Not possible to represent all input texts uniquely!</a:t>
            </a: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High-Level Idea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974" y="2900474"/>
            <a:ext cx="914400" cy="800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339" y="2900480"/>
            <a:ext cx="800100" cy="800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477" y="2909164"/>
            <a:ext cx="8001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5757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8514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kern="0" dirty="0" err="1">
                <a:solidFill>
                  <a:srgbClr val="3737FF"/>
                </a:solidFill>
              </a:rPr>
              <a:t>Fredman</a:t>
            </a:r>
            <a:r>
              <a:rPr lang="en-US" kern="0" dirty="0">
                <a:solidFill>
                  <a:srgbClr val="3737FF"/>
                </a:solidFill>
              </a:rPr>
              <a:t> and Saks’89:</a:t>
            </a: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Divide </a:t>
            </a:r>
            <a:r>
              <a:rPr lang="en-US" kern="0" dirty="0">
                <a:solidFill>
                  <a:srgbClr val="FF0000"/>
                </a:solidFill>
              </a:rPr>
              <a:t>updates</a:t>
            </a:r>
            <a:r>
              <a:rPr lang="en-US" kern="0" dirty="0"/>
              <a:t> into </a:t>
            </a:r>
            <a:r>
              <a:rPr lang="en-US" kern="0" dirty="0">
                <a:solidFill>
                  <a:srgbClr val="3737FF"/>
                </a:solidFill>
              </a:rPr>
              <a:t>epochs</a:t>
            </a:r>
            <a:r>
              <a:rPr lang="en-US" kern="0" dirty="0"/>
              <a:t> </a:t>
            </a:r>
            <a:r>
              <a:rPr lang="en-US" i="1" kern="0" dirty="0"/>
              <a:t>j</a:t>
            </a:r>
            <a:r>
              <a:rPr lang="en-US" kern="0" dirty="0"/>
              <a:t>=1,…,</a:t>
            </a:r>
            <a:r>
              <a:rPr lang="en-US" kern="0" dirty="0" err="1"/>
              <a:t>lg</a:t>
            </a:r>
            <a:r>
              <a:rPr lang="en-US" kern="0" baseline="-25000" dirty="0"/>
              <a:t>β</a:t>
            </a:r>
            <a:r>
              <a:rPr lang="en-US" i="1" kern="0" dirty="0"/>
              <a:t>n</a:t>
            </a:r>
            <a:r>
              <a:rPr lang="en-US" kern="0" dirty="0"/>
              <a:t>, where </a:t>
            </a:r>
            <a:r>
              <a:rPr lang="en-US" i="1" kern="0" dirty="0"/>
              <a:t>j</a:t>
            </a:r>
            <a:r>
              <a:rPr lang="en-US" kern="0" dirty="0"/>
              <a:t>’th epoch has size </a:t>
            </a:r>
            <a:r>
              <a:rPr lang="el-GR" kern="0" dirty="0"/>
              <a:t>β</a:t>
            </a:r>
            <a:r>
              <a:rPr lang="en-US" i="1" kern="0" baseline="30000" dirty="0"/>
              <a:t>j</a:t>
            </a:r>
            <a:r>
              <a:rPr lang="en-US" kern="0" dirty="0"/>
              <a:t>: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kern="0" baseline="3000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baseline="3000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baseline="3000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baseline="3000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baseline="3000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baseline="30000" dirty="0"/>
          </a:p>
          <a:p>
            <a:pPr lvl="1"/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Look at memory cells</a:t>
            </a:r>
            <a:r>
              <a:rPr lang="en-US" kern="0" dirty="0">
                <a:solidFill>
                  <a:srgbClr val="3737FF"/>
                </a:solidFill>
              </a:rPr>
              <a:t> </a:t>
            </a:r>
            <a:r>
              <a:rPr lang="en-US" kern="0" dirty="0"/>
              <a:t>at the time of the </a:t>
            </a:r>
            <a:r>
              <a:rPr lang="en-US" kern="0" dirty="0">
                <a:solidFill>
                  <a:srgbClr val="00FF00"/>
                </a:solidFill>
              </a:rPr>
              <a:t>query</a:t>
            </a:r>
            <a:r>
              <a:rPr lang="en-US" kern="0" dirty="0"/>
              <a:t>: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Assign each cell to the epoch in which it was last updated.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Prove: </a:t>
            </a:r>
            <a:r>
              <a:rPr lang="en-US" kern="0" dirty="0">
                <a:solidFill>
                  <a:srgbClr val="00FF00"/>
                </a:solidFill>
              </a:rPr>
              <a:t>Query</a:t>
            </a:r>
            <a:r>
              <a:rPr lang="en-US" kern="0" dirty="0"/>
              <a:t> must probe </a:t>
            </a:r>
            <a:r>
              <a:rPr lang="el-GR" kern="0" dirty="0"/>
              <a:t>Ω</a:t>
            </a:r>
            <a:r>
              <a:rPr lang="da-DK" kern="0" dirty="0"/>
              <a:t>(</a:t>
            </a:r>
            <a:r>
              <a:rPr lang="en-US" kern="0" dirty="0"/>
              <a:t>1) cells from each </a:t>
            </a:r>
            <a:r>
              <a:rPr lang="en-US" kern="0" dirty="0">
                <a:solidFill>
                  <a:srgbClr val="FF0000"/>
                </a:solidFill>
              </a:rPr>
              <a:t>epoch </a:t>
            </a:r>
            <a:r>
              <a:rPr lang="en-US" i="1" kern="0" dirty="0">
                <a:solidFill>
                  <a:srgbClr val="FF0000"/>
                </a:solidFill>
              </a:rPr>
              <a:t>j</a:t>
            </a:r>
            <a:r>
              <a:rPr lang="en-US" kern="0" dirty="0"/>
              <a:t>.</a:t>
            </a:r>
            <a:endParaRPr lang="en-US" kern="0" baseline="-25000" dirty="0"/>
          </a:p>
          <a:p>
            <a:pPr lvl="2"/>
            <a:endParaRPr lang="en-US" kern="0" baseline="-2500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endParaRPr lang="en-US" kern="0" dirty="0"/>
          </a:p>
          <a:p>
            <a:pPr lvl="4"/>
            <a:endParaRPr lang="en-US" kern="0" dirty="0"/>
          </a:p>
          <a:p>
            <a:pPr lvl="4"/>
            <a:endParaRPr lang="en-US" kern="0" baseline="30000" dirty="0"/>
          </a:p>
          <a:p>
            <a:pPr lvl="4"/>
            <a:endParaRPr lang="en-US" kern="0" baseline="30000" dirty="0"/>
          </a:p>
          <a:p>
            <a:pPr lvl="3"/>
            <a:endParaRPr lang="en-US" kern="0" dirty="0">
              <a:latin typeface="+mn-l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239270" y="2433899"/>
            <a:ext cx="951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/>
              <a:t>P</a:t>
            </a:r>
            <a:r>
              <a:rPr lang="da-DK" dirty="0"/>
              <a:t>(</a:t>
            </a:r>
            <a:r>
              <a:rPr lang="da-DK" i="1" dirty="0"/>
              <a:t>x</a:t>
            </a:r>
            <a:r>
              <a:rPr lang="da-DK" dirty="0"/>
              <a:t>)=</a:t>
            </a: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Chronogram Technique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2100553" y="3167358"/>
            <a:ext cx="90030" cy="9567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283433" y="3167358"/>
            <a:ext cx="90030" cy="9567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466313" y="3167358"/>
            <a:ext cx="90030" cy="9567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649193" y="3167358"/>
            <a:ext cx="90030" cy="9567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852393" y="3167358"/>
            <a:ext cx="90030" cy="9567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3035273" y="3167358"/>
            <a:ext cx="90030" cy="9567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218153" y="3167358"/>
            <a:ext cx="90030" cy="9567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3401033" y="3167358"/>
            <a:ext cx="90030" cy="9567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3604233" y="3167358"/>
            <a:ext cx="90030" cy="9567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3787113" y="3167358"/>
            <a:ext cx="90030" cy="9567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3969993" y="3167358"/>
            <a:ext cx="90030" cy="9567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4152873" y="3167358"/>
            <a:ext cx="90030" cy="9567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4356073" y="3167358"/>
            <a:ext cx="90030" cy="9567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4538953" y="3167358"/>
            <a:ext cx="90030" cy="9567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4721833" y="3167358"/>
            <a:ext cx="90030" cy="9567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4904713" y="3167358"/>
            <a:ext cx="90030" cy="9567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5107913" y="3167358"/>
            <a:ext cx="90030" cy="95676"/>
          </a:xfrm>
          <a:prstGeom prst="ellipse">
            <a:avLst/>
          </a:prstGeom>
          <a:solidFill>
            <a:srgbClr val="3737FF"/>
          </a:solidFill>
          <a:ln w="9525" cap="flat" cmpd="sng" algn="ctr">
            <a:solidFill>
              <a:srgbClr val="3737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5290793" y="3167358"/>
            <a:ext cx="90030" cy="95676"/>
          </a:xfrm>
          <a:prstGeom prst="ellipse">
            <a:avLst/>
          </a:prstGeom>
          <a:solidFill>
            <a:srgbClr val="3737FF"/>
          </a:solidFill>
          <a:ln w="9525" cap="flat" cmpd="sng" algn="ctr">
            <a:solidFill>
              <a:srgbClr val="3737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5473673" y="3167358"/>
            <a:ext cx="90030" cy="95676"/>
          </a:xfrm>
          <a:prstGeom prst="ellipse">
            <a:avLst/>
          </a:prstGeom>
          <a:solidFill>
            <a:srgbClr val="3737FF"/>
          </a:solidFill>
          <a:ln w="9525" cap="flat" cmpd="sng" algn="ctr">
            <a:solidFill>
              <a:srgbClr val="3737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5656553" y="3167358"/>
            <a:ext cx="90030" cy="95676"/>
          </a:xfrm>
          <a:prstGeom prst="ellipse">
            <a:avLst/>
          </a:prstGeom>
          <a:solidFill>
            <a:srgbClr val="3737FF"/>
          </a:solidFill>
          <a:ln w="9525" cap="flat" cmpd="sng" algn="ctr">
            <a:solidFill>
              <a:srgbClr val="3737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5859753" y="3167358"/>
            <a:ext cx="90030" cy="95676"/>
          </a:xfrm>
          <a:prstGeom prst="ellipse">
            <a:avLst/>
          </a:prstGeom>
          <a:solidFill>
            <a:srgbClr val="3737FF"/>
          </a:solidFill>
          <a:ln w="9525" cap="flat" cmpd="sng" algn="ctr">
            <a:solidFill>
              <a:srgbClr val="3737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6042633" y="3167358"/>
            <a:ext cx="90030" cy="95676"/>
          </a:xfrm>
          <a:prstGeom prst="ellipse">
            <a:avLst/>
          </a:prstGeom>
          <a:solidFill>
            <a:srgbClr val="3737FF"/>
          </a:solidFill>
          <a:ln w="9525" cap="flat" cmpd="sng" algn="ctr">
            <a:solidFill>
              <a:srgbClr val="3737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6225513" y="3167358"/>
            <a:ext cx="90030" cy="95676"/>
          </a:xfrm>
          <a:prstGeom prst="ellipse">
            <a:avLst/>
          </a:prstGeom>
          <a:solidFill>
            <a:srgbClr val="3737FF"/>
          </a:solidFill>
          <a:ln w="9525" cap="flat" cmpd="sng" algn="ctr">
            <a:solidFill>
              <a:srgbClr val="3737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6408393" y="3167358"/>
            <a:ext cx="90030" cy="95676"/>
          </a:xfrm>
          <a:prstGeom prst="ellipse">
            <a:avLst/>
          </a:prstGeom>
          <a:solidFill>
            <a:srgbClr val="3737FF"/>
          </a:solidFill>
          <a:ln w="9525" cap="flat" cmpd="sng" algn="ctr">
            <a:solidFill>
              <a:srgbClr val="3737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6611593" y="3167358"/>
            <a:ext cx="90030" cy="95676"/>
          </a:xfrm>
          <a:prstGeom prst="ellipse">
            <a:avLst/>
          </a:prstGeom>
          <a:solidFill>
            <a:srgbClr val="FF00FF"/>
          </a:soli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6794473" y="3167358"/>
            <a:ext cx="90030" cy="95676"/>
          </a:xfrm>
          <a:prstGeom prst="ellipse">
            <a:avLst/>
          </a:prstGeom>
          <a:solidFill>
            <a:srgbClr val="FF00FF"/>
          </a:soli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6977353" y="3167358"/>
            <a:ext cx="90030" cy="95676"/>
          </a:xfrm>
          <a:prstGeom prst="ellipse">
            <a:avLst/>
          </a:prstGeom>
          <a:solidFill>
            <a:srgbClr val="FF00FF"/>
          </a:soli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7160233" y="3167358"/>
            <a:ext cx="90030" cy="95676"/>
          </a:xfrm>
          <a:prstGeom prst="ellipse">
            <a:avLst/>
          </a:prstGeom>
          <a:solidFill>
            <a:srgbClr val="FF00FF"/>
          </a:soli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7363433" y="3167358"/>
            <a:ext cx="90030" cy="95676"/>
          </a:xfrm>
          <a:prstGeom prst="ellipse">
            <a:avLst/>
          </a:prstGeom>
          <a:solidFill>
            <a:srgbClr val="FF8521"/>
          </a:solidFill>
          <a:ln w="9525" cap="flat" cmpd="sng" algn="ctr">
            <a:solidFill>
              <a:srgbClr val="FF85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7546313" y="3167358"/>
            <a:ext cx="90030" cy="95676"/>
          </a:xfrm>
          <a:prstGeom prst="ellipse">
            <a:avLst/>
          </a:prstGeom>
          <a:solidFill>
            <a:srgbClr val="FF8521"/>
          </a:solidFill>
          <a:ln w="9525" cap="flat" cmpd="sng" algn="ctr">
            <a:solidFill>
              <a:srgbClr val="FF85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7739353" y="3167358"/>
            <a:ext cx="90030" cy="95676"/>
          </a:xfrm>
          <a:prstGeom prst="ellipse">
            <a:avLst/>
          </a:prstGeom>
          <a:solidFill>
            <a:srgbClr val="00FF00"/>
          </a:solidFill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7302473" y="3008410"/>
            <a:ext cx="0" cy="447040"/>
          </a:xfrm>
          <a:prstGeom prst="line">
            <a:avLst/>
          </a:prstGeom>
          <a:noFill/>
          <a:ln w="31750" cap="flat" cmpd="sng" algn="ctr">
            <a:solidFill>
              <a:srgbClr val="3737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6550633" y="3018570"/>
            <a:ext cx="0" cy="447040"/>
          </a:xfrm>
          <a:prstGeom prst="line">
            <a:avLst/>
          </a:prstGeom>
          <a:noFill/>
          <a:ln w="31750" cap="flat" cmpd="sng" algn="ctr">
            <a:solidFill>
              <a:srgbClr val="3737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5067273" y="3028730"/>
            <a:ext cx="0" cy="447040"/>
          </a:xfrm>
          <a:prstGeom prst="line">
            <a:avLst/>
          </a:prstGeom>
          <a:noFill/>
          <a:ln w="31750" cap="flat" cmpd="sng" algn="ctr">
            <a:solidFill>
              <a:srgbClr val="3737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2039593" y="3038890"/>
            <a:ext cx="0" cy="447040"/>
          </a:xfrm>
          <a:prstGeom prst="line">
            <a:avLst/>
          </a:prstGeom>
          <a:noFill/>
          <a:ln w="31750" cap="flat" cmpd="sng" algn="ctr">
            <a:solidFill>
              <a:srgbClr val="3737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7364279" y="3301328"/>
            <a:ext cx="401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FF8521"/>
                </a:solidFill>
              </a:rPr>
              <a:t>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754679" y="3301328"/>
            <a:ext cx="401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FF00FF"/>
                </a:solidFill>
              </a:rPr>
              <a:t>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616759" y="3301328"/>
            <a:ext cx="401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3737FF"/>
                </a:solidFill>
              </a:rPr>
              <a:t>3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361239" y="3321648"/>
            <a:ext cx="401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4</a:t>
            </a:r>
          </a:p>
        </p:txBody>
      </p:sp>
      <p:cxnSp>
        <p:nvCxnSpPr>
          <p:cNvPr id="50" name="Straight Connector 49"/>
          <p:cNvCxnSpPr/>
          <p:nvPr/>
        </p:nvCxnSpPr>
        <p:spPr bwMode="auto">
          <a:xfrm>
            <a:off x="7715931" y="3008410"/>
            <a:ext cx="0" cy="447040"/>
          </a:xfrm>
          <a:prstGeom prst="line">
            <a:avLst/>
          </a:prstGeom>
          <a:noFill/>
          <a:ln w="31750" cap="flat" cmpd="sng" algn="ctr">
            <a:solidFill>
              <a:srgbClr val="3737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Arrow Connector 50"/>
          <p:cNvCxnSpPr/>
          <p:nvPr/>
        </p:nvCxnSpPr>
        <p:spPr bwMode="auto">
          <a:xfrm flipV="1">
            <a:off x="1874324" y="3662936"/>
            <a:ext cx="6093057" cy="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3" name="TextBox 52"/>
          <p:cNvSpPr txBox="1"/>
          <p:nvPr/>
        </p:nvSpPr>
        <p:spPr>
          <a:xfrm>
            <a:off x="1900169" y="3658794"/>
            <a:ext cx="1268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time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608296" y="4607196"/>
          <a:ext cx="6604000" cy="37084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60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1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2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3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4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5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6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7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8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9</a:t>
                      </a: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pSp>
        <p:nvGrpSpPr>
          <p:cNvPr id="57" name="Group 56"/>
          <p:cNvGrpSpPr/>
          <p:nvPr/>
        </p:nvGrpSpPr>
        <p:grpSpPr>
          <a:xfrm>
            <a:off x="2583858" y="3684075"/>
            <a:ext cx="3314109" cy="930163"/>
            <a:chOff x="2583858" y="3684075"/>
            <a:chExt cx="3314109" cy="930163"/>
          </a:xfrm>
        </p:grpSpPr>
        <p:cxnSp>
          <p:nvCxnSpPr>
            <p:cNvPr id="4" name="Straight Arrow Connector 3"/>
            <p:cNvCxnSpPr/>
            <p:nvPr/>
          </p:nvCxnSpPr>
          <p:spPr bwMode="auto">
            <a:xfrm flipV="1">
              <a:off x="2583858" y="3684075"/>
              <a:ext cx="978325" cy="923211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2" name="Straight Arrow Connector 51"/>
            <p:cNvCxnSpPr>
              <a:stCxn id="93" idx="0"/>
              <a:endCxn id="49" idx="2"/>
            </p:cNvCxnSpPr>
            <p:nvPr/>
          </p:nvCxnSpPr>
          <p:spPr bwMode="auto">
            <a:xfrm flipV="1">
              <a:off x="3263168" y="3721758"/>
              <a:ext cx="299015" cy="89248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4" name="Straight Arrow Connector 53"/>
            <p:cNvCxnSpPr/>
            <p:nvPr/>
          </p:nvCxnSpPr>
          <p:spPr bwMode="auto">
            <a:xfrm flipH="1" flipV="1">
              <a:off x="3562185" y="3684075"/>
              <a:ext cx="314958" cy="930163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5" name="Straight Arrow Connector 54"/>
            <p:cNvCxnSpPr>
              <a:stCxn id="94" idx="0"/>
            </p:cNvCxnSpPr>
            <p:nvPr/>
          </p:nvCxnSpPr>
          <p:spPr bwMode="auto">
            <a:xfrm flipH="1" flipV="1">
              <a:off x="3500689" y="3684075"/>
              <a:ext cx="2397278" cy="923211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55689" name="Group 455688"/>
          <p:cNvGrpSpPr/>
          <p:nvPr/>
        </p:nvGrpSpPr>
        <p:grpSpPr>
          <a:xfrm>
            <a:off x="1950860" y="3701438"/>
            <a:ext cx="5923563" cy="912800"/>
            <a:chOff x="1950860" y="3701438"/>
            <a:chExt cx="5923563" cy="912800"/>
          </a:xfrm>
        </p:grpSpPr>
        <p:cxnSp>
          <p:nvCxnSpPr>
            <p:cNvPr id="59" name="Straight Arrow Connector 58"/>
            <p:cNvCxnSpPr>
              <a:stCxn id="96" idx="0"/>
              <a:endCxn id="48" idx="2"/>
            </p:cNvCxnSpPr>
            <p:nvPr/>
          </p:nvCxnSpPr>
          <p:spPr bwMode="auto">
            <a:xfrm flipV="1">
              <a:off x="5236429" y="3701438"/>
              <a:ext cx="581274" cy="912800"/>
            </a:xfrm>
            <a:prstGeom prst="straightConnector1">
              <a:avLst/>
            </a:prstGeom>
            <a:noFill/>
            <a:ln w="2540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1" name="Straight Arrow Connector 60"/>
            <p:cNvCxnSpPr>
              <a:endCxn id="48" idx="2"/>
            </p:cNvCxnSpPr>
            <p:nvPr/>
          </p:nvCxnSpPr>
          <p:spPr bwMode="auto">
            <a:xfrm flipH="1" flipV="1">
              <a:off x="5817703" y="3701438"/>
              <a:ext cx="680720" cy="912800"/>
            </a:xfrm>
            <a:prstGeom prst="straightConnector1">
              <a:avLst/>
            </a:prstGeom>
            <a:noFill/>
            <a:ln w="2540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5" name="Straight Arrow Connector 64"/>
            <p:cNvCxnSpPr>
              <a:endCxn id="48" idx="2"/>
            </p:cNvCxnSpPr>
            <p:nvPr/>
          </p:nvCxnSpPr>
          <p:spPr bwMode="auto">
            <a:xfrm flipH="1" flipV="1">
              <a:off x="5817703" y="3701438"/>
              <a:ext cx="1342530" cy="912800"/>
            </a:xfrm>
            <a:prstGeom prst="straightConnector1">
              <a:avLst/>
            </a:prstGeom>
            <a:noFill/>
            <a:ln w="2540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8" name="Straight Arrow Connector 67"/>
            <p:cNvCxnSpPr>
              <a:stCxn id="91" idx="0"/>
              <a:endCxn id="47" idx="2"/>
            </p:cNvCxnSpPr>
            <p:nvPr/>
          </p:nvCxnSpPr>
          <p:spPr bwMode="auto">
            <a:xfrm flipV="1">
              <a:off x="1950860" y="3701438"/>
              <a:ext cx="5004763" cy="905848"/>
            </a:xfrm>
            <a:prstGeom prst="straightConnector1">
              <a:avLst/>
            </a:prstGeom>
            <a:noFill/>
            <a:ln w="2540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1" name="Straight Arrow Connector 70"/>
            <p:cNvCxnSpPr>
              <a:stCxn id="92" idx="0"/>
              <a:endCxn id="47" idx="2"/>
            </p:cNvCxnSpPr>
            <p:nvPr/>
          </p:nvCxnSpPr>
          <p:spPr bwMode="auto">
            <a:xfrm flipH="1" flipV="1">
              <a:off x="6955623" y="3701438"/>
              <a:ext cx="918800" cy="912800"/>
            </a:xfrm>
            <a:prstGeom prst="straightConnector1">
              <a:avLst/>
            </a:prstGeom>
            <a:noFill/>
            <a:ln w="2540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4" name="Straight Arrow Connector 73"/>
            <p:cNvCxnSpPr>
              <a:endCxn id="46" idx="2"/>
            </p:cNvCxnSpPr>
            <p:nvPr/>
          </p:nvCxnSpPr>
          <p:spPr bwMode="auto">
            <a:xfrm flipV="1">
              <a:off x="4589757" y="3701438"/>
              <a:ext cx="2975466" cy="905848"/>
            </a:xfrm>
            <a:prstGeom prst="straightConnector1">
              <a:avLst/>
            </a:prstGeom>
            <a:noFill/>
            <a:ln w="25400" cap="flat" cmpd="sng" algn="ctr">
              <a:solidFill>
                <a:srgbClr val="FF852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55688" name="Group 455687"/>
          <p:cNvGrpSpPr/>
          <p:nvPr/>
        </p:nvGrpSpPr>
        <p:grpSpPr>
          <a:xfrm>
            <a:off x="1630820" y="4607286"/>
            <a:ext cx="6571713" cy="382872"/>
            <a:chOff x="1630820" y="4357036"/>
            <a:chExt cx="6571713" cy="382872"/>
          </a:xfrm>
        </p:grpSpPr>
        <p:sp>
          <p:nvSpPr>
            <p:cNvPr id="91" name="Rectangle 90"/>
            <p:cNvSpPr/>
            <p:nvPr/>
          </p:nvSpPr>
          <p:spPr bwMode="auto">
            <a:xfrm>
              <a:off x="1630820" y="4357036"/>
              <a:ext cx="640080" cy="375920"/>
            </a:xfrm>
            <a:prstGeom prst="rect">
              <a:avLst/>
            </a:prstGeom>
            <a:solidFill>
              <a:srgbClr val="FF00FF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2" name="Rectangle 91"/>
            <p:cNvSpPr/>
            <p:nvPr/>
          </p:nvSpPr>
          <p:spPr bwMode="auto">
            <a:xfrm>
              <a:off x="7546313" y="4363988"/>
              <a:ext cx="656220" cy="375920"/>
            </a:xfrm>
            <a:prstGeom prst="rect">
              <a:avLst/>
            </a:prstGeom>
            <a:solidFill>
              <a:srgbClr val="FF00FF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3" name="Rectangle 92"/>
            <p:cNvSpPr/>
            <p:nvPr/>
          </p:nvSpPr>
          <p:spPr bwMode="auto">
            <a:xfrm>
              <a:off x="2283433" y="4363988"/>
              <a:ext cx="1959470" cy="375920"/>
            </a:xfrm>
            <a:prstGeom prst="rect">
              <a:avLst/>
            </a:prstGeom>
            <a:solidFill>
              <a:schemeClr val="tx1"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4" name="Rectangle 93"/>
            <p:cNvSpPr/>
            <p:nvPr/>
          </p:nvSpPr>
          <p:spPr bwMode="auto">
            <a:xfrm>
              <a:off x="5570421" y="4357036"/>
              <a:ext cx="655092" cy="375920"/>
            </a:xfrm>
            <a:prstGeom prst="rect">
              <a:avLst/>
            </a:prstGeom>
            <a:solidFill>
              <a:schemeClr val="tx1"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4242903" y="4363988"/>
              <a:ext cx="659534" cy="375920"/>
            </a:xfrm>
            <a:prstGeom prst="rect">
              <a:avLst/>
            </a:prstGeom>
            <a:solidFill>
              <a:srgbClr val="FF8521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4902437" y="4363988"/>
              <a:ext cx="667984" cy="375920"/>
            </a:xfrm>
            <a:prstGeom prst="rect">
              <a:avLst/>
            </a:prstGeom>
            <a:solidFill>
              <a:srgbClr val="3737FF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6225513" y="4357036"/>
              <a:ext cx="1320800" cy="375920"/>
            </a:xfrm>
            <a:prstGeom prst="rect">
              <a:avLst/>
            </a:prstGeom>
            <a:solidFill>
              <a:srgbClr val="3737FF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78" name="Rectangle 77"/>
          <p:cNvSpPr/>
          <p:nvPr/>
        </p:nvSpPr>
        <p:spPr bwMode="auto">
          <a:xfrm>
            <a:off x="2933644" y="4608905"/>
            <a:ext cx="640080" cy="375920"/>
          </a:xfrm>
          <a:prstGeom prst="rect">
            <a:avLst/>
          </a:prstGeom>
          <a:solidFill>
            <a:srgbClr val="00FF00">
              <a:alpha val="7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4250467" y="4608905"/>
            <a:ext cx="640080" cy="375920"/>
          </a:xfrm>
          <a:prstGeom prst="rect">
            <a:avLst/>
          </a:prstGeom>
          <a:solidFill>
            <a:srgbClr val="00FF00">
              <a:alpha val="7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6225513" y="4599280"/>
            <a:ext cx="667429" cy="375920"/>
          </a:xfrm>
          <a:prstGeom prst="rect">
            <a:avLst/>
          </a:prstGeom>
          <a:solidFill>
            <a:srgbClr val="00FF00">
              <a:alpha val="7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7550768" y="4608905"/>
            <a:ext cx="640080" cy="375920"/>
          </a:xfrm>
          <a:prstGeom prst="rect">
            <a:avLst/>
          </a:prstGeom>
          <a:solidFill>
            <a:srgbClr val="00FF00">
              <a:alpha val="7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AECE2234-35D8-2A44-B4D5-39536E0446E1}"/>
              </a:ext>
            </a:extLst>
          </p:cNvPr>
          <p:cNvSpPr txBox="1"/>
          <p:nvPr/>
        </p:nvSpPr>
        <p:spPr>
          <a:xfrm>
            <a:off x="1989493" y="2421368"/>
            <a:ext cx="3213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kern="0" dirty="0"/>
              <a:t>a</a:t>
            </a:r>
            <a:r>
              <a:rPr lang="da-DK" i="1" kern="0" baseline="-25000" dirty="0"/>
              <a:t>n</a:t>
            </a:r>
            <a:r>
              <a:rPr lang="da-DK" kern="0" baseline="-25000" dirty="0"/>
              <a:t>-1</a:t>
            </a:r>
            <a:r>
              <a:rPr lang="da-DK" i="1" kern="0" dirty="0"/>
              <a:t>x</a:t>
            </a:r>
            <a:r>
              <a:rPr lang="da-DK" i="1" kern="0" baseline="30000" dirty="0"/>
              <a:t>n</a:t>
            </a:r>
            <a:r>
              <a:rPr lang="da-DK" kern="0" baseline="30000" dirty="0"/>
              <a:t>-1 </a:t>
            </a:r>
            <a:r>
              <a:rPr lang="da-DK" kern="0" dirty="0"/>
              <a:t>+…     …+ </a:t>
            </a:r>
            <a:r>
              <a:rPr lang="da-DK" i="1" kern="0" dirty="0" err="1"/>
              <a:t>a</a:t>
            </a:r>
            <a:r>
              <a:rPr lang="da-DK" kern="0" baseline="-25000" dirty="0" err="1"/>
              <a:t>j</a:t>
            </a:r>
            <a:r>
              <a:rPr lang="da-DK" i="1" kern="0" dirty="0" err="1"/>
              <a:t>x</a:t>
            </a:r>
            <a:r>
              <a:rPr lang="da-DK" i="1" kern="0" baseline="30000" dirty="0" err="1"/>
              <a:t>j</a:t>
            </a:r>
            <a:r>
              <a:rPr lang="da-DK" i="1" kern="0" dirty="0"/>
              <a:t> </a:t>
            </a:r>
            <a:r>
              <a:rPr lang="da-DK" kern="0" dirty="0"/>
              <a:t>+</a:t>
            </a:r>
            <a:endParaRPr lang="da-DK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FB4DCDFE-AE1E-EC49-8A26-994FADFFAB5D}"/>
              </a:ext>
            </a:extLst>
          </p:cNvPr>
          <p:cNvSpPr txBox="1"/>
          <p:nvPr/>
        </p:nvSpPr>
        <p:spPr>
          <a:xfrm>
            <a:off x="5049105" y="2421377"/>
            <a:ext cx="1872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kern="0" dirty="0">
                <a:solidFill>
                  <a:srgbClr val="3737FF"/>
                </a:solidFill>
              </a:rPr>
              <a:t>a</a:t>
            </a:r>
            <a:r>
              <a:rPr lang="da-DK" kern="0" baseline="-25000" dirty="0">
                <a:solidFill>
                  <a:srgbClr val="3737FF"/>
                </a:solidFill>
              </a:rPr>
              <a:t>j-1</a:t>
            </a:r>
            <a:r>
              <a:rPr lang="da-DK" i="1" kern="0" dirty="0">
                <a:solidFill>
                  <a:srgbClr val="3737FF"/>
                </a:solidFill>
              </a:rPr>
              <a:t>x</a:t>
            </a:r>
            <a:r>
              <a:rPr lang="da-DK" i="1" kern="0" baseline="30000" dirty="0">
                <a:solidFill>
                  <a:srgbClr val="3737FF"/>
                </a:solidFill>
              </a:rPr>
              <a:t>j-1</a:t>
            </a:r>
            <a:r>
              <a:rPr lang="da-DK" i="1" kern="0" dirty="0">
                <a:solidFill>
                  <a:srgbClr val="3737FF"/>
                </a:solidFill>
              </a:rPr>
              <a:t> +…+</a:t>
            </a:r>
            <a:endParaRPr lang="da-DK" dirty="0">
              <a:solidFill>
                <a:srgbClr val="3737FF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4F48163F-5CC3-3741-92CB-21F3FEC32545}"/>
              </a:ext>
            </a:extLst>
          </p:cNvPr>
          <p:cNvSpPr txBox="1"/>
          <p:nvPr/>
        </p:nvSpPr>
        <p:spPr>
          <a:xfrm>
            <a:off x="6626387" y="2411277"/>
            <a:ext cx="670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kern="0" dirty="0" err="1">
                <a:solidFill>
                  <a:srgbClr val="FF00FF"/>
                </a:solidFill>
              </a:rPr>
              <a:t>a</a:t>
            </a:r>
            <a:r>
              <a:rPr lang="da-DK" kern="0" baseline="-25000" dirty="0" err="1">
                <a:solidFill>
                  <a:srgbClr val="FF00FF"/>
                </a:solidFill>
              </a:rPr>
              <a:t>i</a:t>
            </a:r>
            <a:r>
              <a:rPr lang="da-DK" i="1" kern="0" dirty="0" err="1">
                <a:solidFill>
                  <a:srgbClr val="FF00FF"/>
                </a:solidFill>
              </a:rPr>
              <a:t>x</a:t>
            </a:r>
            <a:r>
              <a:rPr lang="da-DK" i="1" kern="0" baseline="30000" dirty="0" err="1">
                <a:solidFill>
                  <a:srgbClr val="FF00FF"/>
                </a:solidFill>
              </a:rPr>
              <a:t>i</a:t>
            </a:r>
            <a:endParaRPr lang="da-DK" dirty="0">
              <a:solidFill>
                <a:srgbClr val="FF00FF"/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70287B6D-9F3A-274F-8FDB-3D28859EE94F}"/>
              </a:ext>
            </a:extLst>
          </p:cNvPr>
          <p:cNvSpPr txBox="1"/>
          <p:nvPr/>
        </p:nvSpPr>
        <p:spPr>
          <a:xfrm>
            <a:off x="7102201" y="2421368"/>
            <a:ext cx="1068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kern="0" dirty="0">
                <a:solidFill>
                  <a:srgbClr val="FF8521"/>
                </a:solidFill>
              </a:rPr>
              <a:t>+..+</a:t>
            </a:r>
            <a:r>
              <a:rPr lang="da-DK" i="1" kern="0" dirty="0">
                <a:solidFill>
                  <a:srgbClr val="FF8521"/>
                </a:solidFill>
              </a:rPr>
              <a:t>a</a:t>
            </a:r>
            <a:r>
              <a:rPr lang="da-DK" kern="0" baseline="-25000" dirty="0">
                <a:solidFill>
                  <a:srgbClr val="FF8521"/>
                </a:solidFill>
              </a:rPr>
              <a:t>0</a:t>
            </a:r>
            <a:r>
              <a:rPr lang="da-DK" i="1" kern="0" dirty="0">
                <a:solidFill>
                  <a:srgbClr val="FF8521"/>
                </a:solidFill>
              </a:rPr>
              <a:t> </a:t>
            </a:r>
            <a:endParaRPr lang="da-DK" dirty="0">
              <a:solidFill>
                <a:srgbClr val="FF85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0142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 animBg="1"/>
      <p:bldP spid="80" grpId="0" animBg="1"/>
      <p:bldP spid="8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8514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kern="0" dirty="0" err="1">
                <a:solidFill>
                  <a:srgbClr val="3737FF"/>
                </a:solidFill>
              </a:rPr>
              <a:t>Fredman</a:t>
            </a:r>
            <a:r>
              <a:rPr lang="en-US" kern="0" dirty="0">
                <a:solidFill>
                  <a:srgbClr val="3737FF"/>
                </a:solidFill>
              </a:rPr>
              <a:t> and Saks’89:</a:t>
            </a: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Prove: </a:t>
            </a:r>
            <a:r>
              <a:rPr lang="en-US" kern="0" dirty="0">
                <a:solidFill>
                  <a:srgbClr val="00FF00"/>
                </a:solidFill>
              </a:rPr>
              <a:t>Query</a:t>
            </a:r>
            <a:r>
              <a:rPr lang="en-US" kern="0" dirty="0"/>
              <a:t> must probe </a:t>
            </a:r>
            <a:r>
              <a:rPr lang="el-GR" kern="0" dirty="0"/>
              <a:t>Ω</a:t>
            </a:r>
            <a:r>
              <a:rPr lang="da-DK" kern="0" dirty="0"/>
              <a:t>(</a:t>
            </a:r>
            <a:r>
              <a:rPr lang="en-US" kern="0" dirty="0"/>
              <a:t>1) cells from each </a:t>
            </a:r>
            <a:r>
              <a:rPr lang="en-US" kern="0" dirty="0">
                <a:solidFill>
                  <a:srgbClr val="3737FF"/>
                </a:solidFill>
              </a:rPr>
              <a:t>epoch </a:t>
            </a:r>
            <a:r>
              <a:rPr lang="en-US" i="1" kern="0" dirty="0">
                <a:solidFill>
                  <a:srgbClr val="3737FF"/>
                </a:solidFill>
              </a:rPr>
              <a:t>j</a:t>
            </a:r>
            <a:r>
              <a:rPr lang="en-US" kern="0" dirty="0"/>
              <a:t>.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kern="0" baseline="-2500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baseline="-2500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baseline="-2500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baseline="-2500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baseline="-2500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baseline="-2500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baseline="-2500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baseline="-2500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baseline="-25000" dirty="0"/>
          </a:p>
          <a:p>
            <a:pPr marL="800100" lvl="1" indent="-342900">
              <a:buFont typeface="Wingdings" pitchFamily="2" charset="2"/>
              <a:buChar char="§"/>
            </a:pPr>
            <a:r>
              <a:rPr lang="da-DK" kern="0" dirty="0" err="1"/>
              <a:t>Assume</a:t>
            </a:r>
            <a:r>
              <a:rPr lang="da-DK" kern="0" dirty="0"/>
              <a:t> </a:t>
            </a:r>
            <a:r>
              <a:rPr lang="da-DK" kern="0" dirty="0" err="1">
                <a:solidFill>
                  <a:srgbClr val="00FF00"/>
                </a:solidFill>
              </a:rPr>
              <a:t>query</a:t>
            </a:r>
            <a:r>
              <a:rPr lang="da-DK" kern="0" dirty="0"/>
              <a:t> </a:t>
            </a:r>
            <a:r>
              <a:rPr lang="da-DK" kern="0" dirty="0" err="1"/>
              <a:t>probes</a:t>
            </a:r>
            <a:r>
              <a:rPr lang="da-DK" kern="0" dirty="0"/>
              <a:t> &lt;1/8 </a:t>
            </a:r>
            <a:r>
              <a:rPr lang="da-DK" kern="0" dirty="0" err="1"/>
              <a:t>cells</a:t>
            </a:r>
            <a:r>
              <a:rPr lang="da-DK" kern="0" dirty="0"/>
              <a:t> in </a:t>
            </a:r>
            <a:r>
              <a:rPr lang="da-DK" kern="0" dirty="0" err="1"/>
              <a:t>expectation</a:t>
            </a:r>
            <a:r>
              <a:rPr lang="da-DK" kern="0" dirty="0"/>
              <a:t> from </a:t>
            </a:r>
            <a:r>
              <a:rPr lang="da-DK" kern="0" dirty="0" err="1">
                <a:solidFill>
                  <a:srgbClr val="3737FF"/>
                </a:solidFill>
              </a:rPr>
              <a:t>epoch</a:t>
            </a:r>
            <a:r>
              <a:rPr lang="da-DK" kern="0" dirty="0">
                <a:solidFill>
                  <a:srgbClr val="3737FF"/>
                </a:solidFill>
              </a:rPr>
              <a:t> </a:t>
            </a:r>
            <a:r>
              <a:rPr lang="da-DK" i="1" kern="0" dirty="0">
                <a:solidFill>
                  <a:srgbClr val="3737FF"/>
                </a:solidFill>
              </a:rPr>
              <a:t>j</a:t>
            </a:r>
            <a:r>
              <a:rPr lang="da-DK" kern="0" dirty="0"/>
              <a:t>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da-DK" kern="0" dirty="0" err="1"/>
              <a:t>Expectation</a:t>
            </a:r>
            <a:r>
              <a:rPr lang="da-DK" kern="0" dirty="0"/>
              <a:t> is over </a:t>
            </a:r>
            <a:r>
              <a:rPr lang="da-DK" kern="0" dirty="0" err="1"/>
              <a:t>randomness</a:t>
            </a:r>
            <a:r>
              <a:rPr lang="da-DK" kern="0" dirty="0"/>
              <a:t> of data </a:t>
            </a:r>
            <a:r>
              <a:rPr lang="da-DK" kern="0" dirty="0" err="1"/>
              <a:t>structure</a:t>
            </a:r>
            <a:r>
              <a:rPr lang="da-DK" kern="0" dirty="0"/>
              <a:t> AND </a:t>
            </a:r>
            <a:r>
              <a:rPr lang="da-DK" kern="0" dirty="0" err="1"/>
              <a:t>randomness</a:t>
            </a:r>
            <a:r>
              <a:rPr lang="da-DK" kern="0" dirty="0"/>
              <a:t> of </a:t>
            </a:r>
            <a:r>
              <a:rPr lang="da-DK" kern="0" dirty="0" err="1"/>
              <a:t>update</a:t>
            </a:r>
            <a:r>
              <a:rPr lang="da-DK" kern="0" dirty="0"/>
              <a:t> and </a:t>
            </a:r>
            <a:r>
              <a:rPr lang="da-DK" kern="0" dirty="0" err="1"/>
              <a:t>query</a:t>
            </a:r>
            <a:r>
              <a:rPr lang="da-DK" kern="0" dirty="0"/>
              <a:t> </a:t>
            </a:r>
            <a:r>
              <a:rPr lang="da-DK" kern="0" dirty="0" err="1"/>
              <a:t>sequence</a:t>
            </a:r>
            <a:r>
              <a:rPr lang="da-DK" kern="0" dirty="0"/>
              <a:t>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da-DK" kern="0" dirty="0"/>
              <a:t>Show </a:t>
            </a:r>
            <a:r>
              <a:rPr lang="da-DK" kern="0" dirty="0" err="1"/>
              <a:t>assumption</a:t>
            </a:r>
            <a:r>
              <a:rPr lang="da-DK" kern="0" dirty="0"/>
              <a:t> </a:t>
            </a:r>
            <a:r>
              <a:rPr lang="da-DK" kern="0" dirty="0" err="1"/>
              <a:t>leads</a:t>
            </a:r>
            <a:r>
              <a:rPr lang="da-DK" kern="0" dirty="0"/>
              <a:t> to </a:t>
            </a:r>
            <a:r>
              <a:rPr lang="da-DK" kern="0" dirty="0" err="1"/>
              <a:t>contradiction</a:t>
            </a:r>
            <a:r>
              <a:rPr lang="da-DK" kern="0" dirty="0"/>
              <a:t> </a:t>
            </a:r>
            <a:r>
              <a:rPr lang="da-DK" kern="0" dirty="0">
                <a:solidFill>
                  <a:srgbClr val="FF0000"/>
                </a:solidFill>
              </a:rPr>
              <a:t>via </a:t>
            </a:r>
            <a:r>
              <a:rPr lang="da-DK" kern="0" dirty="0" err="1">
                <a:solidFill>
                  <a:srgbClr val="FF0000"/>
                </a:solidFill>
              </a:rPr>
              <a:t>encoding</a:t>
            </a:r>
            <a:r>
              <a:rPr lang="da-DK" kern="0" dirty="0">
                <a:solidFill>
                  <a:srgbClr val="FF0000"/>
                </a:solidFill>
              </a:rPr>
              <a:t> argument</a:t>
            </a:r>
            <a:r>
              <a:rPr lang="da-DK" kern="0" dirty="0"/>
              <a:t>.</a:t>
            </a:r>
            <a:endParaRPr lang="en-US" kern="0" dirty="0"/>
          </a:p>
          <a:p>
            <a:pPr lvl="2"/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endParaRPr lang="en-US" kern="0" dirty="0"/>
          </a:p>
          <a:p>
            <a:pPr lvl="4"/>
            <a:endParaRPr lang="en-US" kern="0" dirty="0"/>
          </a:p>
          <a:p>
            <a:pPr lvl="4"/>
            <a:endParaRPr lang="en-US" kern="0" baseline="30000" dirty="0"/>
          </a:p>
          <a:p>
            <a:pPr lvl="4"/>
            <a:endParaRPr lang="en-US" kern="0" baseline="30000" dirty="0"/>
          </a:p>
          <a:p>
            <a:pPr lvl="3"/>
            <a:endParaRPr lang="en-US" kern="0" dirty="0">
              <a:latin typeface="+mn-lt"/>
            </a:endParaRP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Chronogram Technique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2100553" y="2387733"/>
            <a:ext cx="90030" cy="9567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283433" y="2387733"/>
            <a:ext cx="90030" cy="9567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466313" y="2387733"/>
            <a:ext cx="90030" cy="9567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649193" y="2387733"/>
            <a:ext cx="90030" cy="9567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852393" y="2387733"/>
            <a:ext cx="90030" cy="9567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035273" y="2387733"/>
            <a:ext cx="90030" cy="9567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3218153" y="2387733"/>
            <a:ext cx="90030" cy="9567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401033" y="2387733"/>
            <a:ext cx="90030" cy="9567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3604233" y="2387733"/>
            <a:ext cx="90030" cy="9567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787113" y="2387733"/>
            <a:ext cx="90030" cy="9567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3969993" y="2387733"/>
            <a:ext cx="90030" cy="9567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4152873" y="2387733"/>
            <a:ext cx="90030" cy="9567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4356073" y="2387733"/>
            <a:ext cx="90030" cy="9567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4538953" y="2387733"/>
            <a:ext cx="90030" cy="9567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4721833" y="2387733"/>
            <a:ext cx="90030" cy="9567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4904713" y="2387733"/>
            <a:ext cx="90030" cy="9567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5107913" y="2387733"/>
            <a:ext cx="90030" cy="95676"/>
          </a:xfrm>
          <a:prstGeom prst="ellipse">
            <a:avLst/>
          </a:prstGeom>
          <a:solidFill>
            <a:srgbClr val="3737FF"/>
          </a:solidFill>
          <a:ln w="9525" cap="flat" cmpd="sng" algn="ctr">
            <a:solidFill>
              <a:srgbClr val="3737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5290793" y="2387733"/>
            <a:ext cx="90030" cy="95676"/>
          </a:xfrm>
          <a:prstGeom prst="ellipse">
            <a:avLst/>
          </a:prstGeom>
          <a:solidFill>
            <a:srgbClr val="3737FF"/>
          </a:solidFill>
          <a:ln w="9525" cap="flat" cmpd="sng" algn="ctr">
            <a:solidFill>
              <a:srgbClr val="3737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5473673" y="2387733"/>
            <a:ext cx="90030" cy="95676"/>
          </a:xfrm>
          <a:prstGeom prst="ellipse">
            <a:avLst/>
          </a:prstGeom>
          <a:solidFill>
            <a:srgbClr val="3737FF"/>
          </a:solidFill>
          <a:ln w="9525" cap="flat" cmpd="sng" algn="ctr">
            <a:solidFill>
              <a:srgbClr val="3737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5656553" y="2387733"/>
            <a:ext cx="90030" cy="95676"/>
          </a:xfrm>
          <a:prstGeom prst="ellipse">
            <a:avLst/>
          </a:prstGeom>
          <a:solidFill>
            <a:srgbClr val="3737FF"/>
          </a:solidFill>
          <a:ln w="9525" cap="flat" cmpd="sng" algn="ctr">
            <a:solidFill>
              <a:srgbClr val="3737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5859753" y="2387733"/>
            <a:ext cx="90030" cy="95676"/>
          </a:xfrm>
          <a:prstGeom prst="ellipse">
            <a:avLst/>
          </a:prstGeom>
          <a:solidFill>
            <a:srgbClr val="3737FF"/>
          </a:solidFill>
          <a:ln w="9525" cap="flat" cmpd="sng" algn="ctr">
            <a:solidFill>
              <a:srgbClr val="3737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6042633" y="2387733"/>
            <a:ext cx="90030" cy="95676"/>
          </a:xfrm>
          <a:prstGeom prst="ellipse">
            <a:avLst/>
          </a:prstGeom>
          <a:solidFill>
            <a:srgbClr val="3737FF"/>
          </a:solidFill>
          <a:ln w="9525" cap="flat" cmpd="sng" algn="ctr">
            <a:solidFill>
              <a:srgbClr val="3737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6225513" y="2387733"/>
            <a:ext cx="90030" cy="95676"/>
          </a:xfrm>
          <a:prstGeom prst="ellipse">
            <a:avLst/>
          </a:prstGeom>
          <a:solidFill>
            <a:srgbClr val="3737FF"/>
          </a:solidFill>
          <a:ln w="9525" cap="flat" cmpd="sng" algn="ctr">
            <a:solidFill>
              <a:srgbClr val="3737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6408393" y="2387733"/>
            <a:ext cx="90030" cy="95676"/>
          </a:xfrm>
          <a:prstGeom prst="ellipse">
            <a:avLst/>
          </a:prstGeom>
          <a:solidFill>
            <a:srgbClr val="3737FF"/>
          </a:solidFill>
          <a:ln w="9525" cap="flat" cmpd="sng" algn="ctr">
            <a:solidFill>
              <a:srgbClr val="3737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6611593" y="2387733"/>
            <a:ext cx="90030" cy="95676"/>
          </a:xfrm>
          <a:prstGeom prst="ellipse">
            <a:avLst/>
          </a:prstGeom>
          <a:solidFill>
            <a:srgbClr val="FF00FF"/>
          </a:soli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6794473" y="2387733"/>
            <a:ext cx="90030" cy="95676"/>
          </a:xfrm>
          <a:prstGeom prst="ellipse">
            <a:avLst/>
          </a:prstGeom>
          <a:solidFill>
            <a:srgbClr val="FF00FF"/>
          </a:soli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6977353" y="2387733"/>
            <a:ext cx="90030" cy="95676"/>
          </a:xfrm>
          <a:prstGeom prst="ellipse">
            <a:avLst/>
          </a:prstGeom>
          <a:solidFill>
            <a:srgbClr val="FF00FF"/>
          </a:soli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7160233" y="2387733"/>
            <a:ext cx="90030" cy="95676"/>
          </a:xfrm>
          <a:prstGeom prst="ellipse">
            <a:avLst/>
          </a:prstGeom>
          <a:solidFill>
            <a:srgbClr val="FF00FF"/>
          </a:soli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7363433" y="2387733"/>
            <a:ext cx="90030" cy="95676"/>
          </a:xfrm>
          <a:prstGeom prst="ellipse">
            <a:avLst/>
          </a:prstGeom>
          <a:solidFill>
            <a:srgbClr val="FF8521"/>
          </a:solidFill>
          <a:ln w="9525" cap="flat" cmpd="sng" algn="ctr">
            <a:solidFill>
              <a:srgbClr val="FF85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7546313" y="2387733"/>
            <a:ext cx="90030" cy="95676"/>
          </a:xfrm>
          <a:prstGeom prst="ellipse">
            <a:avLst/>
          </a:prstGeom>
          <a:solidFill>
            <a:srgbClr val="FF8521"/>
          </a:solidFill>
          <a:ln w="9525" cap="flat" cmpd="sng" algn="ctr">
            <a:solidFill>
              <a:srgbClr val="FF85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7739353" y="2387733"/>
            <a:ext cx="90030" cy="95676"/>
          </a:xfrm>
          <a:prstGeom prst="ellipse">
            <a:avLst/>
          </a:prstGeom>
          <a:solidFill>
            <a:srgbClr val="00FF00"/>
          </a:solidFill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>
            <a:off x="7302473" y="2228785"/>
            <a:ext cx="0" cy="447040"/>
          </a:xfrm>
          <a:prstGeom prst="line">
            <a:avLst/>
          </a:prstGeom>
          <a:noFill/>
          <a:ln w="31750" cap="flat" cmpd="sng" algn="ctr">
            <a:solidFill>
              <a:srgbClr val="3737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6550633" y="2238945"/>
            <a:ext cx="0" cy="447040"/>
          </a:xfrm>
          <a:prstGeom prst="line">
            <a:avLst/>
          </a:prstGeom>
          <a:noFill/>
          <a:ln w="31750" cap="flat" cmpd="sng" algn="ctr">
            <a:solidFill>
              <a:srgbClr val="3737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>
            <a:off x="5067273" y="2249105"/>
            <a:ext cx="0" cy="447040"/>
          </a:xfrm>
          <a:prstGeom prst="line">
            <a:avLst/>
          </a:prstGeom>
          <a:noFill/>
          <a:ln w="31750" cap="flat" cmpd="sng" algn="ctr">
            <a:solidFill>
              <a:srgbClr val="3737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2039593" y="2259265"/>
            <a:ext cx="0" cy="447040"/>
          </a:xfrm>
          <a:prstGeom prst="line">
            <a:avLst/>
          </a:prstGeom>
          <a:noFill/>
          <a:ln w="31750" cap="flat" cmpd="sng" algn="ctr">
            <a:solidFill>
              <a:srgbClr val="3737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7364279" y="2521703"/>
            <a:ext cx="401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FF8521"/>
                </a:solidFill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754679" y="2521703"/>
            <a:ext cx="401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FF00FF"/>
                </a:solidFill>
              </a:rPr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616759" y="2521703"/>
            <a:ext cx="401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3737FF"/>
                </a:solidFill>
              </a:rPr>
              <a:t>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361239" y="2542023"/>
            <a:ext cx="401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4</a:t>
            </a:r>
          </a:p>
        </p:txBody>
      </p:sp>
      <p:cxnSp>
        <p:nvCxnSpPr>
          <p:cNvPr id="47" name="Straight Connector 46"/>
          <p:cNvCxnSpPr/>
          <p:nvPr/>
        </p:nvCxnSpPr>
        <p:spPr bwMode="auto">
          <a:xfrm>
            <a:off x="7715931" y="2228785"/>
            <a:ext cx="0" cy="447040"/>
          </a:xfrm>
          <a:prstGeom prst="line">
            <a:avLst/>
          </a:prstGeom>
          <a:noFill/>
          <a:ln w="31750" cap="flat" cmpd="sng" algn="ctr">
            <a:solidFill>
              <a:srgbClr val="3737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 flipV="1">
            <a:off x="1874324" y="2883311"/>
            <a:ext cx="6093057" cy="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1900169" y="2879169"/>
            <a:ext cx="1268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time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1632103" y="3400491"/>
          <a:ext cx="6604000" cy="37084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60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1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2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3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4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5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6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7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8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9</a:t>
                      </a: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pSp>
        <p:nvGrpSpPr>
          <p:cNvPr id="51" name="Group 50"/>
          <p:cNvGrpSpPr/>
          <p:nvPr/>
        </p:nvGrpSpPr>
        <p:grpSpPr>
          <a:xfrm>
            <a:off x="1654627" y="3400581"/>
            <a:ext cx="6571713" cy="385545"/>
            <a:chOff x="1630820" y="4357036"/>
            <a:chExt cx="6571713" cy="385545"/>
          </a:xfrm>
        </p:grpSpPr>
        <p:sp>
          <p:nvSpPr>
            <p:cNvPr id="52" name="Rectangle 51"/>
            <p:cNvSpPr/>
            <p:nvPr/>
          </p:nvSpPr>
          <p:spPr bwMode="auto">
            <a:xfrm>
              <a:off x="1630820" y="4357036"/>
              <a:ext cx="640080" cy="375920"/>
            </a:xfrm>
            <a:prstGeom prst="rect">
              <a:avLst/>
            </a:prstGeom>
            <a:solidFill>
              <a:srgbClr val="FF00FF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7546313" y="4363988"/>
              <a:ext cx="656220" cy="375920"/>
            </a:xfrm>
            <a:prstGeom prst="rect">
              <a:avLst/>
            </a:prstGeom>
            <a:solidFill>
              <a:srgbClr val="FF00FF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2283433" y="4363988"/>
              <a:ext cx="1959470" cy="375920"/>
            </a:xfrm>
            <a:prstGeom prst="rect">
              <a:avLst/>
            </a:prstGeom>
            <a:solidFill>
              <a:schemeClr val="tx1"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5570421" y="4366661"/>
              <a:ext cx="655092" cy="375920"/>
            </a:xfrm>
            <a:prstGeom prst="rect">
              <a:avLst/>
            </a:prstGeom>
            <a:solidFill>
              <a:schemeClr val="tx1"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4242903" y="4363988"/>
              <a:ext cx="659534" cy="375920"/>
            </a:xfrm>
            <a:prstGeom prst="rect">
              <a:avLst/>
            </a:prstGeom>
            <a:solidFill>
              <a:srgbClr val="FF8521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4902437" y="4363988"/>
              <a:ext cx="667984" cy="375920"/>
            </a:xfrm>
            <a:prstGeom prst="rect">
              <a:avLst/>
            </a:prstGeom>
            <a:solidFill>
              <a:srgbClr val="3737FF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6225513" y="4366661"/>
              <a:ext cx="1320800" cy="375920"/>
            </a:xfrm>
            <a:prstGeom prst="rect">
              <a:avLst/>
            </a:prstGeom>
            <a:solidFill>
              <a:srgbClr val="3737FF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57069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9530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da-DK" kern="0" dirty="0">
                <a:solidFill>
                  <a:srgbClr val="3737FF"/>
                </a:solidFill>
              </a:rPr>
              <a:t>Encoding </a:t>
            </a:r>
            <a:r>
              <a:rPr lang="da-DK" kern="0" dirty="0" err="1">
                <a:solidFill>
                  <a:srgbClr val="3737FF"/>
                </a:solidFill>
              </a:rPr>
              <a:t>Proofs</a:t>
            </a:r>
            <a:r>
              <a:rPr lang="da-DK" kern="0" dirty="0">
                <a:solidFill>
                  <a:srgbClr val="3737FF"/>
                </a:solidFill>
              </a:rPr>
              <a:t> on Steroids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da-DK" kern="0" dirty="0">
                <a:latin typeface="+mn-lt"/>
              </a:rPr>
              <a:t>Have </a:t>
            </a:r>
            <a:r>
              <a:rPr lang="da-DK" kern="0" dirty="0" err="1">
                <a:latin typeface="+mn-lt"/>
              </a:rPr>
              <a:t>random</a:t>
            </a:r>
            <a:r>
              <a:rPr lang="da-DK" kern="0" dirty="0">
                <a:latin typeface="+mn-lt"/>
              </a:rPr>
              <a:t> variables </a:t>
            </a:r>
            <a:r>
              <a:rPr lang="da-DK" i="1" kern="0" dirty="0">
                <a:latin typeface="+mn-lt"/>
              </a:rPr>
              <a:t>X</a:t>
            </a:r>
            <a:r>
              <a:rPr lang="da-DK" kern="0" dirty="0">
                <a:latin typeface="+mn-lt"/>
              </a:rPr>
              <a:t>,</a:t>
            </a:r>
            <a:r>
              <a:rPr lang="da-DK" i="1" kern="0" dirty="0">
                <a:latin typeface="+mn-lt"/>
              </a:rPr>
              <a:t>Y</a:t>
            </a:r>
            <a:r>
              <a:rPr lang="da-DK" kern="0" dirty="0">
                <a:latin typeface="+mn-lt"/>
              </a:rPr>
              <a:t>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da-DK" kern="0" dirty="0">
                <a:latin typeface="+mn-lt"/>
              </a:rPr>
              <a:t>Encoder </a:t>
            </a:r>
            <a:r>
              <a:rPr lang="da-DK" kern="0" dirty="0" err="1">
                <a:latin typeface="+mn-lt"/>
              </a:rPr>
              <a:t>wants</a:t>
            </a:r>
            <a:r>
              <a:rPr lang="da-DK" kern="0" dirty="0">
                <a:latin typeface="+mn-lt"/>
              </a:rPr>
              <a:t> to </a:t>
            </a:r>
            <a:r>
              <a:rPr lang="da-DK" kern="0" dirty="0" err="1">
                <a:latin typeface="+mn-lt"/>
              </a:rPr>
              <a:t>transmit</a:t>
            </a:r>
            <a:r>
              <a:rPr lang="da-DK" kern="0" dirty="0">
                <a:latin typeface="+mn-lt"/>
              </a:rPr>
              <a:t> </a:t>
            </a:r>
            <a:r>
              <a:rPr lang="da-DK" i="1" kern="0" dirty="0">
                <a:latin typeface="+mn-lt"/>
              </a:rPr>
              <a:t>X</a:t>
            </a:r>
            <a:r>
              <a:rPr lang="da-DK" kern="0" dirty="0">
                <a:latin typeface="+mn-lt"/>
              </a:rPr>
              <a:t> to </a:t>
            </a:r>
            <a:r>
              <a:rPr lang="da-DK" kern="0" dirty="0" err="1">
                <a:latin typeface="+mn-lt"/>
              </a:rPr>
              <a:t>decoder</a:t>
            </a:r>
            <a:r>
              <a:rPr lang="da-DK" kern="0" dirty="0">
                <a:latin typeface="+mn-lt"/>
              </a:rPr>
              <a:t>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da-DK" kern="0" dirty="0">
                <a:latin typeface="+mn-lt"/>
              </a:rPr>
              <a:t>Encoder and </a:t>
            </a:r>
            <a:r>
              <a:rPr lang="da-DK" kern="0" dirty="0" err="1">
                <a:latin typeface="+mn-lt"/>
              </a:rPr>
              <a:t>decoder</a:t>
            </a:r>
            <a:r>
              <a:rPr lang="da-DK" kern="0" dirty="0">
                <a:latin typeface="+mn-lt"/>
              </a:rPr>
              <a:t> </a:t>
            </a:r>
            <a:r>
              <a:rPr lang="da-DK" kern="0" dirty="0" err="1">
                <a:latin typeface="+mn-lt"/>
              </a:rPr>
              <a:t>share</a:t>
            </a:r>
            <a:r>
              <a:rPr lang="da-DK" kern="0" dirty="0">
                <a:latin typeface="+mn-lt"/>
              </a:rPr>
              <a:t> </a:t>
            </a:r>
            <a:r>
              <a:rPr lang="da-DK" i="1" kern="0" dirty="0">
                <a:latin typeface="+mn-lt"/>
              </a:rPr>
              <a:t>Y</a:t>
            </a:r>
            <a:r>
              <a:rPr lang="da-DK" kern="0" dirty="0">
                <a:latin typeface="+mn-lt"/>
              </a:rPr>
              <a:t>.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da-DK" kern="0" dirty="0">
              <a:solidFill>
                <a:srgbClr val="3737FF"/>
              </a:solidFill>
              <a:latin typeface="+mn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da-DK" kern="0" dirty="0">
                <a:solidFill>
                  <a:srgbClr val="3737FF"/>
                </a:solidFill>
                <a:latin typeface="+mn-lt"/>
              </a:rPr>
              <a:t>Shannon: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da-DK" kern="0" dirty="0">
                <a:latin typeface="+mn-lt"/>
              </a:rPr>
              <a:t>Any </a:t>
            </a:r>
            <a:r>
              <a:rPr lang="da-DK" i="1" kern="0" dirty="0" err="1">
                <a:latin typeface="+mn-lt"/>
              </a:rPr>
              <a:t>prefix-free</a:t>
            </a:r>
            <a:r>
              <a:rPr lang="da-DK" kern="0" dirty="0">
                <a:latin typeface="+mn-lt"/>
              </a:rPr>
              <a:t> </a:t>
            </a:r>
            <a:r>
              <a:rPr lang="da-DK" kern="0" dirty="0" err="1">
                <a:latin typeface="+mn-lt"/>
              </a:rPr>
              <a:t>encoding</a:t>
            </a:r>
            <a:r>
              <a:rPr lang="da-DK" kern="0" dirty="0">
                <a:latin typeface="+mn-lt"/>
              </a:rPr>
              <a:t> of </a:t>
            </a:r>
            <a:r>
              <a:rPr lang="da-DK" i="1" kern="0" dirty="0">
                <a:latin typeface="+mn-lt"/>
              </a:rPr>
              <a:t>X</a:t>
            </a:r>
            <a:r>
              <a:rPr lang="da-DK" kern="0" dirty="0">
                <a:latin typeface="+mn-lt"/>
              </a:rPr>
              <a:t>, </a:t>
            </a:r>
            <a:r>
              <a:rPr lang="da-DK" i="1" kern="0" dirty="0">
                <a:latin typeface="+mn-lt"/>
              </a:rPr>
              <a:t>M</a:t>
            </a:r>
            <a:r>
              <a:rPr lang="da-DK" i="1" kern="0" baseline="-25000" dirty="0">
                <a:latin typeface="+mn-lt"/>
              </a:rPr>
              <a:t>Y</a:t>
            </a:r>
            <a:r>
              <a:rPr lang="da-DK" kern="0" dirty="0">
                <a:latin typeface="+mn-lt"/>
              </a:rPr>
              <a:t>(</a:t>
            </a:r>
            <a:r>
              <a:rPr lang="da-DK" i="1" kern="0" dirty="0">
                <a:latin typeface="+mn-lt"/>
              </a:rPr>
              <a:t>X</a:t>
            </a:r>
            <a:r>
              <a:rPr lang="da-DK" kern="0" dirty="0">
                <a:latin typeface="+mn-lt"/>
              </a:rPr>
              <a:t>), with </a:t>
            </a:r>
            <a:r>
              <a:rPr lang="da-DK" kern="0" dirty="0" err="1">
                <a:latin typeface="+mn-lt"/>
              </a:rPr>
              <a:t>shared</a:t>
            </a:r>
            <a:r>
              <a:rPr lang="da-DK" kern="0" dirty="0">
                <a:latin typeface="+mn-lt"/>
              </a:rPr>
              <a:t> </a:t>
            </a:r>
            <a:r>
              <a:rPr lang="da-DK" kern="0" dirty="0" err="1">
                <a:latin typeface="+mn-lt"/>
              </a:rPr>
              <a:t>knowledge</a:t>
            </a:r>
            <a:r>
              <a:rPr lang="da-DK" kern="0" dirty="0">
                <a:latin typeface="+mn-lt"/>
              </a:rPr>
              <a:t> of </a:t>
            </a:r>
            <a:r>
              <a:rPr lang="da-DK" i="1" kern="0" dirty="0">
                <a:latin typeface="+mn-lt"/>
              </a:rPr>
              <a:t>Y</a:t>
            </a:r>
            <a:r>
              <a:rPr lang="da-DK" kern="0" dirty="0">
                <a:latin typeface="+mn-lt"/>
              </a:rPr>
              <a:t>, must have </a:t>
            </a:r>
            <a:r>
              <a:rPr lang="da-DK" kern="0" dirty="0" err="1">
                <a:latin typeface="+mn-lt"/>
              </a:rPr>
              <a:t>expected</a:t>
            </a:r>
            <a:r>
              <a:rPr lang="da-DK" kern="0" dirty="0">
                <a:latin typeface="+mn-lt"/>
              </a:rPr>
              <a:t> </a:t>
            </a:r>
            <a:r>
              <a:rPr lang="da-DK" kern="0" dirty="0" err="1">
                <a:latin typeface="+mn-lt"/>
              </a:rPr>
              <a:t>length</a:t>
            </a:r>
            <a:r>
              <a:rPr lang="da-DK" kern="0" dirty="0">
                <a:latin typeface="+mn-lt"/>
              </a:rPr>
              <a:t> H(</a:t>
            </a:r>
            <a:r>
              <a:rPr lang="da-DK" i="1" kern="0" dirty="0">
                <a:latin typeface="+mn-lt"/>
              </a:rPr>
              <a:t>X</a:t>
            </a:r>
            <a:r>
              <a:rPr lang="da-DK" kern="0" dirty="0">
                <a:latin typeface="+mn-lt"/>
              </a:rPr>
              <a:t> | </a:t>
            </a:r>
            <a:r>
              <a:rPr lang="da-DK" i="1" kern="0" dirty="0">
                <a:latin typeface="+mn-lt"/>
              </a:rPr>
              <a:t>Y</a:t>
            </a:r>
            <a:r>
              <a:rPr lang="da-DK" kern="0" dirty="0">
                <a:latin typeface="+mn-lt"/>
              </a:rPr>
              <a:t>).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da-DK" kern="0" dirty="0">
              <a:solidFill>
                <a:srgbClr val="3737FF"/>
              </a:solidFill>
              <a:latin typeface="+mn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da-DK" kern="0" dirty="0">
                <a:solidFill>
                  <a:srgbClr val="3737FF"/>
                </a:solidFill>
                <a:latin typeface="+mn-lt"/>
              </a:rPr>
              <a:t>Special case: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da-DK" kern="0" dirty="0">
                <a:latin typeface="+mn-lt"/>
              </a:rPr>
              <a:t>If</a:t>
            </a:r>
            <a:r>
              <a:rPr lang="da-DK" i="1" kern="0" dirty="0">
                <a:latin typeface="+mn-lt"/>
              </a:rPr>
              <a:t> X</a:t>
            </a:r>
            <a:r>
              <a:rPr lang="da-DK" kern="0" dirty="0">
                <a:latin typeface="+mn-lt"/>
              </a:rPr>
              <a:t> and </a:t>
            </a:r>
            <a:r>
              <a:rPr lang="da-DK" i="1" kern="0" dirty="0">
                <a:latin typeface="+mn-lt"/>
              </a:rPr>
              <a:t>Y</a:t>
            </a:r>
            <a:r>
              <a:rPr lang="da-DK" kern="0" dirty="0">
                <a:latin typeface="+mn-lt"/>
              </a:rPr>
              <a:t> </a:t>
            </a:r>
            <a:r>
              <a:rPr lang="da-DK" kern="0" dirty="0" err="1">
                <a:latin typeface="+mn-lt"/>
              </a:rPr>
              <a:t>are</a:t>
            </a:r>
            <a:r>
              <a:rPr lang="da-DK" kern="0" dirty="0">
                <a:latin typeface="+mn-lt"/>
              </a:rPr>
              <a:t> independent, and </a:t>
            </a:r>
            <a:r>
              <a:rPr lang="da-DK" i="1" kern="0" dirty="0">
                <a:latin typeface="+mn-lt"/>
              </a:rPr>
              <a:t>X</a:t>
            </a:r>
            <a:r>
              <a:rPr lang="da-DK" kern="0" dirty="0">
                <a:latin typeface="+mn-lt"/>
              </a:rPr>
              <a:t> uniform over a support of </a:t>
            </a:r>
            <a:r>
              <a:rPr lang="da-DK" kern="0" dirty="0" err="1">
                <a:latin typeface="+mn-lt"/>
              </a:rPr>
              <a:t>size</a:t>
            </a:r>
            <a:r>
              <a:rPr lang="da-DK" kern="0" dirty="0">
                <a:latin typeface="+mn-lt"/>
              </a:rPr>
              <a:t> </a:t>
            </a:r>
            <a:r>
              <a:rPr lang="da-DK" i="1" kern="0" dirty="0">
                <a:latin typeface="+mn-lt"/>
              </a:rPr>
              <a:t>N</a:t>
            </a:r>
            <a:r>
              <a:rPr lang="da-DK" kern="0" dirty="0">
                <a:latin typeface="+mn-lt"/>
              </a:rPr>
              <a:t>, </a:t>
            </a:r>
            <a:r>
              <a:rPr lang="da-DK" kern="0" dirty="0" err="1">
                <a:latin typeface="+mn-lt"/>
              </a:rPr>
              <a:t>then</a:t>
            </a:r>
            <a:r>
              <a:rPr lang="da-DK" kern="0" dirty="0">
                <a:latin typeface="+mn-lt"/>
              </a:rPr>
              <a:t> </a:t>
            </a:r>
            <a:r>
              <a:rPr lang="da-DK" i="1" kern="0" dirty="0" err="1">
                <a:latin typeface="+mn-lt"/>
              </a:rPr>
              <a:t>expected</a:t>
            </a:r>
            <a:r>
              <a:rPr lang="da-DK" kern="0" dirty="0">
                <a:latin typeface="+mn-lt"/>
              </a:rPr>
              <a:t> </a:t>
            </a:r>
            <a:r>
              <a:rPr lang="da-DK" kern="0" dirty="0" err="1">
                <a:latin typeface="+mn-lt"/>
              </a:rPr>
              <a:t>length</a:t>
            </a:r>
            <a:r>
              <a:rPr lang="da-DK" kern="0" dirty="0">
                <a:latin typeface="+mn-lt"/>
              </a:rPr>
              <a:t> of </a:t>
            </a:r>
            <a:r>
              <a:rPr lang="da-DK" i="1" kern="0" dirty="0">
                <a:latin typeface="+mn-lt"/>
              </a:rPr>
              <a:t>M</a:t>
            </a:r>
            <a:r>
              <a:rPr lang="da-DK" i="1" kern="0" baseline="-25000" dirty="0">
                <a:latin typeface="+mn-lt"/>
              </a:rPr>
              <a:t>Y</a:t>
            </a:r>
            <a:r>
              <a:rPr lang="da-DK" kern="0" dirty="0">
                <a:latin typeface="+mn-lt"/>
              </a:rPr>
              <a:t>(</a:t>
            </a:r>
            <a:r>
              <a:rPr lang="da-DK" i="1" kern="0" dirty="0">
                <a:latin typeface="+mn-lt"/>
              </a:rPr>
              <a:t>X</a:t>
            </a:r>
            <a:r>
              <a:rPr lang="da-DK" kern="0" dirty="0">
                <a:latin typeface="+mn-lt"/>
              </a:rPr>
              <a:t>) at </a:t>
            </a:r>
            <a:r>
              <a:rPr lang="da-DK" kern="0" dirty="0" err="1">
                <a:latin typeface="+mn-lt"/>
              </a:rPr>
              <a:t>least</a:t>
            </a:r>
            <a:r>
              <a:rPr lang="da-DK" kern="0" dirty="0">
                <a:latin typeface="+mn-lt"/>
              </a:rPr>
              <a:t> </a:t>
            </a:r>
            <a:r>
              <a:rPr lang="da-DK" kern="0" dirty="0" err="1">
                <a:latin typeface="+mn-lt"/>
              </a:rPr>
              <a:t>lg</a:t>
            </a:r>
            <a:r>
              <a:rPr lang="da-DK" i="1" kern="0" dirty="0" err="1">
                <a:latin typeface="+mn-lt"/>
              </a:rPr>
              <a:t>N</a:t>
            </a:r>
            <a:r>
              <a:rPr lang="da-DK" kern="0" dirty="0">
                <a:latin typeface="+mn-lt"/>
              </a:rPr>
              <a:t> bits.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da-DK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da-DK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>
              <a:latin typeface="+mn-lt"/>
            </a:endParaRPr>
          </a:p>
          <a:p>
            <a:pPr lvl="1"/>
            <a:endParaRPr lang="en-US" kern="0" dirty="0">
              <a:latin typeface="+mn-lt"/>
            </a:endParaRP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 Proofs++</a:t>
            </a:r>
          </a:p>
        </p:txBody>
      </p:sp>
      <p:pic>
        <p:nvPicPr>
          <p:cNvPr id="3074" name="Picture 2" descr="Billedresultat for steroids">
            <a:extLst>
              <a:ext uri="{FF2B5EF4-FFF2-40B4-BE49-F238E27FC236}">
                <a16:creationId xmlns:a16="http://schemas.microsoft.com/office/drawing/2014/main" xmlns="" id="{DA702578-A5DD-534A-818A-43D3E04BF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777" y="280183"/>
            <a:ext cx="2420478" cy="181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3818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3"/>
              <p:cNvSpPr txBox="1">
                <a:spLocks noChangeArrowheads="1"/>
              </p:cNvSpPr>
              <p:nvPr/>
            </p:nvSpPr>
            <p:spPr bwMode="auto">
              <a:xfrm>
                <a:off x="485140" y="1160463"/>
                <a:ext cx="8850313" cy="4752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>
                  <a:buFont typeface="Wingdings" pitchFamily="2" charset="2"/>
                  <a:buChar char="§"/>
                </a:pPr>
                <a:r>
                  <a:rPr lang="da-DK" kern="0" dirty="0"/>
                  <a:t>Assume </a:t>
                </a:r>
                <a:r>
                  <a:rPr lang="da-DK" kern="0" dirty="0" err="1">
                    <a:solidFill>
                      <a:srgbClr val="00FF00"/>
                    </a:solidFill>
                  </a:rPr>
                  <a:t>query</a:t>
                </a:r>
                <a:r>
                  <a:rPr lang="da-DK" kern="0" dirty="0"/>
                  <a:t> </a:t>
                </a:r>
                <a:r>
                  <a:rPr lang="da-DK" kern="0" dirty="0" err="1"/>
                  <a:t>probes</a:t>
                </a:r>
                <a:r>
                  <a:rPr lang="da-DK" kern="0" dirty="0"/>
                  <a:t> &lt;1/8 </a:t>
                </a:r>
                <a:r>
                  <a:rPr lang="da-DK" kern="0" dirty="0" err="1"/>
                  <a:t>cells</a:t>
                </a:r>
                <a:r>
                  <a:rPr lang="da-DK" kern="0" dirty="0"/>
                  <a:t> in </a:t>
                </a:r>
                <a:r>
                  <a:rPr lang="da-DK" kern="0" dirty="0" err="1"/>
                  <a:t>expectation</a:t>
                </a:r>
                <a:r>
                  <a:rPr lang="da-DK" kern="0" dirty="0"/>
                  <a:t> from </a:t>
                </a:r>
                <a:r>
                  <a:rPr lang="da-DK" kern="0" dirty="0" err="1">
                    <a:solidFill>
                      <a:srgbClr val="3737FF"/>
                    </a:solidFill>
                  </a:rPr>
                  <a:t>epoch</a:t>
                </a:r>
                <a:r>
                  <a:rPr lang="da-DK" kern="0" dirty="0">
                    <a:solidFill>
                      <a:srgbClr val="3737FF"/>
                    </a:solidFill>
                  </a:rPr>
                  <a:t> </a:t>
                </a:r>
                <a:r>
                  <a:rPr lang="da-DK" i="1" kern="0" dirty="0">
                    <a:solidFill>
                      <a:srgbClr val="3737FF"/>
                    </a:solidFill>
                  </a:rPr>
                  <a:t>j</a:t>
                </a:r>
                <a:r>
                  <a:rPr lang="da-DK" kern="0" dirty="0"/>
                  <a:t>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baseline="3000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baseline="3000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baseline="3000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baseline="3000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baseline="3000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baseline="3000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baseline="3000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baseline="30000" dirty="0"/>
              </a:p>
              <a:p>
                <a:pPr lvl="1"/>
                <a:endParaRPr lang="en-US" kern="0" dirty="0"/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kern="0" dirty="0">
                    <a:solidFill>
                      <a:srgbClr val="3737FF"/>
                    </a:solidFill>
                  </a:rPr>
                  <a:t>Encoding: 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/>
                  <a:t>Encode </a:t>
                </a:r>
                <a:r>
                  <a:rPr lang="en-US" i="1" kern="0" dirty="0"/>
                  <a:t>X</a:t>
                </a:r>
                <a:r>
                  <a:rPr lang="en-US" kern="0" dirty="0"/>
                  <a:t>=</a:t>
                </a:r>
                <a:r>
                  <a:rPr lang="en-US" kern="0" dirty="0">
                    <a:solidFill>
                      <a:srgbClr val="3737FF"/>
                    </a:solidFill>
                  </a:rPr>
                  <a:t>updates of epoch </a:t>
                </a:r>
                <a:r>
                  <a:rPr lang="en-US" i="1" kern="0" dirty="0">
                    <a:solidFill>
                      <a:srgbClr val="3737FF"/>
                    </a:solidFill>
                  </a:rPr>
                  <a:t>j</a:t>
                </a:r>
                <a:r>
                  <a:rPr lang="en-US" kern="0" dirty="0"/>
                  <a:t>. </a:t>
                </a:r>
              </a:p>
              <a:p>
                <a:pPr marL="1257300" lvl="2" indent="-342900">
                  <a:buFont typeface="Wingdings" pitchFamily="2" charset="2"/>
                  <a:buChar char="§"/>
                </a:pPr>
                <a:r>
                  <a:rPr lang="el-GR" kern="0" dirty="0"/>
                  <a:t>β</a:t>
                </a:r>
                <a:r>
                  <a:rPr lang="en-US" i="1" kern="0" baseline="30000" dirty="0"/>
                  <a:t>j</a:t>
                </a:r>
                <a:r>
                  <a:rPr lang="en-US" kern="0" dirty="0"/>
                  <a:t> uniform values </a:t>
                </a:r>
                <a:r>
                  <a:rPr lang="da-DK" i="1" kern="0" dirty="0" err="1"/>
                  <a:t>a</a:t>
                </a:r>
                <a:r>
                  <a:rPr lang="da-DK" kern="0" baseline="-25000" dirty="0" err="1"/>
                  <a:t>i</a:t>
                </a:r>
                <a:r>
                  <a:rPr lang="da-DK" kern="0" dirty="0"/>
                  <a:t> in 𝔽</a:t>
                </a:r>
                <a:r>
                  <a:rPr lang="en-US" i="1" kern="0" baseline="-25000" dirty="0"/>
                  <a:t>p</a:t>
                </a:r>
                <a:r>
                  <a:rPr lang="en-US" kern="0" dirty="0"/>
                  <a:t>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/>
                  <a:t>Encoder and decoder share updates of </a:t>
                </a:r>
                <a:r>
                  <a:rPr lang="en-US" i="1" kern="0" dirty="0"/>
                  <a:t>Y</a:t>
                </a:r>
                <a:r>
                  <a:rPr lang="en-US" kern="0" dirty="0"/>
                  <a:t>=all </a:t>
                </a:r>
                <a:r>
                  <a:rPr lang="en-US" kern="0" dirty="0">
                    <a:solidFill>
                      <a:srgbClr val="FF00FF"/>
                    </a:solidFill>
                  </a:rPr>
                  <a:t>other</a:t>
                </a:r>
                <a:r>
                  <a:rPr lang="en-US" kern="0" dirty="0"/>
                  <a:t> </a:t>
                </a:r>
                <a:r>
                  <a:rPr lang="en-US" kern="0" dirty="0">
                    <a:solidFill>
                      <a:srgbClr val="FF8521"/>
                    </a:solidFill>
                  </a:rPr>
                  <a:t>epochs</a:t>
                </a:r>
                <a:r>
                  <a:rPr lang="en-US" kern="0" dirty="0"/>
                  <a:t>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>
                    <a:solidFill>
                      <a:srgbClr val="3737FF"/>
                    </a:solidFill>
                  </a:rPr>
                  <a:t>Shannon: </a:t>
                </a:r>
                <a:r>
                  <a:rPr lang="en-US" kern="0" dirty="0"/>
                  <a:t>Encoding length must be </a:t>
                </a:r>
                <a14:m>
                  <m:oMath xmlns:m="http://schemas.openxmlformats.org/officeDocument/2006/math">
                    <m:r>
                      <a:rPr lang="en-US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i="1" kern="0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p>
                    </m:sSup>
                    <m:func>
                      <m:funcPr>
                        <m:ctrlPr>
                          <a:rPr lang="en-US" b="0" i="1" kern="0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func>
                    <m:r>
                      <a:rPr lang="en-US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kern="0" dirty="0"/>
                  <a:t>in expectation.</a:t>
                </a:r>
              </a:p>
              <a:p>
                <a:pPr lvl="2"/>
                <a:endParaRPr lang="en-US" kern="0" baseline="-2500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endParaRPr lang="en-US" kern="0" dirty="0"/>
              </a:p>
              <a:p>
                <a:pPr lvl="4"/>
                <a:endParaRPr lang="en-US" kern="0" dirty="0"/>
              </a:p>
              <a:p>
                <a:pPr lvl="4"/>
                <a:endParaRPr lang="en-US" kern="0" baseline="30000" dirty="0"/>
              </a:p>
              <a:p>
                <a:pPr lvl="4"/>
                <a:endParaRPr lang="en-US" kern="0" baseline="30000" dirty="0"/>
              </a:p>
              <a:p>
                <a:pPr lvl="3"/>
                <a:endParaRPr lang="en-US" kern="0" dirty="0">
                  <a:latin typeface="+mn-lt"/>
                </a:endParaRPr>
              </a:p>
            </p:txBody>
          </p:sp>
        </mc:Choice>
        <mc:Fallback xmlns="">
          <p:sp>
            <p:nvSpPr>
              <p:cNvPr id="1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140" y="1160463"/>
                <a:ext cx="8850313" cy="4752975"/>
              </a:xfrm>
              <a:prstGeom prst="rect">
                <a:avLst/>
              </a:prstGeom>
              <a:blipFill>
                <a:blip r:embed="rId3"/>
                <a:stretch>
                  <a:fillRect l="-430" t="-53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/>
          <p:cNvSpPr txBox="1"/>
          <p:nvPr/>
        </p:nvSpPr>
        <p:spPr>
          <a:xfrm>
            <a:off x="1481641" y="1717802"/>
            <a:ext cx="951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/>
              <a:t>P</a:t>
            </a:r>
            <a:r>
              <a:rPr lang="da-DK" dirty="0"/>
              <a:t>(</a:t>
            </a:r>
            <a:r>
              <a:rPr lang="da-DK" i="1" dirty="0"/>
              <a:t>x</a:t>
            </a:r>
            <a:r>
              <a:rPr lang="da-DK" dirty="0"/>
              <a:t>)=</a:t>
            </a: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Chronogram Technique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AECE2234-35D8-2A44-B4D5-39536E0446E1}"/>
              </a:ext>
            </a:extLst>
          </p:cNvPr>
          <p:cNvSpPr txBox="1"/>
          <p:nvPr/>
        </p:nvSpPr>
        <p:spPr>
          <a:xfrm>
            <a:off x="2209829" y="1705271"/>
            <a:ext cx="3683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kern="0" dirty="0"/>
              <a:t>a</a:t>
            </a:r>
            <a:r>
              <a:rPr lang="da-DK" i="1" kern="0" baseline="-25000" dirty="0"/>
              <a:t>n</a:t>
            </a:r>
            <a:r>
              <a:rPr lang="da-DK" kern="0" baseline="-25000" dirty="0"/>
              <a:t>-1</a:t>
            </a:r>
            <a:r>
              <a:rPr lang="da-DK" i="1" kern="0" dirty="0"/>
              <a:t>x</a:t>
            </a:r>
            <a:r>
              <a:rPr lang="da-DK" i="1" kern="0" baseline="30000" dirty="0"/>
              <a:t>n</a:t>
            </a:r>
            <a:r>
              <a:rPr lang="da-DK" kern="0" baseline="30000" dirty="0"/>
              <a:t>-1 </a:t>
            </a:r>
            <a:r>
              <a:rPr lang="da-DK" kern="0" dirty="0"/>
              <a:t>+…     …+ </a:t>
            </a:r>
            <a:r>
              <a:rPr lang="da-DK" i="1" kern="0" dirty="0" err="1"/>
              <a:t>a</a:t>
            </a:r>
            <a:r>
              <a:rPr lang="da-DK" i="1" kern="0" baseline="-25000" dirty="0" err="1"/>
              <a:t>k</a:t>
            </a:r>
            <a:r>
              <a:rPr lang="da-DK" i="1" kern="0" dirty="0" err="1"/>
              <a:t>x</a:t>
            </a:r>
            <a:r>
              <a:rPr lang="da-DK" i="1" kern="0" baseline="30000" dirty="0" err="1"/>
              <a:t>k</a:t>
            </a:r>
            <a:r>
              <a:rPr lang="da-DK" kern="0" dirty="0"/>
              <a:t>+</a:t>
            </a:r>
            <a:endParaRPr lang="da-DK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FB4DCDFE-AE1E-EC49-8A26-994FADFFAB5D}"/>
              </a:ext>
            </a:extLst>
          </p:cNvPr>
          <p:cNvSpPr txBox="1"/>
          <p:nvPr/>
        </p:nvSpPr>
        <p:spPr>
          <a:xfrm>
            <a:off x="5291476" y="1705280"/>
            <a:ext cx="1872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kern="0" dirty="0">
                <a:solidFill>
                  <a:srgbClr val="3737FF"/>
                </a:solidFill>
              </a:rPr>
              <a:t>a</a:t>
            </a:r>
            <a:r>
              <a:rPr lang="da-DK" kern="0" baseline="-25000" dirty="0">
                <a:solidFill>
                  <a:srgbClr val="3737FF"/>
                </a:solidFill>
              </a:rPr>
              <a:t>k-1</a:t>
            </a:r>
            <a:r>
              <a:rPr lang="da-DK" i="1" kern="0" dirty="0">
                <a:solidFill>
                  <a:srgbClr val="3737FF"/>
                </a:solidFill>
              </a:rPr>
              <a:t>x</a:t>
            </a:r>
            <a:r>
              <a:rPr lang="da-DK" i="1" kern="0" baseline="30000" dirty="0">
                <a:solidFill>
                  <a:srgbClr val="3737FF"/>
                </a:solidFill>
              </a:rPr>
              <a:t>k-1</a:t>
            </a:r>
            <a:r>
              <a:rPr lang="da-DK" i="1" kern="0" dirty="0">
                <a:solidFill>
                  <a:srgbClr val="3737FF"/>
                </a:solidFill>
              </a:rPr>
              <a:t> +…+</a:t>
            </a:r>
            <a:endParaRPr lang="da-DK" dirty="0">
              <a:solidFill>
                <a:srgbClr val="3737FF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4F48163F-5CC3-3741-92CB-21F3FEC32545}"/>
              </a:ext>
            </a:extLst>
          </p:cNvPr>
          <p:cNvSpPr txBox="1"/>
          <p:nvPr/>
        </p:nvSpPr>
        <p:spPr>
          <a:xfrm>
            <a:off x="6868758" y="1695180"/>
            <a:ext cx="670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kern="0" dirty="0" err="1">
                <a:solidFill>
                  <a:srgbClr val="FF00FF"/>
                </a:solidFill>
              </a:rPr>
              <a:t>a</a:t>
            </a:r>
            <a:r>
              <a:rPr lang="da-DK" i="1" kern="0" baseline="-25000" dirty="0" err="1">
                <a:solidFill>
                  <a:srgbClr val="FF00FF"/>
                </a:solidFill>
              </a:rPr>
              <a:t>i</a:t>
            </a:r>
            <a:r>
              <a:rPr lang="da-DK" i="1" kern="0" dirty="0" err="1">
                <a:solidFill>
                  <a:srgbClr val="FF00FF"/>
                </a:solidFill>
              </a:rPr>
              <a:t>x</a:t>
            </a:r>
            <a:r>
              <a:rPr lang="da-DK" i="1" kern="0" baseline="30000" dirty="0" err="1">
                <a:solidFill>
                  <a:srgbClr val="FF00FF"/>
                </a:solidFill>
              </a:rPr>
              <a:t>i</a:t>
            </a:r>
            <a:endParaRPr lang="da-DK" dirty="0">
              <a:solidFill>
                <a:srgbClr val="FF00FF"/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70287B6D-9F3A-274F-8FDB-3D28859EE94F}"/>
              </a:ext>
            </a:extLst>
          </p:cNvPr>
          <p:cNvSpPr txBox="1"/>
          <p:nvPr/>
        </p:nvSpPr>
        <p:spPr>
          <a:xfrm>
            <a:off x="7344572" y="1705271"/>
            <a:ext cx="1068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kern="0" dirty="0">
                <a:solidFill>
                  <a:srgbClr val="FF8521"/>
                </a:solidFill>
              </a:rPr>
              <a:t>+..+</a:t>
            </a:r>
            <a:r>
              <a:rPr lang="da-DK" i="1" kern="0" dirty="0">
                <a:solidFill>
                  <a:srgbClr val="FF8521"/>
                </a:solidFill>
              </a:rPr>
              <a:t>a</a:t>
            </a:r>
            <a:r>
              <a:rPr lang="da-DK" kern="0" baseline="-25000" dirty="0">
                <a:solidFill>
                  <a:srgbClr val="FF8521"/>
                </a:solidFill>
              </a:rPr>
              <a:t>0</a:t>
            </a:r>
            <a:r>
              <a:rPr lang="da-DK" i="1" kern="0" dirty="0">
                <a:solidFill>
                  <a:srgbClr val="FF8521"/>
                </a:solidFill>
              </a:rPr>
              <a:t> </a:t>
            </a:r>
            <a:endParaRPr lang="da-DK" dirty="0">
              <a:solidFill>
                <a:srgbClr val="FF8521"/>
              </a:solidFill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xmlns="" id="{97A02B4F-B661-4C4B-BB84-F04C14802DD1}"/>
              </a:ext>
            </a:extLst>
          </p:cNvPr>
          <p:cNvSpPr/>
          <p:nvPr/>
        </p:nvSpPr>
        <p:spPr bwMode="auto">
          <a:xfrm>
            <a:off x="2361821" y="2343437"/>
            <a:ext cx="90030" cy="9567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xmlns="" id="{E843917A-732C-3340-928F-B7F075F569A7}"/>
              </a:ext>
            </a:extLst>
          </p:cNvPr>
          <p:cNvSpPr/>
          <p:nvPr/>
        </p:nvSpPr>
        <p:spPr bwMode="auto">
          <a:xfrm>
            <a:off x="2544701" y="2343437"/>
            <a:ext cx="90030" cy="9567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xmlns="" id="{9116F3AE-897E-CB49-8496-120A19341206}"/>
              </a:ext>
            </a:extLst>
          </p:cNvPr>
          <p:cNvSpPr/>
          <p:nvPr/>
        </p:nvSpPr>
        <p:spPr bwMode="auto">
          <a:xfrm>
            <a:off x="2727581" y="2343437"/>
            <a:ext cx="90030" cy="9567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xmlns="" id="{FA084013-C62E-5F41-9669-52F7D6E44714}"/>
              </a:ext>
            </a:extLst>
          </p:cNvPr>
          <p:cNvSpPr/>
          <p:nvPr/>
        </p:nvSpPr>
        <p:spPr bwMode="auto">
          <a:xfrm>
            <a:off x="2910461" y="2343437"/>
            <a:ext cx="90030" cy="9567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xmlns="" id="{48C1CC6D-8A87-D042-B638-57B455521D9A}"/>
              </a:ext>
            </a:extLst>
          </p:cNvPr>
          <p:cNvSpPr/>
          <p:nvPr/>
        </p:nvSpPr>
        <p:spPr bwMode="auto">
          <a:xfrm>
            <a:off x="3113661" y="2343437"/>
            <a:ext cx="90030" cy="9567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xmlns="" id="{A505DE25-6685-7B4A-B14B-1070531584AD}"/>
              </a:ext>
            </a:extLst>
          </p:cNvPr>
          <p:cNvSpPr/>
          <p:nvPr/>
        </p:nvSpPr>
        <p:spPr bwMode="auto">
          <a:xfrm>
            <a:off x="3296541" y="2343437"/>
            <a:ext cx="90030" cy="9567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xmlns="" id="{0653B4EF-5CA9-344B-BD54-4D316120264C}"/>
              </a:ext>
            </a:extLst>
          </p:cNvPr>
          <p:cNvSpPr/>
          <p:nvPr/>
        </p:nvSpPr>
        <p:spPr bwMode="auto">
          <a:xfrm>
            <a:off x="3479421" y="2343437"/>
            <a:ext cx="90030" cy="9567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xmlns="" id="{2A70F599-9FAA-134C-9875-32F406251C12}"/>
              </a:ext>
            </a:extLst>
          </p:cNvPr>
          <p:cNvSpPr/>
          <p:nvPr/>
        </p:nvSpPr>
        <p:spPr bwMode="auto">
          <a:xfrm>
            <a:off x="3662301" y="2343437"/>
            <a:ext cx="90030" cy="9567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xmlns="" id="{7F565441-06D6-4A4C-BC35-466B073B44BA}"/>
              </a:ext>
            </a:extLst>
          </p:cNvPr>
          <p:cNvSpPr/>
          <p:nvPr/>
        </p:nvSpPr>
        <p:spPr bwMode="auto">
          <a:xfrm>
            <a:off x="3865501" y="2343437"/>
            <a:ext cx="90030" cy="9567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xmlns="" id="{DCFF7ED1-0A5F-3D44-B43C-F9E27A1730CC}"/>
              </a:ext>
            </a:extLst>
          </p:cNvPr>
          <p:cNvSpPr/>
          <p:nvPr/>
        </p:nvSpPr>
        <p:spPr bwMode="auto">
          <a:xfrm>
            <a:off x="4048381" y="2343437"/>
            <a:ext cx="90030" cy="9567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xmlns="" id="{C1877785-AAE7-4744-BFE5-E92119CA2881}"/>
              </a:ext>
            </a:extLst>
          </p:cNvPr>
          <p:cNvSpPr/>
          <p:nvPr/>
        </p:nvSpPr>
        <p:spPr bwMode="auto">
          <a:xfrm>
            <a:off x="4231261" y="2343437"/>
            <a:ext cx="90030" cy="9567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xmlns="" id="{13676471-89EB-D74C-B712-6533D850D38A}"/>
              </a:ext>
            </a:extLst>
          </p:cNvPr>
          <p:cNvSpPr/>
          <p:nvPr/>
        </p:nvSpPr>
        <p:spPr bwMode="auto">
          <a:xfrm>
            <a:off x="4414141" y="2343437"/>
            <a:ext cx="90030" cy="9567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xmlns="" id="{AFE4B33F-FAEF-D148-93EA-58119A750B44}"/>
              </a:ext>
            </a:extLst>
          </p:cNvPr>
          <p:cNvSpPr/>
          <p:nvPr/>
        </p:nvSpPr>
        <p:spPr bwMode="auto">
          <a:xfrm>
            <a:off x="4617341" y="2343437"/>
            <a:ext cx="90030" cy="9567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xmlns="" id="{E5F04D43-87E4-314C-8998-4A74D6917AB0}"/>
              </a:ext>
            </a:extLst>
          </p:cNvPr>
          <p:cNvSpPr/>
          <p:nvPr/>
        </p:nvSpPr>
        <p:spPr bwMode="auto">
          <a:xfrm>
            <a:off x="4800221" y="2343437"/>
            <a:ext cx="90030" cy="9567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xmlns="" id="{1C351588-D1B8-3447-9C0C-A82E3C2E20E6}"/>
              </a:ext>
            </a:extLst>
          </p:cNvPr>
          <p:cNvSpPr/>
          <p:nvPr/>
        </p:nvSpPr>
        <p:spPr bwMode="auto">
          <a:xfrm>
            <a:off x="4983101" y="2343437"/>
            <a:ext cx="90030" cy="9567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xmlns="" id="{65F41B1D-6018-0F4C-B070-E91E4D8DD9F9}"/>
              </a:ext>
            </a:extLst>
          </p:cNvPr>
          <p:cNvSpPr/>
          <p:nvPr/>
        </p:nvSpPr>
        <p:spPr bwMode="auto">
          <a:xfrm>
            <a:off x="5165981" y="2343437"/>
            <a:ext cx="90030" cy="9567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xmlns="" id="{300C7238-748C-4D49-B678-C20CAC6165E1}"/>
              </a:ext>
            </a:extLst>
          </p:cNvPr>
          <p:cNvSpPr/>
          <p:nvPr/>
        </p:nvSpPr>
        <p:spPr bwMode="auto">
          <a:xfrm>
            <a:off x="5369181" y="2343437"/>
            <a:ext cx="90030" cy="95676"/>
          </a:xfrm>
          <a:prstGeom prst="ellipse">
            <a:avLst/>
          </a:prstGeom>
          <a:solidFill>
            <a:srgbClr val="3737FF"/>
          </a:solidFill>
          <a:ln w="9525" cap="flat" cmpd="sng" algn="ctr">
            <a:solidFill>
              <a:srgbClr val="3737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xmlns="" id="{A428D9BD-5AAD-6046-94F4-5672F062703B}"/>
              </a:ext>
            </a:extLst>
          </p:cNvPr>
          <p:cNvSpPr/>
          <p:nvPr/>
        </p:nvSpPr>
        <p:spPr bwMode="auto">
          <a:xfrm>
            <a:off x="5552061" y="2343437"/>
            <a:ext cx="90030" cy="95676"/>
          </a:xfrm>
          <a:prstGeom prst="ellipse">
            <a:avLst/>
          </a:prstGeom>
          <a:solidFill>
            <a:srgbClr val="3737FF"/>
          </a:solidFill>
          <a:ln w="9525" cap="flat" cmpd="sng" algn="ctr">
            <a:solidFill>
              <a:srgbClr val="3737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xmlns="" id="{81B0405D-1F0C-7248-9F6A-76AAAE77753C}"/>
              </a:ext>
            </a:extLst>
          </p:cNvPr>
          <p:cNvSpPr/>
          <p:nvPr/>
        </p:nvSpPr>
        <p:spPr bwMode="auto">
          <a:xfrm>
            <a:off x="5734941" y="2343437"/>
            <a:ext cx="90030" cy="95676"/>
          </a:xfrm>
          <a:prstGeom prst="ellipse">
            <a:avLst/>
          </a:prstGeom>
          <a:solidFill>
            <a:srgbClr val="3737FF"/>
          </a:solidFill>
          <a:ln w="9525" cap="flat" cmpd="sng" algn="ctr">
            <a:solidFill>
              <a:srgbClr val="3737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xmlns="" id="{2482FD7A-FB28-F54B-8B97-E37E3D3E24EE}"/>
              </a:ext>
            </a:extLst>
          </p:cNvPr>
          <p:cNvSpPr/>
          <p:nvPr/>
        </p:nvSpPr>
        <p:spPr bwMode="auto">
          <a:xfrm>
            <a:off x="5917821" y="2343437"/>
            <a:ext cx="90030" cy="95676"/>
          </a:xfrm>
          <a:prstGeom prst="ellipse">
            <a:avLst/>
          </a:prstGeom>
          <a:solidFill>
            <a:srgbClr val="3737FF"/>
          </a:solidFill>
          <a:ln w="9525" cap="flat" cmpd="sng" algn="ctr">
            <a:solidFill>
              <a:srgbClr val="3737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xmlns="" id="{3EE39EB0-FF5E-994B-82C0-07F77A8EAFC4}"/>
              </a:ext>
            </a:extLst>
          </p:cNvPr>
          <p:cNvSpPr/>
          <p:nvPr/>
        </p:nvSpPr>
        <p:spPr bwMode="auto">
          <a:xfrm>
            <a:off x="6121021" y="2343437"/>
            <a:ext cx="90030" cy="95676"/>
          </a:xfrm>
          <a:prstGeom prst="ellipse">
            <a:avLst/>
          </a:prstGeom>
          <a:solidFill>
            <a:srgbClr val="3737FF"/>
          </a:solidFill>
          <a:ln w="9525" cap="flat" cmpd="sng" algn="ctr">
            <a:solidFill>
              <a:srgbClr val="3737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xmlns="" id="{22757361-0A98-BD40-BF87-92C57B802BDE}"/>
              </a:ext>
            </a:extLst>
          </p:cNvPr>
          <p:cNvSpPr/>
          <p:nvPr/>
        </p:nvSpPr>
        <p:spPr bwMode="auto">
          <a:xfrm>
            <a:off x="6303901" y="2343437"/>
            <a:ext cx="90030" cy="95676"/>
          </a:xfrm>
          <a:prstGeom prst="ellipse">
            <a:avLst/>
          </a:prstGeom>
          <a:solidFill>
            <a:srgbClr val="3737FF"/>
          </a:solidFill>
          <a:ln w="9525" cap="flat" cmpd="sng" algn="ctr">
            <a:solidFill>
              <a:srgbClr val="3737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xmlns="" id="{B22B7B3B-B778-F745-B04E-E8C77CB04B9D}"/>
              </a:ext>
            </a:extLst>
          </p:cNvPr>
          <p:cNvSpPr/>
          <p:nvPr/>
        </p:nvSpPr>
        <p:spPr bwMode="auto">
          <a:xfrm>
            <a:off x="6486781" y="2343437"/>
            <a:ext cx="90030" cy="95676"/>
          </a:xfrm>
          <a:prstGeom prst="ellipse">
            <a:avLst/>
          </a:prstGeom>
          <a:solidFill>
            <a:srgbClr val="3737FF"/>
          </a:solidFill>
          <a:ln w="9525" cap="flat" cmpd="sng" algn="ctr">
            <a:solidFill>
              <a:srgbClr val="3737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xmlns="" id="{1A44E8BD-C3E2-DA42-B4FE-3DB4051AF8A9}"/>
              </a:ext>
            </a:extLst>
          </p:cNvPr>
          <p:cNvSpPr/>
          <p:nvPr/>
        </p:nvSpPr>
        <p:spPr bwMode="auto">
          <a:xfrm>
            <a:off x="6669661" y="2343437"/>
            <a:ext cx="90030" cy="95676"/>
          </a:xfrm>
          <a:prstGeom prst="ellipse">
            <a:avLst/>
          </a:prstGeom>
          <a:solidFill>
            <a:srgbClr val="3737FF"/>
          </a:solidFill>
          <a:ln w="9525" cap="flat" cmpd="sng" algn="ctr">
            <a:solidFill>
              <a:srgbClr val="3737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xmlns="" id="{EDEF6D3E-D5A7-C746-8E90-B332187C0CDB}"/>
              </a:ext>
            </a:extLst>
          </p:cNvPr>
          <p:cNvSpPr/>
          <p:nvPr/>
        </p:nvSpPr>
        <p:spPr bwMode="auto">
          <a:xfrm>
            <a:off x="6872861" y="2343437"/>
            <a:ext cx="90030" cy="95676"/>
          </a:xfrm>
          <a:prstGeom prst="ellipse">
            <a:avLst/>
          </a:prstGeom>
          <a:solidFill>
            <a:srgbClr val="FF00FF"/>
          </a:soli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xmlns="" id="{D2DFDEC3-D8B0-E943-A362-784E91E4C721}"/>
              </a:ext>
            </a:extLst>
          </p:cNvPr>
          <p:cNvSpPr/>
          <p:nvPr/>
        </p:nvSpPr>
        <p:spPr bwMode="auto">
          <a:xfrm>
            <a:off x="7055741" y="2343437"/>
            <a:ext cx="90030" cy="95676"/>
          </a:xfrm>
          <a:prstGeom prst="ellipse">
            <a:avLst/>
          </a:prstGeom>
          <a:solidFill>
            <a:srgbClr val="FF00FF"/>
          </a:soli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xmlns="" id="{78715571-93FB-FC4A-B8D9-DAD466501023}"/>
              </a:ext>
            </a:extLst>
          </p:cNvPr>
          <p:cNvSpPr/>
          <p:nvPr/>
        </p:nvSpPr>
        <p:spPr bwMode="auto">
          <a:xfrm>
            <a:off x="7238621" y="2343437"/>
            <a:ext cx="90030" cy="95676"/>
          </a:xfrm>
          <a:prstGeom prst="ellipse">
            <a:avLst/>
          </a:prstGeom>
          <a:solidFill>
            <a:srgbClr val="FF00FF"/>
          </a:soli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xmlns="" id="{23027A5D-1177-EA41-870B-FC42A5A8A399}"/>
              </a:ext>
            </a:extLst>
          </p:cNvPr>
          <p:cNvSpPr/>
          <p:nvPr/>
        </p:nvSpPr>
        <p:spPr bwMode="auto">
          <a:xfrm>
            <a:off x="7421501" y="2343437"/>
            <a:ext cx="90030" cy="95676"/>
          </a:xfrm>
          <a:prstGeom prst="ellipse">
            <a:avLst/>
          </a:prstGeom>
          <a:solidFill>
            <a:srgbClr val="FF00FF"/>
          </a:soli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xmlns="" id="{639859AA-89FA-0C4D-AF5A-D94899098DCA}"/>
              </a:ext>
            </a:extLst>
          </p:cNvPr>
          <p:cNvSpPr/>
          <p:nvPr/>
        </p:nvSpPr>
        <p:spPr bwMode="auto">
          <a:xfrm>
            <a:off x="7624701" y="2343437"/>
            <a:ext cx="90030" cy="95676"/>
          </a:xfrm>
          <a:prstGeom prst="ellipse">
            <a:avLst/>
          </a:prstGeom>
          <a:solidFill>
            <a:srgbClr val="FF8521"/>
          </a:solidFill>
          <a:ln w="9525" cap="flat" cmpd="sng" algn="ctr">
            <a:solidFill>
              <a:srgbClr val="FF85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xmlns="" id="{5CFDEC0B-4416-BF47-A563-849028928CCC}"/>
              </a:ext>
            </a:extLst>
          </p:cNvPr>
          <p:cNvSpPr/>
          <p:nvPr/>
        </p:nvSpPr>
        <p:spPr bwMode="auto">
          <a:xfrm>
            <a:off x="7807581" y="2343437"/>
            <a:ext cx="90030" cy="95676"/>
          </a:xfrm>
          <a:prstGeom prst="ellipse">
            <a:avLst/>
          </a:prstGeom>
          <a:solidFill>
            <a:srgbClr val="FF8521"/>
          </a:solidFill>
          <a:ln w="9525" cap="flat" cmpd="sng" algn="ctr">
            <a:solidFill>
              <a:srgbClr val="FF85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xmlns="" id="{C2C6CE29-510C-A24B-8A3E-DD1CDB4B315E}"/>
              </a:ext>
            </a:extLst>
          </p:cNvPr>
          <p:cNvSpPr/>
          <p:nvPr/>
        </p:nvSpPr>
        <p:spPr bwMode="auto">
          <a:xfrm>
            <a:off x="8000621" y="2343437"/>
            <a:ext cx="90030" cy="95676"/>
          </a:xfrm>
          <a:prstGeom prst="ellipse">
            <a:avLst/>
          </a:prstGeom>
          <a:solidFill>
            <a:srgbClr val="00FF00"/>
          </a:solidFill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</a:endParaRPr>
          </a:p>
        </p:txBody>
      </p: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xmlns="" id="{30C4231C-B8C5-224E-8A70-E1FC294E17C9}"/>
              </a:ext>
            </a:extLst>
          </p:cNvPr>
          <p:cNvCxnSpPr/>
          <p:nvPr/>
        </p:nvCxnSpPr>
        <p:spPr bwMode="auto">
          <a:xfrm>
            <a:off x="7563741" y="2184489"/>
            <a:ext cx="0" cy="447040"/>
          </a:xfrm>
          <a:prstGeom prst="line">
            <a:avLst/>
          </a:prstGeom>
          <a:noFill/>
          <a:ln w="31750" cap="flat" cmpd="sng" algn="ctr">
            <a:solidFill>
              <a:srgbClr val="3737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xmlns="" id="{A2A5AAB3-1919-214C-B6AC-D4147C52507B}"/>
              </a:ext>
            </a:extLst>
          </p:cNvPr>
          <p:cNvCxnSpPr/>
          <p:nvPr/>
        </p:nvCxnSpPr>
        <p:spPr bwMode="auto">
          <a:xfrm>
            <a:off x="6811901" y="2194649"/>
            <a:ext cx="0" cy="447040"/>
          </a:xfrm>
          <a:prstGeom prst="line">
            <a:avLst/>
          </a:prstGeom>
          <a:noFill/>
          <a:ln w="31750" cap="flat" cmpd="sng" algn="ctr">
            <a:solidFill>
              <a:srgbClr val="3737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xmlns="" id="{307B857D-F4EB-C745-85F6-CAA9395E2ADC}"/>
              </a:ext>
            </a:extLst>
          </p:cNvPr>
          <p:cNvCxnSpPr/>
          <p:nvPr/>
        </p:nvCxnSpPr>
        <p:spPr bwMode="auto">
          <a:xfrm>
            <a:off x="5328541" y="2204809"/>
            <a:ext cx="0" cy="447040"/>
          </a:xfrm>
          <a:prstGeom prst="line">
            <a:avLst/>
          </a:prstGeom>
          <a:noFill/>
          <a:ln w="31750" cap="flat" cmpd="sng" algn="ctr">
            <a:solidFill>
              <a:srgbClr val="3737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xmlns="" id="{E521B49C-1672-F64A-8A6E-6D3ADCCF0CAB}"/>
              </a:ext>
            </a:extLst>
          </p:cNvPr>
          <p:cNvCxnSpPr/>
          <p:nvPr/>
        </p:nvCxnSpPr>
        <p:spPr bwMode="auto">
          <a:xfrm>
            <a:off x="2300861" y="2214969"/>
            <a:ext cx="0" cy="447040"/>
          </a:xfrm>
          <a:prstGeom prst="line">
            <a:avLst/>
          </a:prstGeom>
          <a:noFill/>
          <a:ln w="31750" cap="flat" cmpd="sng" algn="ctr">
            <a:solidFill>
              <a:srgbClr val="3737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683997B8-2EC8-7048-8BAF-B209B862EDA9}"/>
              </a:ext>
            </a:extLst>
          </p:cNvPr>
          <p:cNvSpPr txBox="1"/>
          <p:nvPr/>
        </p:nvSpPr>
        <p:spPr>
          <a:xfrm>
            <a:off x="7625547" y="2477407"/>
            <a:ext cx="401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FF8521"/>
                </a:solidFill>
              </a:rPr>
              <a:t>1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xmlns="" id="{8D3A5BDC-BBFF-D44C-9D44-446E0CE08FF7}"/>
              </a:ext>
            </a:extLst>
          </p:cNvPr>
          <p:cNvSpPr txBox="1"/>
          <p:nvPr/>
        </p:nvSpPr>
        <p:spPr>
          <a:xfrm>
            <a:off x="7015947" y="2477407"/>
            <a:ext cx="401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FF00FF"/>
                </a:solidFill>
              </a:rPr>
              <a:t>2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xmlns="" id="{05BF2EDD-5672-A646-B00C-9A6EE53DE3EF}"/>
              </a:ext>
            </a:extLst>
          </p:cNvPr>
          <p:cNvSpPr txBox="1"/>
          <p:nvPr/>
        </p:nvSpPr>
        <p:spPr>
          <a:xfrm>
            <a:off x="5878027" y="2477407"/>
            <a:ext cx="401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3737FF"/>
                </a:solidFill>
              </a:rPr>
              <a:t>3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xmlns="" id="{3B5CC228-74D7-D946-B1F5-703DB9086671}"/>
              </a:ext>
            </a:extLst>
          </p:cNvPr>
          <p:cNvSpPr txBox="1"/>
          <p:nvPr/>
        </p:nvSpPr>
        <p:spPr>
          <a:xfrm>
            <a:off x="3622507" y="2497727"/>
            <a:ext cx="401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4</a:t>
            </a:r>
          </a:p>
        </p:txBody>
      </p: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xmlns="" id="{07FF6CAC-F1F9-9C4D-9541-C1FC909F8624}"/>
              </a:ext>
            </a:extLst>
          </p:cNvPr>
          <p:cNvCxnSpPr/>
          <p:nvPr/>
        </p:nvCxnSpPr>
        <p:spPr bwMode="auto">
          <a:xfrm>
            <a:off x="7977199" y="2184489"/>
            <a:ext cx="0" cy="447040"/>
          </a:xfrm>
          <a:prstGeom prst="line">
            <a:avLst/>
          </a:prstGeom>
          <a:noFill/>
          <a:ln w="31750" cap="flat" cmpd="sng" algn="ctr">
            <a:solidFill>
              <a:srgbClr val="3737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xmlns="" id="{60B62915-D82D-9249-9166-0E87107B2EBF}"/>
              </a:ext>
            </a:extLst>
          </p:cNvPr>
          <p:cNvCxnSpPr/>
          <p:nvPr/>
        </p:nvCxnSpPr>
        <p:spPr bwMode="auto">
          <a:xfrm flipV="1">
            <a:off x="2135592" y="2839015"/>
            <a:ext cx="6093057" cy="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2" name="TextBox 131">
            <a:extLst>
              <a:ext uri="{FF2B5EF4-FFF2-40B4-BE49-F238E27FC236}">
                <a16:creationId xmlns:a16="http://schemas.microsoft.com/office/drawing/2014/main" xmlns="" id="{D9934CD1-3F53-7B42-9B69-61D56573A170}"/>
              </a:ext>
            </a:extLst>
          </p:cNvPr>
          <p:cNvSpPr txBox="1"/>
          <p:nvPr/>
        </p:nvSpPr>
        <p:spPr>
          <a:xfrm>
            <a:off x="2161437" y="2834873"/>
            <a:ext cx="1268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time</a:t>
            </a:r>
          </a:p>
        </p:txBody>
      </p:sp>
      <p:graphicFrame>
        <p:nvGraphicFramePr>
          <p:cNvPr id="133" name="Table 132">
            <a:extLst>
              <a:ext uri="{FF2B5EF4-FFF2-40B4-BE49-F238E27FC236}">
                <a16:creationId xmlns:a16="http://schemas.microsoft.com/office/drawing/2014/main" xmlns="" id="{9AE434C4-13E1-FD42-A971-3DDF38DDF3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810086"/>
              </p:ext>
            </p:extLst>
          </p:nvPr>
        </p:nvGraphicFramePr>
        <p:xfrm>
          <a:off x="1893371" y="3356195"/>
          <a:ext cx="6604000" cy="37084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60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1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2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3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4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5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6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7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8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9</a:t>
                      </a: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pSp>
        <p:nvGrpSpPr>
          <p:cNvPr id="134" name="Group 133">
            <a:extLst>
              <a:ext uri="{FF2B5EF4-FFF2-40B4-BE49-F238E27FC236}">
                <a16:creationId xmlns:a16="http://schemas.microsoft.com/office/drawing/2014/main" xmlns="" id="{30220BBF-2684-764C-ADBC-68FE75D54C63}"/>
              </a:ext>
            </a:extLst>
          </p:cNvPr>
          <p:cNvGrpSpPr/>
          <p:nvPr/>
        </p:nvGrpSpPr>
        <p:grpSpPr>
          <a:xfrm>
            <a:off x="1915895" y="3356285"/>
            <a:ext cx="6571713" cy="385545"/>
            <a:chOff x="1630820" y="4357036"/>
            <a:chExt cx="6571713" cy="385545"/>
          </a:xfrm>
        </p:grpSpPr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xmlns="" id="{B557387C-5F93-E547-8033-3357127A7378}"/>
                </a:ext>
              </a:extLst>
            </p:cNvPr>
            <p:cNvSpPr/>
            <p:nvPr/>
          </p:nvSpPr>
          <p:spPr bwMode="auto">
            <a:xfrm>
              <a:off x="1630820" y="4357036"/>
              <a:ext cx="640080" cy="375920"/>
            </a:xfrm>
            <a:prstGeom prst="rect">
              <a:avLst/>
            </a:prstGeom>
            <a:solidFill>
              <a:srgbClr val="FF00FF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xmlns="" id="{EB9A41D5-3727-B849-8308-70A3B4EB1578}"/>
                </a:ext>
              </a:extLst>
            </p:cNvPr>
            <p:cNvSpPr/>
            <p:nvPr/>
          </p:nvSpPr>
          <p:spPr bwMode="auto">
            <a:xfrm>
              <a:off x="7546313" y="4363988"/>
              <a:ext cx="656220" cy="375920"/>
            </a:xfrm>
            <a:prstGeom prst="rect">
              <a:avLst/>
            </a:prstGeom>
            <a:solidFill>
              <a:srgbClr val="FF00FF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xmlns="" id="{D8BFBB9B-66D2-5841-87FC-3B90BE98ACC8}"/>
                </a:ext>
              </a:extLst>
            </p:cNvPr>
            <p:cNvSpPr/>
            <p:nvPr/>
          </p:nvSpPr>
          <p:spPr bwMode="auto">
            <a:xfrm>
              <a:off x="2283433" y="4363988"/>
              <a:ext cx="1959470" cy="375920"/>
            </a:xfrm>
            <a:prstGeom prst="rect">
              <a:avLst/>
            </a:prstGeom>
            <a:solidFill>
              <a:schemeClr val="tx1"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xmlns="" id="{E824F07F-1CB6-304E-BEFB-80B5089EEED9}"/>
                </a:ext>
              </a:extLst>
            </p:cNvPr>
            <p:cNvSpPr/>
            <p:nvPr/>
          </p:nvSpPr>
          <p:spPr bwMode="auto">
            <a:xfrm>
              <a:off x="5570421" y="4366661"/>
              <a:ext cx="655092" cy="375920"/>
            </a:xfrm>
            <a:prstGeom prst="rect">
              <a:avLst/>
            </a:prstGeom>
            <a:solidFill>
              <a:schemeClr val="tx1"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xmlns="" id="{2B9A6F24-7FFD-4F40-9EED-B670FB1B4E17}"/>
                </a:ext>
              </a:extLst>
            </p:cNvPr>
            <p:cNvSpPr/>
            <p:nvPr/>
          </p:nvSpPr>
          <p:spPr bwMode="auto">
            <a:xfrm>
              <a:off x="4242903" y="4363988"/>
              <a:ext cx="659534" cy="375920"/>
            </a:xfrm>
            <a:prstGeom prst="rect">
              <a:avLst/>
            </a:prstGeom>
            <a:solidFill>
              <a:srgbClr val="FF8521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xmlns="" id="{FED7026E-4B85-654F-A63A-8ADD0E18C02B}"/>
                </a:ext>
              </a:extLst>
            </p:cNvPr>
            <p:cNvSpPr/>
            <p:nvPr/>
          </p:nvSpPr>
          <p:spPr bwMode="auto">
            <a:xfrm>
              <a:off x="4902437" y="4363988"/>
              <a:ext cx="667984" cy="375920"/>
            </a:xfrm>
            <a:prstGeom prst="rect">
              <a:avLst/>
            </a:prstGeom>
            <a:solidFill>
              <a:srgbClr val="3737FF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xmlns="" id="{75D205CB-4ED4-6D40-85D6-B0624962102B}"/>
                </a:ext>
              </a:extLst>
            </p:cNvPr>
            <p:cNvSpPr/>
            <p:nvPr/>
          </p:nvSpPr>
          <p:spPr bwMode="auto">
            <a:xfrm>
              <a:off x="6225513" y="4366661"/>
              <a:ext cx="1320800" cy="375920"/>
            </a:xfrm>
            <a:prstGeom prst="rect">
              <a:avLst/>
            </a:prstGeom>
            <a:solidFill>
              <a:srgbClr val="3737FF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143" name="TextBox 142">
            <a:extLst>
              <a:ext uri="{FF2B5EF4-FFF2-40B4-BE49-F238E27FC236}">
                <a16:creationId xmlns:a16="http://schemas.microsoft.com/office/drawing/2014/main" xmlns="" id="{69A8B401-D2FD-0E44-BA26-71D35B577FCF}"/>
              </a:ext>
            </a:extLst>
          </p:cNvPr>
          <p:cNvSpPr txBox="1"/>
          <p:nvPr/>
        </p:nvSpPr>
        <p:spPr>
          <a:xfrm>
            <a:off x="5301303" y="4565208"/>
            <a:ext cx="1872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kern="0" dirty="0">
                <a:solidFill>
                  <a:srgbClr val="3737FF"/>
                </a:solidFill>
              </a:rPr>
              <a:t>a</a:t>
            </a:r>
            <a:r>
              <a:rPr lang="da-DK" i="1" kern="0" baseline="-25000" dirty="0">
                <a:solidFill>
                  <a:srgbClr val="3737FF"/>
                </a:solidFill>
              </a:rPr>
              <a:t>k</a:t>
            </a:r>
            <a:r>
              <a:rPr lang="da-DK" kern="0" baseline="-25000" dirty="0">
                <a:solidFill>
                  <a:srgbClr val="3737FF"/>
                </a:solidFill>
              </a:rPr>
              <a:t>-1</a:t>
            </a:r>
            <a:r>
              <a:rPr lang="da-DK" i="1" kern="0" dirty="0">
                <a:solidFill>
                  <a:srgbClr val="3737FF"/>
                </a:solidFill>
              </a:rPr>
              <a:t>x</a:t>
            </a:r>
            <a:r>
              <a:rPr lang="da-DK" i="1" kern="0" baseline="30000" dirty="0">
                <a:solidFill>
                  <a:srgbClr val="3737FF"/>
                </a:solidFill>
              </a:rPr>
              <a:t>k-1</a:t>
            </a:r>
            <a:r>
              <a:rPr lang="da-DK" i="1" kern="0" dirty="0">
                <a:solidFill>
                  <a:srgbClr val="3737FF"/>
                </a:solidFill>
              </a:rPr>
              <a:t> +…+</a:t>
            </a:r>
            <a:endParaRPr lang="da-DK" dirty="0">
              <a:solidFill>
                <a:srgbClr val="3737FF"/>
              </a:solidFill>
            </a:endParaRP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xmlns="" id="{3BCFD2D6-9D39-3A4A-8863-C4F1760B45BD}"/>
              </a:ext>
            </a:extLst>
          </p:cNvPr>
          <p:cNvGrpSpPr/>
          <p:nvPr/>
        </p:nvGrpSpPr>
        <p:grpSpPr>
          <a:xfrm>
            <a:off x="7142129" y="3111037"/>
            <a:ext cx="2610477" cy="688825"/>
            <a:chOff x="6408393" y="471638"/>
            <a:chExt cx="2610477" cy="1184196"/>
          </a:xfrm>
        </p:grpSpPr>
        <p:sp>
          <p:nvSpPr>
            <p:cNvPr id="145" name="Rounded Rectangular Callout 144">
              <a:extLst>
                <a:ext uri="{FF2B5EF4-FFF2-40B4-BE49-F238E27FC236}">
                  <a16:creationId xmlns:a16="http://schemas.microsoft.com/office/drawing/2014/main" xmlns="" id="{7D080BA8-172C-674C-B947-3424EA34AD81}"/>
                </a:ext>
              </a:extLst>
            </p:cNvPr>
            <p:cNvSpPr/>
            <p:nvPr/>
          </p:nvSpPr>
          <p:spPr bwMode="auto">
            <a:xfrm>
              <a:off x="6408393" y="471638"/>
              <a:ext cx="2581602" cy="1184196"/>
            </a:xfrm>
            <a:prstGeom prst="wedgeRoundRectCallout">
              <a:avLst>
                <a:gd name="adj1" fmla="val -47163"/>
                <a:gd name="adj2" fmla="val 201204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xmlns="" id="{59BEE26E-FDF7-6E45-9AFA-56F527DDD4F4}"/>
                </a:ext>
              </a:extLst>
            </p:cNvPr>
            <p:cNvSpPr txBox="1"/>
            <p:nvPr/>
          </p:nvSpPr>
          <p:spPr>
            <a:xfrm>
              <a:off x="6519419" y="525594"/>
              <a:ext cx="2499451" cy="1111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Independent under our distribution!</a:t>
              </a:r>
              <a:endParaRPr lang="da-DK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888057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8514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da-DK" kern="0" dirty="0"/>
              <a:t>Assume </a:t>
            </a:r>
            <a:r>
              <a:rPr lang="da-DK" kern="0" dirty="0" err="1">
                <a:solidFill>
                  <a:srgbClr val="00FF00"/>
                </a:solidFill>
              </a:rPr>
              <a:t>query</a:t>
            </a:r>
            <a:r>
              <a:rPr lang="da-DK" kern="0" dirty="0"/>
              <a:t> </a:t>
            </a:r>
            <a:r>
              <a:rPr lang="da-DK" kern="0" dirty="0" err="1"/>
              <a:t>probes</a:t>
            </a:r>
            <a:r>
              <a:rPr lang="da-DK" kern="0" dirty="0"/>
              <a:t> &lt;1/8 </a:t>
            </a:r>
            <a:r>
              <a:rPr lang="da-DK" kern="0" dirty="0" err="1"/>
              <a:t>cells</a:t>
            </a:r>
            <a:r>
              <a:rPr lang="da-DK" kern="0" dirty="0"/>
              <a:t> in </a:t>
            </a:r>
            <a:r>
              <a:rPr lang="da-DK" kern="0" dirty="0" err="1"/>
              <a:t>expectation</a:t>
            </a:r>
            <a:r>
              <a:rPr lang="da-DK" kern="0" dirty="0"/>
              <a:t> from </a:t>
            </a:r>
            <a:r>
              <a:rPr lang="da-DK" kern="0" dirty="0" err="1">
                <a:solidFill>
                  <a:srgbClr val="3737FF"/>
                </a:solidFill>
              </a:rPr>
              <a:t>epoch</a:t>
            </a:r>
            <a:r>
              <a:rPr lang="da-DK" kern="0" dirty="0">
                <a:solidFill>
                  <a:srgbClr val="3737FF"/>
                </a:solidFill>
              </a:rPr>
              <a:t> </a:t>
            </a:r>
            <a:r>
              <a:rPr lang="da-DK" i="1" kern="0" dirty="0">
                <a:solidFill>
                  <a:srgbClr val="3737FF"/>
                </a:solidFill>
              </a:rPr>
              <a:t>j</a:t>
            </a:r>
            <a:r>
              <a:rPr lang="da-DK" kern="0" dirty="0"/>
              <a:t>.</a:t>
            </a:r>
          </a:p>
          <a:p>
            <a:pPr marL="342900" indent="-342900">
              <a:buFont typeface="Wingdings" pitchFamily="2" charset="2"/>
              <a:buChar char="§"/>
            </a:pPr>
            <a:endParaRPr lang="da-DK" kern="0" dirty="0"/>
          </a:p>
          <a:p>
            <a:pPr marL="342900" indent="-342900">
              <a:buFont typeface="Wingdings" pitchFamily="2" charset="2"/>
              <a:buChar char="§"/>
            </a:pPr>
            <a:endParaRPr lang="da-DK" kern="0" dirty="0"/>
          </a:p>
          <a:p>
            <a:pPr marL="342900" indent="-342900">
              <a:buFont typeface="Wingdings" pitchFamily="2" charset="2"/>
              <a:buChar char="§"/>
            </a:pPr>
            <a:endParaRPr lang="da-DK" kern="0" dirty="0"/>
          </a:p>
          <a:p>
            <a:pPr marL="342900" indent="-342900">
              <a:buFont typeface="Wingdings" pitchFamily="2" charset="2"/>
              <a:buChar char="§"/>
            </a:pPr>
            <a:endParaRPr lang="da-DK" kern="0" dirty="0"/>
          </a:p>
          <a:p>
            <a:pPr marL="342900" indent="-342900">
              <a:buFont typeface="Wingdings" pitchFamily="2" charset="2"/>
              <a:buChar char="§"/>
            </a:pPr>
            <a:endParaRPr lang="da-DK" kern="0" dirty="0"/>
          </a:p>
          <a:p>
            <a:pPr marL="342900" indent="-342900">
              <a:buFont typeface="Wingdings" pitchFamily="2" charset="2"/>
              <a:buChar char="§"/>
            </a:pPr>
            <a:endParaRPr lang="da-DK" kern="0" dirty="0"/>
          </a:p>
          <a:p>
            <a:pPr marL="342900" indent="-342900">
              <a:buFont typeface="Wingdings" pitchFamily="2" charset="2"/>
              <a:buChar char="§"/>
            </a:pPr>
            <a:endParaRPr lang="da-DK" kern="0" dirty="0"/>
          </a:p>
          <a:p>
            <a:endParaRPr lang="da-DK" kern="0" dirty="0"/>
          </a:p>
          <a:p>
            <a:pPr marL="342900" indent="-342900">
              <a:buFont typeface="Wingdings" pitchFamily="2" charset="2"/>
              <a:buChar char="§"/>
            </a:pPr>
            <a:r>
              <a:rPr lang="da-DK" kern="0" dirty="0" err="1"/>
              <a:t>Recall</a:t>
            </a:r>
            <a:r>
              <a:rPr lang="da-DK" kern="0" dirty="0"/>
              <a:t>: </a:t>
            </a:r>
            <a:r>
              <a:rPr lang="da-DK" kern="0" dirty="0">
                <a:solidFill>
                  <a:srgbClr val="00FF00"/>
                </a:solidFill>
              </a:rPr>
              <a:t>Query</a:t>
            </a:r>
            <a:r>
              <a:rPr lang="da-DK" kern="0" dirty="0"/>
              <a:t> </a:t>
            </a:r>
            <a:r>
              <a:rPr lang="da-DK" kern="0" dirty="0" err="1"/>
              <a:t>was</a:t>
            </a:r>
            <a:r>
              <a:rPr lang="da-DK" kern="0" dirty="0"/>
              <a:t> uniform </a:t>
            </a:r>
            <a:r>
              <a:rPr lang="da-DK" kern="0" dirty="0" err="1"/>
              <a:t>random</a:t>
            </a:r>
            <a:r>
              <a:rPr lang="da-DK" kern="0" dirty="0"/>
              <a:t>.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kern="0" baseline="3000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baseline="3000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baseline="3000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baseline="3000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baseline="3000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baseline="3000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baseline="3000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baseline="30000" dirty="0"/>
          </a:p>
          <a:p>
            <a:pPr lvl="1"/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endParaRPr lang="en-US" kern="0" dirty="0"/>
          </a:p>
          <a:p>
            <a:pPr lvl="4"/>
            <a:endParaRPr lang="en-US" kern="0" dirty="0"/>
          </a:p>
          <a:p>
            <a:pPr lvl="4"/>
            <a:endParaRPr lang="en-US" kern="0" baseline="30000" dirty="0"/>
          </a:p>
          <a:p>
            <a:pPr lvl="4"/>
            <a:endParaRPr lang="en-US" kern="0" baseline="30000" dirty="0"/>
          </a:p>
          <a:p>
            <a:pPr lvl="3"/>
            <a:endParaRPr lang="en-US" kern="0" dirty="0">
              <a:latin typeface="+mn-lt"/>
            </a:endParaRP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Chronogram Technique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32EBAC5-E4DB-4740-A93A-3ADE013A69DD}"/>
              </a:ext>
            </a:extLst>
          </p:cNvPr>
          <p:cNvGrpSpPr/>
          <p:nvPr/>
        </p:nvGrpSpPr>
        <p:grpSpPr>
          <a:xfrm>
            <a:off x="726345" y="1921301"/>
            <a:ext cx="4375206" cy="831004"/>
            <a:chOff x="2300861" y="1528673"/>
            <a:chExt cx="9151164" cy="1548342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xmlns="" id="{FB4DCDFE-AE1E-EC49-8A26-994FADFFAB5D}"/>
                </a:ext>
              </a:extLst>
            </p:cNvPr>
            <p:cNvSpPr txBox="1"/>
            <p:nvPr/>
          </p:nvSpPr>
          <p:spPr>
            <a:xfrm>
              <a:off x="4666216" y="1528673"/>
              <a:ext cx="6785809" cy="573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i="1" kern="0" dirty="0">
                  <a:solidFill>
                    <a:srgbClr val="3737FF"/>
                  </a:solidFill>
                </a:rPr>
                <a:t>X=a</a:t>
              </a:r>
              <a:r>
                <a:rPr lang="da-DK" sz="1400" i="1" kern="0" baseline="-25000" dirty="0">
                  <a:solidFill>
                    <a:srgbClr val="3737FF"/>
                  </a:solidFill>
                </a:rPr>
                <a:t>k</a:t>
              </a:r>
              <a:r>
                <a:rPr lang="da-DK" sz="1400" kern="0" baseline="-25000" dirty="0">
                  <a:solidFill>
                    <a:srgbClr val="3737FF"/>
                  </a:solidFill>
                </a:rPr>
                <a:t>-1</a:t>
              </a:r>
              <a:r>
                <a:rPr lang="da-DK" sz="1400" i="1" kern="0" dirty="0">
                  <a:solidFill>
                    <a:srgbClr val="3737FF"/>
                  </a:solidFill>
                </a:rPr>
                <a:t>x</a:t>
              </a:r>
              <a:r>
                <a:rPr lang="da-DK" sz="1400" i="1" kern="0" baseline="30000" dirty="0">
                  <a:solidFill>
                    <a:srgbClr val="3737FF"/>
                  </a:solidFill>
                </a:rPr>
                <a:t>k-1</a:t>
              </a:r>
              <a:r>
                <a:rPr lang="da-DK" sz="1400" i="1" kern="0" dirty="0">
                  <a:solidFill>
                    <a:srgbClr val="3737FF"/>
                  </a:solidFill>
                </a:rPr>
                <a:t> +…+</a:t>
              </a:r>
              <a:endParaRPr lang="da-DK" sz="1400" dirty="0">
                <a:solidFill>
                  <a:srgbClr val="3737FF"/>
                </a:solidFill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xmlns="" id="{97A02B4F-B661-4C4B-BB84-F04C14802DD1}"/>
                </a:ext>
              </a:extLst>
            </p:cNvPr>
            <p:cNvSpPr/>
            <p:nvPr/>
          </p:nvSpPr>
          <p:spPr bwMode="auto">
            <a:xfrm>
              <a:off x="23618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xmlns="" id="{E843917A-732C-3340-928F-B7F075F569A7}"/>
                </a:ext>
              </a:extLst>
            </p:cNvPr>
            <p:cNvSpPr/>
            <p:nvPr/>
          </p:nvSpPr>
          <p:spPr bwMode="auto">
            <a:xfrm>
              <a:off x="25447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xmlns="" id="{9116F3AE-897E-CB49-8496-120A19341206}"/>
                </a:ext>
              </a:extLst>
            </p:cNvPr>
            <p:cNvSpPr/>
            <p:nvPr/>
          </p:nvSpPr>
          <p:spPr bwMode="auto">
            <a:xfrm>
              <a:off x="27275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xmlns="" id="{FA084013-C62E-5F41-9669-52F7D6E44714}"/>
                </a:ext>
              </a:extLst>
            </p:cNvPr>
            <p:cNvSpPr/>
            <p:nvPr/>
          </p:nvSpPr>
          <p:spPr bwMode="auto">
            <a:xfrm>
              <a:off x="29104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xmlns="" id="{48C1CC6D-8A87-D042-B638-57B455521D9A}"/>
                </a:ext>
              </a:extLst>
            </p:cNvPr>
            <p:cNvSpPr/>
            <p:nvPr/>
          </p:nvSpPr>
          <p:spPr bwMode="auto">
            <a:xfrm>
              <a:off x="31136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xmlns="" id="{A505DE25-6685-7B4A-B14B-1070531584AD}"/>
                </a:ext>
              </a:extLst>
            </p:cNvPr>
            <p:cNvSpPr/>
            <p:nvPr/>
          </p:nvSpPr>
          <p:spPr bwMode="auto">
            <a:xfrm>
              <a:off x="32965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xmlns="" id="{0653B4EF-5CA9-344B-BD54-4D316120264C}"/>
                </a:ext>
              </a:extLst>
            </p:cNvPr>
            <p:cNvSpPr/>
            <p:nvPr/>
          </p:nvSpPr>
          <p:spPr bwMode="auto">
            <a:xfrm>
              <a:off x="34794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xmlns="" id="{2A70F599-9FAA-134C-9875-32F406251C12}"/>
                </a:ext>
              </a:extLst>
            </p:cNvPr>
            <p:cNvSpPr/>
            <p:nvPr/>
          </p:nvSpPr>
          <p:spPr bwMode="auto">
            <a:xfrm>
              <a:off x="36623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xmlns="" id="{7F565441-06D6-4A4C-BC35-466B073B44BA}"/>
                </a:ext>
              </a:extLst>
            </p:cNvPr>
            <p:cNvSpPr/>
            <p:nvPr/>
          </p:nvSpPr>
          <p:spPr bwMode="auto">
            <a:xfrm>
              <a:off x="38655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xmlns="" id="{DCFF7ED1-0A5F-3D44-B43C-F9E27A1730CC}"/>
                </a:ext>
              </a:extLst>
            </p:cNvPr>
            <p:cNvSpPr/>
            <p:nvPr/>
          </p:nvSpPr>
          <p:spPr bwMode="auto">
            <a:xfrm>
              <a:off x="40483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xmlns="" id="{C1877785-AAE7-4744-BFE5-E92119CA2881}"/>
                </a:ext>
              </a:extLst>
            </p:cNvPr>
            <p:cNvSpPr/>
            <p:nvPr/>
          </p:nvSpPr>
          <p:spPr bwMode="auto">
            <a:xfrm>
              <a:off x="42312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xmlns="" id="{13676471-89EB-D74C-B712-6533D850D38A}"/>
                </a:ext>
              </a:extLst>
            </p:cNvPr>
            <p:cNvSpPr/>
            <p:nvPr/>
          </p:nvSpPr>
          <p:spPr bwMode="auto">
            <a:xfrm>
              <a:off x="44141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xmlns="" id="{AFE4B33F-FAEF-D148-93EA-58119A750B44}"/>
                </a:ext>
              </a:extLst>
            </p:cNvPr>
            <p:cNvSpPr/>
            <p:nvPr/>
          </p:nvSpPr>
          <p:spPr bwMode="auto">
            <a:xfrm>
              <a:off x="46173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xmlns="" id="{E5F04D43-87E4-314C-8998-4A74D6917AB0}"/>
                </a:ext>
              </a:extLst>
            </p:cNvPr>
            <p:cNvSpPr/>
            <p:nvPr/>
          </p:nvSpPr>
          <p:spPr bwMode="auto">
            <a:xfrm>
              <a:off x="48002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xmlns="" id="{1C351588-D1B8-3447-9C0C-A82E3C2E20E6}"/>
                </a:ext>
              </a:extLst>
            </p:cNvPr>
            <p:cNvSpPr/>
            <p:nvPr/>
          </p:nvSpPr>
          <p:spPr bwMode="auto">
            <a:xfrm>
              <a:off x="49831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xmlns="" id="{65F41B1D-6018-0F4C-B070-E91E4D8DD9F9}"/>
                </a:ext>
              </a:extLst>
            </p:cNvPr>
            <p:cNvSpPr/>
            <p:nvPr/>
          </p:nvSpPr>
          <p:spPr bwMode="auto">
            <a:xfrm>
              <a:off x="51659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xmlns="" id="{300C7238-748C-4D49-B678-C20CAC6165E1}"/>
                </a:ext>
              </a:extLst>
            </p:cNvPr>
            <p:cNvSpPr/>
            <p:nvPr/>
          </p:nvSpPr>
          <p:spPr bwMode="auto">
            <a:xfrm>
              <a:off x="536918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xmlns="" id="{A428D9BD-5AAD-6046-94F4-5672F062703B}"/>
                </a:ext>
              </a:extLst>
            </p:cNvPr>
            <p:cNvSpPr/>
            <p:nvPr/>
          </p:nvSpPr>
          <p:spPr bwMode="auto">
            <a:xfrm>
              <a:off x="555206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xmlns="" id="{81B0405D-1F0C-7248-9F6A-76AAAE77753C}"/>
                </a:ext>
              </a:extLst>
            </p:cNvPr>
            <p:cNvSpPr/>
            <p:nvPr/>
          </p:nvSpPr>
          <p:spPr bwMode="auto">
            <a:xfrm>
              <a:off x="573494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xmlns="" id="{2482FD7A-FB28-F54B-8B97-E37E3D3E24EE}"/>
                </a:ext>
              </a:extLst>
            </p:cNvPr>
            <p:cNvSpPr/>
            <p:nvPr/>
          </p:nvSpPr>
          <p:spPr bwMode="auto">
            <a:xfrm>
              <a:off x="591782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xmlns="" id="{3EE39EB0-FF5E-994B-82C0-07F77A8EAFC4}"/>
                </a:ext>
              </a:extLst>
            </p:cNvPr>
            <p:cNvSpPr/>
            <p:nvPr/>
          </p:nvSpPr>
          <p:spPr bwMode="auto">
            <a:xfrm>
              <a:off x="612102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xmlns="" id="{22757361-0A98-BD40-BF87-92C57B802BDE}"/>
                </a:ext>
              </a:extLst>
            </p:cNvPr>
            <p:cNvSpPr/>
            <p:nvPr/>
          </p:nvSpPr>
          <p:spPr bwMode="auto">
            <a:xfrm>
              <a:off x="630390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xmlns="" id="{B22B7B3B-B778-F745-B04E-E8C77CB04B9D}"/>
                </a:ext>
              </a:extLst>
            </p:cNvPr>
            <p:cNvSpPr/>
            <p:nvPr/>
          </p:nvSpPr>
          <p:spPr bwMode="auto">
            <a:xfrm>
              <a:off x="648678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xmlns="" id="{1A44E8BD-C3E2-DA42-B4FE-3DB4051AF8A9}"/>
                </a:ext>
              </a:extLst>
            </p:cNvPr>
            <p:cNvSpPr/>
            <p:nvPr/>
          </p:nvSpPr>
          <p:spPr bwMode="auto">
            <a:xfrm>
              <a:off x="666966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xmlns="" id="{EDEF6D3E-D5A7-C746-8E90-B332187C0CDB}"/>
                </a:ext>
              </a:extLst>
            </p:cNvPr>
            <p:cNvSpPr/>
            <p:nvPr/>
          </p:nvSpPr>
          <p:spPr bwMode="auto">
            <a:xfrm>
              <a:off x="687286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xmlns="" id="{D2DFDEC3-D8B0-E943-A362-784E91E4C721}"/>
                </a:ext>
              </a:extLst>
            </p:cNvPr>
            <p:cNvSpPr/>
            <p:nvPr/>
          </p:nvSpPr>
          <p:spPr bwMode="auto">
            <a:xfrm>
              <a:off x="705574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xmlns="" id="{78715571-93FB-FC4A-B8D9-DAD466501023}"/>
                </a:ext>
              </a:extLst>
            </p:cNvPr>
            <p:cNvSpPr/>
            <p:nvPr/>
          </p:nvSpPr>
          <p:spPr bwMode="auto">
            <a:xfrm>
              <a:off x="723862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xmlns="" id="{23027A5D-1177-EA41-870B-FC42A5A8A399}"/>
                </a:ext>
              </a:extLst>
            </p:cNvPr>
            <p:cNvSpPr/>
            <p:nvPr/>
          </p:nvSpPr>
          <p:spPr bwMode="auto">
            <a:xfrm>
              <a:off x="742150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xmlns="" id="{639859AA-89FA-0C4D-AF5A-D94899098DCA}"/>
                </a:ext>
              </a:extLst>
            </p:cNvPr>
            <p:cNvSpPr/>
            <p:nvPr/>
          </p:nvSpPr>
          <p:spPr bwMode="auto">
            <a:xfrm>
              <a:off x="7624701" y="2343437"/>
              <a:ext cx="90030" cy="95676"/>
            </a:xfrm>
            <a:prstGeom prst="ellipse">
              <a:avLst/>
            </a:prstGeom>
            <a:solidFill>
              <a:srgbClr val="FF8521"/>
            </a:solidFill>
            <a:ln w="9525" cap="flat" cmpd="sng" algn="ctr">
              <a:solidFill>
                <a:srgbClr val="FF85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xmlns="" id="{5CFDEC0B-4416-BF47-A563-849028928CCC}"/>
                </a:ext>
              </a:extLst>
            </p:cNvPr>
            <p:cNvSpPr/>
            <p:nvPr/>
          </p:nvSpPr>
          <p:spPr bwMode="auto">
            <a:xfrm>
              <a:off x="7807581" y="2343437"/>
              <a:ext cx="90030" cy="95676"/>
            </a:xfrm>
            <a:prstGeom prst="ellipse">
              <a:avLst/>
            </a:prstGeom>
            <a:solidFill>
              <a:srgbClr val="FF8521"/>
            </a:solidFill>
            <a:ln w="9525" cap="flat" cmpd="sng" algn="ctr">
              <a:solidFill>
                <a:srgbClr val="FF85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xmlns="" id="{30C4231C-B8C5-224E-8A70-E1FC294E17C9}"/>
                </a:ext>
              </a:extLst>
            </p:cNvPr>
            <p:cNvCxnSpPr/>
            <p:nvPr/>
          </p:nvCxnSpPr>
          <p:spPr bwMode="auto">
            <a:xfrm>
              <a:off x="7563741" y="218448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xmlns="" id="{A2A5AAB3-1919-214C-B6AC-D4147C52507B}"/>
                </a:ext>
              </a:extLst>
            </p:cNvPr>
            <p:cNvCxnSpPr/>
            <p:nvPr/>
          </p:nvCxnSpPr>
          <p:spPr bwMode="auto">
            <a:xfrm>
              <a:off x="6811901" y="219464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xmlns="" id="{307B857D-F4EB-C745-85F6-CAA9395E2ADC}"/>
                </a:ext>
              </a:extLst>
            </p:cNvPr>
            <p:cNvCxnSpPr/>
            <p:nvPr/>
          </p:nvCxnSpPr>
          <p:spPr bwMode="auto">
            <a:xfrm>
              <a:off x="5328541" y="220480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xmlns="" id="{E521B49C-1672-F64A-8A6E-6D3ADCCF0CAB}"/>
                </a:ext>
              </a:extLst>
            </p:cNvPr>
            <p:cNvCxnSpPr/>
            <p:nvPr/>
          </p:nvCxnSpPr>
          <p:spPr bwMode="auto">
            <a:xfrm>
              <a:off x="2300861" y="221496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xmlns="" id="{05BF2EDD-5672-A646-B00C-9A6EE53DE3EF}"/>
                </a:ext>
              </a:extLst>
            </p:cNvPr>
            <p:cNvSpPr txBox="1"/>
            <p:nvPr/>
          </p:nvSpPr>
          <p:spPr>
            <a:xfrm>
              <a:off x="5854050" y="2503559"/>
              <a:ext cx="1209603" cy="573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i="1" dirty="0">
                  <a:solidFill>
                    <a:srgbClr val="3737FF"/>
                  </a:solidFill>
                </a:rPr>
                <a:t>j</a:t>
              </a:r>
            </a:p>
          </p:txBody>
        </p: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xmlns="" id="{07FF6CAC-F1F9-9C4D-9541-C1FC909F8624}"/>
                </a:ext>
              </a:extLst>
            </p:cNvPr>
            <p:cNvCxnSpPr/>
            <p:nvPr/>
          </p:nvCxnSpPr>
          <p:spPr bwMode="auto">
            <a:xfrm>
              <a:off x="7955165" y="218448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65" name="Picture 64">
            <a:extLst>
              <a:ext uri="{FF2B5EF4-FFF2-40B4-BE49-F238E27FC236}">
                <a16:creationId xmlns:a16="http://schemas.microsoft.com/office/drawing/2014/main" xmlns="" id="{C5DC2D95-2B2D-9648-B56F-4A3C3131F1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711" y="2858717"/>
            <a:ext cx="985683" cy="1609784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xmlns="" id="{67674E6F-7FFD-A245-810E-36A01984F1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287" y="3057019"/>
            <a:ext cx="1336606" cy="1343425"/>
          </a:xfrm>
          <a:prstGeom prst="rect">
            <a:avLst/>
          </a:prstGeom>
        </p:spPr>
      </p:pic>
      <p:grpSp>
        <p:nvGrpSpPr>
          <p:cNvPr id="165" name="Group 164">
            <a:extLst>
              <a:ext uri="{FF2B5EF4-FFF2-40B4-BE49-F238E27FC236}">
                <a16:creationId xmlns:a16="http://schemas.microsoft.com/office/drawing/2014/main" xmlns="" id="{F7EB1D4B-C430-DB4B-B964-6B5534F38150}"/>
              </a:ext>
            </a:extLst>
          </p:cNvPr>
          <p:cNvGrpSpPr/>
          <p:nvPr/>
        </p:nvGrpSpPr>
        <p:grpSpPr>
          <a:xfrm>
            <a:off x="6068477" y="2267828"/>
            <a:ext cx="2703344" cy="256288"/>
            <a:chOff x="2300861" y="2184489"/>
            <a:chExt cx="5654304" cy="477520"/>
          </a:xfrm>
        </p:grpSpPr>
        <p:sp>
          <p:nvSpPr>
            <p:cNvPr id="167" name="Oval 166">
              <a:extLst>
                <a:ext uri="{FF2B5EF4-FFF2-40B4-BE49-F238E27FC236}">
                  <a16:creationId xmlns:a16="http://schemas.microsoft.com/office/drawing/2014/main" xmlns="" id="{74A96EDA-2738-2243-9155-B725BFFA6D52}"/>
                </a:ext>
              </a:extLst>
            </p:cNvPr>
            <p:cNvSpPr/>
            <p:nvPr/>
          </p:nvSpPr>
          <p:spPr bwMode="auto">
            <a:xfrm>
              <a:off x="23618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xmlns="" id="{2A03BC3B-D8CB-9C4E-9365-0CE04330FBBB}"/>
                </a:ext>
              </a:extLst>
            </p:cNvPr>
            <p:cNvSpPr/>
            <p:nvPr/>
          </p:nvSpPr>
          <p:spPr bwMode="auto">
            <a:xfrm>
              <a:off x="25447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xmlns="" id="{3EAA3747-46E0-8443-A090-8A4D499AE9BB}"/>
                </a:ext>
              </a:extLst>
            </p:cNvPr>
            <p:cNvSpPr/>
            <p:nvPr/>
          </p:nvSpPr>
          <p:spPr bwMode="auto">
            <a:xfrm>
              <a:off x="27275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xmlns="" id="{9BFBC427-56A2-7E4F-BF79-D02462FD430B}"/>
                </a:ext>
              </a:extLst>
            </p:cNvPr>
            <p:cNvSpPr/>
            <p:nvPr/>
          </p:nvSpPr>
          <p:spPr bwMode="auto">
            <a:xfrm>
              <a:off x="29104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xmlns="" id="{DD003CBF-7077-364F-8195-5316D364F3F1}"/>
                </a:ext>
              </a:extLst>
            </p:cNvPr>
            <p:cNvSpPr/>
            <p:nvPr/>
          </p:nvSpPr>
          <p:spPr bwMode="auto">
            <a:xfrm>
              <a:off x="31136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xmlns="" id="{AC372767-5223-4B45-9B80-58AFC86A0F10}"/>
                </a:ext>
              </a:extLst>
            </p:cNvPr>
            <p:cNvSpPr/>
            <p:nvPr/>
          </p:nvSpPr>
          <p:spPr bwMode="auto">
            <a:xfrm>
              <a:off x="32965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xmlns="" id="{D97A1668-0AE9-8C4E-A38B-DAE4A8259633}"/>
                </a:ext>
              </a:extLst>
            </p:cNvPr>
            <p:cNvSpPr/>
            <p:nvPr/>
          </p:nvSpPr>
          <p:spPr bwMode="auto">
            <a:xfrm>
              <a:off x="34794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xmlns="" id="{CC528F0F-E36E-9845-A027-3FC839BA1C15}"/>
                </a:ext>
              </a:extLst>
            </p:cNvPr>
            <p:cNvSpPr/>
            <p:nvPr/>
          </p:nvSpPr>
          <p:spPr bwMode="auto">
            <a:xfrm>
              <a:off x="36623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xmlns="" id="{1917CB03-4C2A-1043-864E-40EC22B59673}"/>
                </a:ext>
              </a:extLst>
            </p:cNvPr>
            <p:cNvSpPr/>
            <p:nvPr/>
          </p:nvSpPr>
          <p:spPr bwMode="auto">
            <a:xfrm>
              <a:off x="38655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xmlns="" id="{0287476A-6C32-1945-A267-3D482D16C5C6}"/>
                </a:ext>
              </a:extLst>
            </p:cNvPr>
            <p:cNvSpPr/>
            <p:nvPr/>
          </p:nvSpPr>
          <p:spPr bwMode="auto">
            <a:xfrm>
              <a:off x="40483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xmlns="" id="{E405F40B-8B2A-634D-B8B4-992EA300F3AA}"/>
                </a:ext>
              </a:extLst>
            </p:cNvPr>
            <p:cNvSpPr/>
            <p:nvPr/>
          </p:nvSpPr>
          <p:spPr bwMode="auto">
            <a:xfrm>
              <a:off x="42312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xmlns="" id="{372FEDF0-E4DF-ED43-9C16-5FDD22C5CBC3}"/>
                </a:ext>
              </a:extLst>
            </p:cNvPr>
            <p:cNvSpPr/>
            <p:nvPr/>
          </p:nvSpPr>
          <p:spPr bwMode="auto">
            <a:xfrm>
              <a:off x="44141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xmlns="" id="{97F6119B-60D3-2A4D-A73C-B5E0DA5184D9}"/>
                </a:ext>
              </a:extLst>
            </p:cNvPr>
            <p:cNvSpPr/>
            <p:nvPr/>
          </p:nvSpPr>
          <p:spPr bwMode="auto">
            <a:xfrm>
              <a:off x="46173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xmlns="" id="{094B6743-9814-7744-B7C6-FAE52F589DE0}"/>
                </a:ext>
              </a:extLst>
            </p:cNvPr>
            <p:cNvSpPr/>
            <p:nvPr/>
          </p:nvSpPr>
          <p:spPr bwMode="auto">
            <a:xfrm>
              <a:off x="48002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xmlns="" id="{BEDB0A5D-8E96-F94E-A314-FB50C4FADE32}"/>
                </a:ext>
              </a:extLst>
            </p:cNvPr>
            <p:cNvSpPr/>
            <p:nvPr/>
          </p:nvSpPr>
          <p:spPr bwMode="auto">
            <a:xfrm>
              <a:off x="49831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xmlns="" id="{DB1E0CBB-6A0C-CB46-AFE6-09FF6446E3A0}"/>
                </a:ext>
              </a:extLst>
            </p:cNvPr>
            <p:cNvSpPr/>
            <p:nvPr/>
          </p:nvSpPr>
          <p:spPr bwMode="auto">
            <a:xfrm>
              <a:off x="51659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xmlns="" id="{78D7AAF1-E37C-0A4B-8283-77A046DDB580}"/>
                </a:ext>
              </a:extLst>
            </p:cNvPr>
            <p:cNvSpPr/>
            <p:nvPr/>
          </p:nvSpPr>
          <p:spPr bwMode="auto">
            <a:xfrm>
              <a:off x="687286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xmlns="" id="{937FE5A6-DA04-FE4B-806B-9C2361DB2B3D}"/>
                </a:ext>
              </a:extLst>
            </p:cNvPr>
            <p:cNvSpPr/>
            <p:nvPr/>
          </p:nvSpPr>
          <p:spPr bwMode="auto">
            <a:xfrm>
              <a:off x="705574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xmlns="" id="{905E9099-AC05-B044-B1D5-7EB80715A86A}"/>
                </a:ext>
              </a:extLst>
            </p:cNvPr>
            <p:cNvSpPr/>
            <p:nvPr/>
          </p:nvSpPr>
          <p:spPr bwMode="auto">
            <a:xfrm>
              <a:off x="723862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xmlns="" id="{5B15C1A5-1696-7B44-9F78-A83EDC63B183}"/>
                </a:ext>
              </a:extLst>
            </p:cNvPr>
            <p:cNvSpPr/>
            <p:nvPr/>
          </p:nvSpPr>
          <p:spPr bwMode="auto">
            <a:xfrm>
              <a:off x="742150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xmlns="" id="{85C86E6C-4AEC-A84D-BAEC-10C469814720}"/>
                </a:ext>
              </a:extLst>
            </p:cNvPr>
            <p:cNvSpPr/>
            <p:nvPr/>
          </p:nvSpPr>
          <p:spPr bwMode="auto">
            <a:xfrm>
              <a:off x="7624701" y="2343437"/>
              <a:ext cx="90030" cy="95676"/>
            </a:xfrm>
            <a:prstGeom prst="ellipse">
              <a:avLst/>
            </a:prstGeom>
            <a:solidFill>
              <a:srgbClr val="FF8521"/>
            </a:solidFill>
            <a:ln w="9525" cap="flat" cmpd="sng" algn="ctr">
              <a:solidFill>
                <a:srgbClr val="FF85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xmlns="" id="{E4821218-031C-D94E-A150-16B3DF0CE3A4}"/>
                </a:ext>
              </a:extLst>
            </p:cNvPr>
            <p:cNvSpPr/>
            <p:nvPr/>
          </p:nvSpPr>
          <p:spPr bwMode="auto">
            <a:xfrm>
              <a:off x="7807581" y="2343437"/>
              <a:ext cx="90030" cy="95676"/>
            </a:xfrm>
            <a:prstGeom prst="ellipse">
              <a:avLst/>
            </a:prstGeom>
            <a:solidFill>
              <a:srgbClr val="FF8521"/>
            </a:solidFill>
            <a:ln w="9525" cap="flat" cmpd="sng" algn="ctr">
              <a:solidFill>
                <a:srgbClr val="FF85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xmlns="" id="{3DB1E3D5-46AC-964E-81A0-6C5360828338}"/>
                </a:ext>
              </a:extLst>
            </p:cNvPr>
            <p:cNvCxnSpPr/>
            <p:nvPr/>
          </p:nvCxnSpPr>
          <p:spPr bwMode="auto">
            <a:xfrm>
              <a:off x="7563741" y="218448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xmlns="" id="{D18A7AB1-0C52-474C-B90A-246BC115B983}"/>
                </a:ext>
              </a:extLst>
            </p:cNvPr>
            <p:cNvCxnSpPr/>
            <p:nvPr/>
          </p:nvCxnSpPr>
          <p:spPr bwMode="auto">
            <a:xfrm>
              <a:off x="5328541" y="220480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xmlns="" id="{B2D95413-8B59-5940-B474-52C4C3A76143}"/>
                </a:ext>
              </a:extLst>
            </p:cNvPr>
            <p:cNvCxnSpPr/>
            <p:nvPr/>
          </p:nvCxnSpPr>
          <p:spPr bwMode="auto">
            <a:xfrm>
              <a:off x="2300861" y="221496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xmlns="" id="{226BA84E-7139-C642-B445-29EBEB9D6D4F}"/>
                </a:ext>
              </a:extLst>
            </p:cNvPr>
            <p:cNvCxnSpPr/>
            <p:nvPr/>
          </p:nvCxnSpPr>
          <p:spPr bwMode="auto">
            <a:xfrm>
              <a:off x="7955165" y="218448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xmlns="" id="{97419028-0F5E-FD43-8571-1A9E26E07BA2}"/>
              </a:ext>
            </a:extLst>
          </p:cNvPr>
          <p:cNvCxnSpPr/>
          <p:nvPr/>
        </p:nvCxnSpPr>
        <p:spPr bwMode="auto">
          <a:xfrm>
            <a:off x="8254367" y="2267827"/>
            <a:ext cx="0" cy="239929"/>
          </a:xfrm>
          <a:prstGeom prst="line">
            <a:avLst/>
          </a:prstGeom>
          <a:noFill/>
          <a:ln w="31750" cap="flat" cmpd="sng" algn="ctr">
            <a:solidFill>
              <a:srgbClr val="3737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04" name="Group 203">
            <a:extLst>
              <a:ext uri="{FF2B5EF4-FFF2-40B4-BE49-F238E27FC236}">
                <a16:creationId xmlns:a16="http://schemas.microsoft.com/office/drawing/2014/main" xmlns="" id="{552E29F1-D390-6B46-9488-13EC819553C6}"/>
              </a:ext>
            </a:extLst>
          </p:cNvPr>
          <p:cNvGrpSpPr/>
          <p:nvPr/>
        </p:nvGrpSpPr>
        <p:grpSpPr>
          <a:xfrm>
            <a:off x="3966027" y="3352503"/>
            <a:ext cx="2415424" cy="577516"/>
            <a:chOff x="3547741" y="2040558"/>
            <a:chExt cx="2415424" cy="577516"/>
          </a:xfrm>
        </p:grpSpPr>
        <p:sp>
          <p:nvSpPr>
            <p:cNvPr id="205" name="Right Arrow 204">
              <a:extLst>
                <a:ext uri="{FF2B5EF4-FFF2-40B4-BE49-F238E27FC236}">
                  <a16:creationId xmlns:a16="http://schemas.microsoft.com/office/drawing/2014/main" xmlns="" id="{40CAB8E5-2374-674E-A3A2-979DF108CDC3}"/>
                </a:ext>
              </a:extLst>
            </p:cNvPr>
            <p:cNvSpPr/>
            <p:nvPr/>
          </p:nvSpPr>
          <p:spPr bwMode="auto">
            <a:xfrm>
              <a:off x="3547741" y="2040558"/>
              <a:ext cx="2271049" cy="577516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xmlns="" id="{9300620A-08CD-9D40-941E-B9654E501C79}"/>
                </a:ext>
              </a:extLst>
            </p:cNvPr>
            <p:cNvSpPr txBox="1"/>
            <p:nvPr/>
          </p:nvSpPr>
          <p:spPr>
            <a:xfrm>
              <a:off x="3692116" y="2156066"/>
              <a:ext cx="22710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dirty="0"/>
                <a:t>Encoding </a:t>
              </a:r>
              <a:r>
                <a:rPr lang="da-DK" sz="1600" i="1" dirty="0"/>
                <a:t>M</a:t>
              </a:r>
              <a:r>
                <a:rPr lang="da-DK" sz="1600" i="1" baseline="-25000" dirty="0"/>
                <a:t>Y</a:t>
              </a:r>
              <a:r>
                <a:rPr lang="da-DK" sz="1600" dirty="0"/>
                <a:t>(</a:t>
              </a:r>
              <a:r>
                <a:rPr lang="da-DK" sz="1600" i="1" dirty="0"/>
                <a:t>X</a:t>
              </a:r>
              <a:r>
                <a:rPr lang="da-DK" sz="1600" dirty="0"/>
                <a:t>)</a:t>
              </a:r>
            </a:p>
          </p:txBody>
        </p:sp>
      </p:grpSp>
      <p:sp>
        <p:nvSpPr>
          <p:cNvPr id="208" name="TextBox 207">
            <a:extLst>
              <a:ext uri="{FF2B5EF4-FFF2-40B4-BE49-F238E27FC236}">
                <a16:creationId xmlns:a16="http://schemas.microsoft.com/office/drawing/2014/main" xmlns="" id="{1001B6CF-37DC-384F-BD93-7E731A2185B0}"/>
              </a:ext>
            </a:extLst>
          </p:cNvPr>
          <p:cNvSpPr txBox="1"/>
          <p:nvPr/>
        </p:nvSpPr>
        <p:spPr>
          <a:xfrm>
            <a:off x="7484218" y="1921300"/>
            <a:ext cx="6217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i="1" kern="0" dirty="0">
                <a:solidFill>
                  <a:srgbClr val="3737FF"/>
                </a:solidFill>
              </a:rPr>
              <a:t>Y</a:t>
            </a:r>
            <a:endParaRPr lang="da-DK" sz="1400" dirty="0">
              <a:solidFill>
                <a:srgbClr val="3737FF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D3B3489-9EB9-444F-B873-BAA536359F89}"/>
              </a:ext>
            </a:extLst>
          </p:cNvPr>
          <p:cNvGrpSpPr/>
          <p:nvPr/>
        </p:nvGrpSpPr>
        <p:grpSpPr>
          <a:xfrm>
            <a:off x="8302855" y="3310391"/>
            <a:ext cx="1577769" cy="706438"/>
            <a:chOff x="8302855" y="3310391"/>
            <a:chExt cx="1577769" cy="706438"/>
          </a:xfrm>
        </p:grpSpPr>
        <p:sp>
          <p:nvSpPr>
            <p:cNvPr id="3" name="Rounded Rectangular Callout 2">
              <a:extLst>
                <a:ext uri="{FF2B5EF4-FFF2-40B4-BE49-F238E27FC236}">
                  <a16:creationId xmlns:a16="http://schemas.microsoft.com/office/drawing/2014/main" xmlns="" id="{5615A6C6-548D-734C-9CA8-546A99428D57}"/>
                </a:ext>
              </a:extLst>
            </p:cNvPr>
            <p:cNvSpPr/>
            <p:nvPr/>
          </p:nvSpPr>
          <p:spPr bwMode="auto">
            <a:xfrm>
              <a:off x="8311690" y="3310391"/>
              <a:ext cx="1560101" cy="706438"/>
            </a:xfrm>
            <a:prstGeom prst="wedgeRoundRectCallout">
              <a:avLst>
                <a:gd name="adj1" fmla="val -110677"/>
                <a:gd name="adj2" fmla="val 5218"/>
                <a:gd name="adj3" fmla="val 16667"/>
              </a:avLst>
            </a:prstGeom>
            <a:solidFill>
              <a:srgbClr val="DDDDD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x-none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xmlns="" id="{F5859852-3368-E44E-B88B-0EB02531DA13}"/>
                </a:ext>
              </a:extLst>
            </p:cNvPr>
            <p:cNvSpPr txBox="1"/>
            <p:nvPr/>
          </p:nvSpPr>
          <p:spPr>
            <a:xfrm>
              <a:off x="8302855" y="3509721"/>
              <a:ext cx="15777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i="1" kern="0" dirty="0">
                  <a:solidFill>
                    <a:srgbClr val="3737FF"/>
                  </a:solidFill>
                </a:rPr>
                <a:t>X=a</a:t>
              </a:r>
              <a:r>
                <a:rPr lang="da-DK" sz="1400" i="1" kern="0" baseline="-25000" dirty="0">
                  <a:solidFill>
                    <a:srgbClr val="3737FF"/>
                  </a:solidFill>
                </a:rPr>
                <a:t>k</a:t>
              </a:r>
              <a:r>
                <a:rPr lang="da-DK" sz="1400" kern="0" baseline="-25000" dirty="0">
                  <a:solidFill>
                    <a:srgbClr val="3737FF"/>
                  </a:solidFill>
                </a:rPr>
                <a:t>-1</a:t>
              </a:r>
              <a:r>
                <a:rPr lang="da-DK" sz="1400" i="1" kern="0" dirty="0">
                  <a:solidFill>
                    <a:srgbClr val="3737FF"/>
                  </a:solidFill>
                </a:rPr>
                <a:t>x</a:t>
              </a:r>
              <a:r>
                <a:rPr lang="da-DK" sz="1400" i="1" kern="0" baseline="30000" dirty="0">
                  <a:solidFill>
                    <a:srgbClr val="3737FF"/>
                  </a:solidFill>
                </a:rPr>
                <a:t>k-1</a:t>
              </a:r>
              <a:r>
                <a:rPr lang="da-DK" sz="1400" i="1" kern="0" dirty="0">
                  <a:solidFill>
                    <a:srgbClr val="3737FF"/>
                  </a:solidFill>
                </a:rPr>
                <a:t> +…+</a:t>
              </a:r>
              <a:endParaRPr lang="da-DK" sz="1400" dirty="0">
                <a:solidFill>
                  <a:srgbClr val="3737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25323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3"/>
              <p:cNvSpPr txBox="1">
                <a:spLocks noChangeArrowheads="1"/>
              </p:cNvSpPr>
              <p:nvPr/>
            </p:nvSpPr>
            <p:spPr bwMode="auto">
              <a:xfrm>
                <a:off x="485140" y="1160463"/>
                <a:ext cx="8850313" cy="4752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>
                  <a:buFont typeface="Wingdings" pitchFamily="2" charset="2"/>
                  <a:buChar char="§"/>
                </a:pPr>
                <a:r>
                  <a:rPr lang="da-DK" kern="0" dirty="0"/>
                  <a:t>Assume </a:t>
                </a:r>
                <a:r>
                  <a:rPr lang="da-DK" kern="0" dirty="0" err="1">
                    <a:solidFill>
                      <a:srgbClr val="00FF00"/>
                    </a:solidFill>
                  </a:rPr>
                  <a:t>query</a:t>
                </a:r>
                <a:r>
                  <a:rPr lang="da-DK" kern="0" dirty="0"/>
                  <a:t> </a:t>
                </a:r>
                <a:r>
                  <a:rPr lang="da-DK" kern="0" dirty="0" err="1"/>
                  <a:t>probes</a:t>
                </a:r>
                <a:r>
                  <a:rPr lang="da-DK" kern="0" dirty="0"/>
                  <a:t> &lt;1/8 </a:t>
                </a:r>
                <a:r>
                  <a:rPr lang="da-DK" kern="0" dirty="0" err="1"/>
                  <a:t>cells</a:t>
                </a:r>
                <a:r>
                  <a:rPr lang="da-DK" kern="0" dirty="0"/>
                  <a:t> in </a:t>
                </a:r>
                <a:r>
                  <a:rPr lang="da-DK" kern="0" dirty="0" err="1"/>
                  <a:t>expectation</a:t>
                </a:r>
                <a:r>
                  <a:rPr lang="da-DK" kern="0" dirty="0"/>
                  <a:t> from </a:t>
                </a:r>
                <a:r>
                  <a:rPr lang="da-DK" kern="0" dirty="0" err="1">
                    <a:solidFill>
                      <a:srgbClr val="3737FF"/>
                    </a:solidFill>
                  </a:rPr>
                  <a:t>epoch</a:t>
                </a:r>
                <a:r>
                  <a:rPr lang="da-DK" kern="0" dirty="0">
                    <a:solidFill>
                      <a:srgbClr val="3737FF"/>
                    </a:solidFill>
                  </a:rPr>
                  <a:t> </a:t>
                </a:r>
                <a:r>
                  <a:rPr lang="da-DK" i="1" kern="0" dirty="0">
                    <a:solidFill>
                      <a:srgbClr val="3737FF"/>
                    </a:solidFill>
                  </a:rPr>
                  <a:t>j</a:t>
                </a:r>
                <a:r>
                  <a:rPr lang="da-DK" kern="0" dirty="0"/>
                  <a:t>.</a:t>
                </a:r>
              </a:p>
              <a:p>
                <a:endParaRPr lang="da-DK" kern="0" dirty="0"/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da-DK" b="1" kern="0" dirty="0"/>
                  <a:t>Encoding</a:t>
                </a:r>
                <a:r>
                  <a:rPr lang="da-DK" kern="0" dirty="0"/>
                  <a:t>(</a:t>
                </a:r>
                <a:r>
                  <a:rPr lang="da-DK" i="1" kern="0" dirty="0"/>
                  <a:t>X</a:t>
                </a:r>
                <a:r>
                  <a:rPr lang="da-DK" kern="0" dirty="0"/>
                  <a:t>,</a:t>
                </a:r>
                <a:r>
                  <a:rPr lang="da-DK" i="1" kern="0" dirty="0"/>
                  <a:t>Y</a:t>
                </a:r>
                <a:r>
                  <a:rPr lang="da-DK" kern="0" dirty="0"/>
                  <a:t>)</a:t>
                </a:r>
                <a:r>
                  <a:rPr lang="da-DK" b="1" kern="0" dirty="0"/>
                  <a:t>: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/>
                  <a:t>Run update sequence on data structure.</a:t>
                </a:r>
              </a:p>
              <a:p>
                <a:pPr marL="1257300" lvl="2" indent="-342900">
                  <a:buFont typeface="Wingdings" pitchFamily="2" charset="2"/>
                  <a:buChar char="§"/>
                </a:pPr>
                <a:r>
                  <a:rPr lang="en-US" kern="0" dirty="0"/>
                  <a:t>Divide cells at query time into epochs:</a:t>
                </a:r>
              </a:p>
              <a:p>
                <a:pPr marL="1257300" lvl="2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1257300" lvl="2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/>
                  <a:t>Check if uniform random query probes &gt;1/4 cells in </a:t>
                </a:r>
              </a:p>
              <a:p>
                <a:pPr lvl="2"/>
                <a:r>
                  <a:rPr lang="en-US" kern="0" dirty="0"/>
                  <a:t>expectation from </a:t>
                </a:r>
                <a:r>
                  <a:rPr lang="en-US" kern="0" dirty="0">
                    <a:solidFill>
                      <a:srgbClr val="3737FF"/>
                    </a:solidFill>
                  </a:rPr>
                  <a:t>epoch </a:t>
                </a:r>
                <a:r>
                  <a:rPr lang="en-US" i="1" kern="0" dirty="0">
                    <a:solidFill>
                      <a:srgbClr val="3737FF"/>
                    </a:solidFill>
                  </a:rPr>
                  <a:t>j</a:t>
                </a:r>
                <a:r>
                  <a:rPr lang="en-US" kern="0" dirty="0"/>
                  <a:t> on (</a:t>
                </a:r>
                <a:r>
                  <a:rPr lang="en-US" i="1" kern="0" dirty="0"/>
                  <a:t>X</a:t>
                </a:r>
                <a:r>
                  <a:rPr lang="en-US" kern="0" dirty="0"/>
                  <a:t>,</a:t>
                </a:r>
                <a:r>
                  <a:rPr lang="en-US" i="1" kern="0" dirty="0"/>
                  <a:t>Y</a:t>
                </a:r>
                <a:r>
                  <a:rPr lang="en-US" kern="0" dirty="0"/>
                  <a:t>).</a:t>
                </a:r>
              </a:p>
              <a:p>
                <a:pPr marL="1257300" lvl="2" indent="-342900">
                  <a:buFont typeface="Wingdings" pitchFamily="2" charset="2"/>
                  <a:buChar char="§"/>
                </a:pPr>
                <a:r>
                  <a:rPr lang="en-US" kern="0" dirty="0"/>
                  <a:t>If </a:t>
                </a:r>
                <a:r>
                  <a:rPr lang="en-US" b="1" kern="0" dirty="0">
                    <a:solidFill>
                      <a:srgbClr val="FF0000"/>
                    </a:solidFill>
                  </a:rPr>
                  <a:t>yes</a:t>
                </a:r>
                <a:r>
                  <a:rPr lang="en-US" kern="0" dirty="0"/>
                  <a:t>: ”0” + naïve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p>
                    </m:sSup>
                    <m:func>
                      <m:funcPr>
                        <m:ctrlPr>
                          <a:rPr lang="en-US" i="1" ker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func>
                  </m:oMath>
                </a14:m>
                <a:r>
                  <a:rPr lang="en-US" kern="0" dirty="0"/>
                  <a:t> bit encoding of </a:t>
                </a:r>
                <a:r>
                  <a:rPr lang="en-US" i="1" kern="0" dirty="0"/>
                  <a:t>X</a:t>
                </a:r>
                <a:r>
                  <a:rPr lang="en-US" kern="0" dirty="0"/>
                  <a:t>.</a:t>
                </a:r>
              </a:p>
              <a:p>
                <a:pPr marL="1257300" lvl="2" indent="-342900">
                  <a:buFont typeface="Wingdings" pitchFamily="2" charset="2"/>
                  <a:buChar char="§"/>
                </a:pPr>
                <a:r>
                  <a:rPr lang="en-US" kern="0" dirty="0"/>
                  <a:t>If </a:t>
                </a:r>
                <a:r>
                  <a:rPr lang="en-US" b="1" kern="0" dirty="0">
                    <a:solidFill>
                      <a:srgbClr val="FF0000"/>
                    </a:solidFill>
                  </a:rPr>
                  <a:t>no</a:t>
                </a:r>
                <a:r>
                  <a:rPr lang="en-US" kern="0" dirty="0"/>
                  <a:t>: “1” +</a:t>
                </a:r>
              </a:p>
              <a:p>
                <a:pPr marL="1714500" lvl="3" indent="-342900">
                  <a:buFont typeface="Wingdings" pitchFamily="2" charset="2"/>
                  <a:buChar char="§"/>
                </a:pPr>
                <a:r>
                  <a:rPr lang="en-US" kern="0" dirty="0"/>
                  <a:t>Write down all cells of epochs </a:t>
                </a:r>
                <a:r>
                  <a:rPr lang="en-US" kern="0" dirty="0" err="1"/>
                  <a:t>i</a:t>
                </a:r>
                <a:r>
                  <a:rPr lang="en-US" kern="0" dirty="0"/>
                  <a:t>&lt;j (</a:t>
                </a:r>
                <a:r>
                  <a:rPr lang="en-US" kern="0" dirty="0" err="1"/>
                  <a:t>addr</a:t>
                </a:r>
                <a:r>
                  <a:rPr lang="en-US" kern="0" dirty="0"/>
                  <a:t>. + contents).</a:t>
                </a:r>
              </a:p>
              <a:p>
                <a:pPr lvl="1"/>
                <a:r>
                  <a:rPr lang="en-US" kern="0" dirty="0"/>
                  <a:t>	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baseline="3000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baseline="3000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baseline="3000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baseline="3000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baseline="3000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baseline="3000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baseline="30000" dirty="0"/>
              </a:p>
              <a:p>
                <a:pPr lvl="1"/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endParaRPr lang="en-US" kern="0" dirty="0"/>
              </a:p>
              <a:p>
                <a:pPr lvl="4"/>
                <a:endParaRPr lang="en-US" kern="0" dirty="0"/>
              </a:p>
              <a:p>
                <a:pPr lvl="4"/>
                <a:endParaRPr lang="en-US" kern="0" baseline="30000" dirty="0"/>
              </a:p>
              <a:p>
                <a:pPr lvl="4"/>
                <a:endParaRPr lang="en-US" kern="0" baseline="30000" dirty="0"/>
              </a:p>
              <a:p>
                <a:pPr lvl="3"/>
                <a:endParaRPr lang="en-US" kern="0" dirty="0">
                  <a:latin typeface="+mn-lt"/>
                </a:endParaRPr>
              </a:p>
            </p:txBody>
          </p:sp>
        </mc:Choice>
        <mc:Fallback xmlns="">
          <p:sp>
            <p:nvSpPr>
              <p:cNvPr id="1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140" y="1160463"/>
                <a:ext cx="8850313" cy="4752975"/>
              </a:xfrm>
              <a:prstGeom prst="rect">
                <a:avLst/>
              </a:prstGeom>
              <a:blipFill>
                <a:blip r:embed="rId3"/>
                <a:stretch>
                  <a:fillRect l="-430" t="-53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Chronogram Technique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32EBAC5-E4DB-4740-A93A-3ADE013A69DD}"/>
              </a:ext>
            </a:extLst>
          </p:cNvPr>
          <p:cNvGrpSpPr/>
          <p:nvPr/>
        </p:nvGrpSpPr>
        <p:grpSpPr>
          <a:xfrm>
            <a:off x="6831779" y="1725703"/>
            <a:ext cx="4375206" cy="831004"/>
            <a:chOff x="2300861" y="1528673"/>
            <a:chExt cx="9151164" cy="1548342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xmlns="" id="{FB4DCDFE-AE1E-EC49-8A26-994FADFFAB5D}"/>
                </a:ext>
              </a:extLst>
            </p:cNvPr>
            <p:cNvSpPr txBox="1"/>
            <p:nvPr/>
          </p:nvSpPr>
          <p:spPr>
            <a:xfrm>
              <a:off x="4666216" y="1528673"/>
              <a:ext cx="6785809" cy="573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i="1" kern="0" dirty="0">
                  <a:solidFill>
                    <a:srgbClr val="3737FF"/>
                  </a:solidFill>
                </a:rPr>
                <a:t>X=a</a:t>
              </a:r>
              <a:r>
                <a:rPr lang="da-DK" sz="1400" i="1" kern="0" baseline="-25000" dirty="0">
                  <a:solidFill>
                    <a:srgbClr val="3737FF"/>
                  </a:solidFill>
                </a:rPr>
                <a:t>k</a:t>
              </a:r>
              <a:r>
                <a:rPr lang="da-DK" sz="1400" kern="0" baseline="-25000" dirty="0">
                  <a:solidFill>
                    <a:srgbClr val="3737FF"/>
                  </a:solidFill>
                </a:rPr>
                <a:t>-1</a:t>
              </a:r>
              <a:r>
                <a:rPr lang="da-DK" sz="1400" i="1" kern="0" dirty="0">
                  <a:solidFill>
                    <a:srgbClr val="3737FF"/>
                  </a:solidFill>
                </a:rPr>
                <a:t>x</a:t>
              </a:r>
              <a:r>
                <a:rPr lang="da-DK" sz="1400" i="1" kern="0" baseline="30000" dirty="0">
                  <a:solidFill>
                    <a:srgbClr val="3737FF"/>
                  </a:solidFill>
                </a:rPr>
                <a:t>k-1</a:t>
              </a:r>
              <a:r>
                <a:rPr lang="da-DK" sz="1400" i="1" kern="0" dirty="0">
                  <a:solidFill>
                    <a:srgbClr val="3737FF"/>
                  </a:solidFill>
                </a:rPr>
                <a:t> +…+</a:t>
              </a:r>
              <a:endParaRPr lang="da-DK" sz="1400" dirty="0">
                <a:solidFill>
                  <a:srgbClr val="3737FF"/>
                </a:solidFill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xmlns="" id="{97A02B4F-B661-4C4B-BB84-F04C14802DD1}"/>
                </a:ext>
              </a:extLst>
            </p:cNvPr>
            <p:cNvSpPr/>
            <p:nvPr/>
          </p:nvSpPr>
          <p:spPr bwMode="auto">
            <a:xfrm>
              <a:off x="23618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xmlns="" id="{E843917A-732C-3340-928F-B7F075F569A7}"/>
                </a:ext>
              </a:extLst>
            </p:cNvPr>
            <p:cNvSpPr/>
            <p:nvPr/>
          </p:nvSpPr>
          <p:spPr bwMode="auto">
            <a:xfrm>
              <a:off x="25447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xmlns="" id="{9116F3AE-897E-CB49-8496-120A19341206}"/>
                </a:ext>
              </a:extLst>
            </p:cNvPr>
            <p:cNvSpPr/>
            <p:nvPr/>
          </p:nvSpPr>
          <p:spPr bwMode="auto">
            <a:xfrm>
              <a:off x="27275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xmlns="" id="{FA084013-C62E-5F41-9669-52F7D6E44714}"/>
                </a:ext>
              </a:extLst>
            </p:cNvPr>
            <p:cNvSpPr/>
            <p:nvPr/>
          </p:nvSpPr>
          <p:spPr bwMode="auto">
            <a:xfrm>
              <a:off x="29104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xmlns="" id="{48C1CC6D-8A87-D042-B638-57B455521D9A}"/>
                </a:ext>
              </a:extLst>
            </p:cNvPr>
            <p:cNvSpPr/>
            <p:nvPr/>
          </p:nvSpPr>
          <p:spPr bwMode="auto">
            <a:xfrm>
              <a:off x="31136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xmlns="" id="{A505DE25-6685-7B4A-B14B-1070531584AD}"/>
                </a:ext>
              </a:extLst>
            </p:cNvPr>
            <p:cNvSpPr/>
            <p:nvPr/>
          </p:nvSpPr>
          <p:spPr bwMode="auto">
            <a:xfrm>
              <a:off x="32965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xmlns="" id="{0653B4EF-5CA9-344B-BD54-4D316120264C}"/>
                </a:ext>
              </a:extLst>
            </p:cNvPr>
            <p:cNvSpPr/>
            <p:nvPr/>
          </p:nvSpPr>
          <p:spPr bwMode="auto">
            <a:xfrm>
              <a:off x="34794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xmlns="" id="{2A70F599-9FAA-134C-9875-32F406251C12}"/>
                </a:ext>
              </a:extLst>
            </p:cNvPr>
            <p:cNvSpPr/>
            <p:nvPr/>
          </p:nvSpPr>
          <p:spPr bwMode="auto">
            <a:xfrm>
              <a:off x="36623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xmlns="" id="{7F565441-06D6-4A4C-BC35-466B073B44BA}"/>
                </a:ext>
              </a:extLst>
            </p:cNvPr>
            <p:cNvSpPr/>
            <p:nvPr/>
          </p:nvSpPr>
          <p:spPr bwMode="auto">
            <a:xfrm>
              <a:off x="38655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xmlns="" id="{DCFF7ED1-0A5F-3D44-B43C-F9E27A1730CC}"/>
                </a:ext>
              </a:extLst>
            </p:cNvPr>
            <p:cNvSpPr/>
            <p:nvPr/>
          </p:nvSpPr>
          <p:spPr bwMode="auto">
            <a:xfrm>
              <a:off x="40483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xmlns="" id="{C1877785-AAE7-4744-BFE5-E92119CA2881}"/>
                </a:ext>
              </a:extLst>
            </p:cNvPr>
            <p:cNvSpPr/>
            <p:nvPr/>
          </p:nvSpPr>
          <p:spPr bwMode="auto">
            <a:xfrm>
              <a:off x="42312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xmlns="" id="{13676471-89EB-D74C-B712-6533D850D38A}"/>
                </a:ext>
              </a:extLst>
            </p:cNvPr>
            <p:cNvSpPr/>
            <p:nvPr/>
          </p:nvSpPr>
          <p:spPr bwMode="auto">
            <a:xfrm>
              <a:off x="44141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xmlns="" id="{AFE4B33F-FAEF-D148-93EA-58119A750B44}"/>
                </a:ext>
              </a:extLst>
            </p:cNvPr>
            <p:cNvSpPr/>
            <p:nvPr/>
          </p:nvSpPr>
          <p:spPr bwMode="auto">
            <a:xfrm>
              <a:off x="46173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xmlns="" id="{E5F04D43-87E4-314C-8998-4A74D6917AB0}"/>
                </a:ext>
              </a:extLst>
            </p:cNvPr>
            <p:cNvSpPr/>
            <p:nvPr/>
          </p:nvSpPr>
          <p:spPr bwMode="auto">
            <a:xfrm>
              <a:off x="48002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xmlns="" id="{1C351588-D1B8-3447-9C0C-A82E3C2E20E6}"/>
                </a:ext>
              </a:extLst>
            </p:cNvPr>
            <p:cNvSpPr/>
            <p:nvPr/>
          </p:nvSpPr>
          <p:spPr bwMode="auto">
            <a:xfrm>
              <a:off x="49831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xmlns="" id="{65F41B1D-6018-0F4C-B070-E91E4D8DD9F9}"/>
                </a:ext>
              </a:extLst>
            </p:cNvPr>
            <p:cNvSpPr/>
            <p:nvPr/>
          </p:nvSpPr>
          <p:spPr bwMode="auto">
            <a:xfrm>
              <a:off x="51659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xmlns="" id="{300C7238-748C-4D49-B678-C20CAC6165E1}"/>
                </a:ext>
              </a:extLst>
            </p:cNvPr>
            <p:cNvSpPr/>
            <p:nvPr/>
          </p:nvSpPr>
          <p:spPr bwMode="auto">
            <a:xfrm>
              <a:off x="536918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xmlns="" id="{A428D9BD-5AAD-6046-94F4-5672F062703B}"/>
                </a:ext>
              </a:extLst>
            </p:cNvPr>
            <p:cNvSpPr/>
            <p:nvPr/>
          </p:nvSpPr>
          <p:spPr bwMode="auto">
            <a:xfrm>
              <a:off x="555206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xmlns="" id="{81B0405D-1F0C-7248-9F6A-76AAAE77753C}"/>
                </a:ext>
              </a:extLst>
            </p:cNvPr>
            <p:cNvSpPr/>
            <p:nvPr/>
          </p:nvSpPr>
          <p:spPr bwMode="auto">
            <a:xfrm>
              <a:off x="573494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xmlns="" id="{2482FD7A-FB28-F54B-8B97-E37E3D3E24EE}"/>
                </a:ext>
              </a:extLst>
            </p:cNvPr>
            <p:cNvSpPr/>
            <p:nvPr/>
          </p:nvSpPr>
          <p:spPr bwMode="auto">
            <a:xfrm>
              <a:off x="591782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xmlns="" id="{3EE39EB0-FF5E-994B-82C0-07F77A8EAFC4}"/>
                </a:ext>
              </a:extLst>
            </p:cNvPr>
            <p:cNvSpPr/>
            <p:nvPr/>
          </p:nvSpPr>
          <p:spPr bwMode="auto">
            <a:xfrm>
              <a:off x="612102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xmlns="" id="{22757361-0A98-BD40-BF87-92C57B802BDE}"/>
                </a:ext>
              </a:extLst>
            </p:cNvPr>
            <p:cNvSpPr/>
            <p:nvPr/>
          </p:nvSpPr>
          <p:spPr bwMode="auto">
            <a:xfrm>
              <a:off x="630390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xmlns="" id="{B22B7B3B-B778-F745-B04E-E8C77CB04B9D}"/>
                </a:ext>
              </a:extLst>
            </p:cNvPr>
            <p:cNvSpPr/>
            <p:nvPr/>
          </p:nvSpPr>
          <p:spPr bwMode="auto">
            <a:xfrm>
              <a:off x="648678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xmlns="" id="{1A44E8BD-C3E2-DA42-B4FE-3DB4051AF8A9}"/>
                </a:ext>
              </a:extLst>
            </p:cNvPr>
            <p:cNvSpPr/>
            <p:nvPr/>
          </p:nvSpPr>
          <p:spPr bwMode="auto">
            <a:xfrm>
              <a:off x="666966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xmlns="" id="{EDEF6D3E-D5A7-C746-8E90-B332187C0CDB}"/>
                </a:ext>
              </a:extLst>
            </p:cNvPr>
            <p:cNvSpPr/>
            <p:nvPr/>
          </p:nvSpPr>
          <p:spPr bwMode="auto">
            <a:xfrm>
              <a:off x="687286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xmlns="" id="{D2DFDEC3-D8B0-E943-A362-784E91E4C721}"/>
                </a:ext>
              </a:extLst>
            </p:cNvPr>
            <p:cNvSpPr/>
            <p:nvPr/>
          </p:nvSpPr>
          <p:spPr bwMode="auto">
            <a:xfrm>
              <a:off x="705574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xmlns="" id="{78715571-93FB-FC4A-B8D9-DAD466501023}"/>
                </a:ext>
              </a:extLst>
            </p:cNvPr>
            <p:cNvSpPr/>
            <p:nvPr/>
          </p:nvSpPr>
          <p:spPr bwMode="auto">
            <a:xfrm>
              <a:off x="723862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xmlns="" id="{23027A5D-1177-EA41-870B-FC42A5A8A399}"/>
                </a:ext>
              </a:extLst>
            </p:cNvPr>
            <p:cNvSpPr/>
            <p:nvPr/>
          </p:nvSpPr>
          <p:spPr bwMode="auto">
            <a:xfrm>
              <a:off x="742150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xmlns="" id="{639859AA-89FA-0C4D-AF5A-D94899098DCA}"/>
                </a:ext>
              </a:extLst>
            </p:cNvPr>
            <p:cNvSpPr/>
            <p:nvPr/>
          </p:nvSpPr>
          <p:spPr bwMode="auto">
            <a:xfrm>
              <a:off x="7624701" y="2343437"/>
              <a:ext cx="90030" cy="95676"/>
            </a:xfrm>
            <a:prstGeom prst="ellipse">
              <a:avLst/>
            </a:prstGeom>
            <a:solidFill>
              <a:srgbClr val="FF8521"/>
            </a:solidFill>
            <a:ln w="9525" cap="flat" cmpd="sng" algn="ctr">
              <a:solidFill>
                <a:srgbClr val="FF85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xmlns="" id="{5CFDEC0B-4416-BF47-A563-849028928CCC}"/>
                </a:ext>
              </a:extLst>
            </p:cNvPr>
            <p:cNvSpPr/>
            <p:nvPr/>
          </p:nvSpPr>
          <p:spPr bwMode="auto">
            <a:xfrm>
              <a:off x="7807581" y="2343437"/>
              <a:ext cx="90030" cy="95676"/>
            </a:xfrm>
            <a:prstGeom prst="ellipse">
              <a:avLst/>
            </a:prstGeom>
            <a:solidFill>
              <a:srgbClr val="FF8521"/>
            </a:solidFill>
            <a:ln w="9525" cap="flat" cmpd="sng" algn="ctr">
              <a:solidFill>
                <a:srgbClr val="FF85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xmlns="" id="{30C4231C-B8C5-224E-8A70-E1FC294E17C9}"/>
                </a:ext>
              </a:extLst>
            </p:cNvPr>
            <p:cNvCxnSpPr/>
            <p:nvPr/>
          </p:nvCxnSpPr>
          <p:spPr bwMode="auto">
            <a:xfrm>
              <a:off x="7563741" y="218448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xmlns="" id="{A2A5AAB3-1919-214C-B6AC-D4147C52507B}"/>
                </a:ext>
              </a:extLst>
            </p:cNvPr>
            <p:cNvCxnSpPr/>
            <p:nvPr/>
          </p:nvCxnSpPr>
          <p:spPr bwMode="auto">
            <a:xfrm>
              <a:off x="6811901" y="219464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xmlns="" id="{307B857D-F4EB-C745-85F6-CAA9395E2ADC}"/>
                </a:ext>
              </a:extLst>
            </p:cNvPr>
            <p:cNvCxnSpPr/>
            <p:nvPr/>
          </p:nvCxnSpPr>
          <p:spPr bwMode="auto">
            <a:xfrm>
              <a:off x="5328541" y="220480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xmlns="" id="{E521B49C-1672-F64A-8A6E-6D3ADCCF0CAB}"/>
                </a:ext>
              </a:extLst>
            </p:cNvPr>
            <p:cNvCxnSpPr/>
            <p:nvPr/>
          </p:nvCxnSpPr>
          <p:spPr bwMode="auto">
            <a:xfrm>
              <a:off x="2300861" y="221496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xmlns="" id="{05BF2EDD-5672-A646-B00C-9A6EE53DE3EF}"/>
                </a:ext>
              </a:extLst>
            </p:cNvPr>
            <p:cNvSpPr txBox="1"/>
            <p:nvPr/>
          </p:nvSpPr>
          <p:spPr>
            <a:xfrm>
              <a:off x="5854050" y="2503559"/>
              <a:ext cx="1209603" cy="573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i="1" dirty="0">
                  <a:solidFill>
                    <a:srgbClr val="3737FF"/>
                  </a:solidFill>
                </a:rPr>
                <a:t>j</a:t>
              </a:r>
            </a:p>
          </p:txBody>
        </p: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xmlns="" id="{07FF6CAC-F1F9-9C4D-9541-C1FC909F8624}"/>
                </a:ext>
              </a:extLst>
            </p:cNvPr>
            <p:cNvCxnSpPr/>
            <p:nvPr/>
          </p:nvCxnSpPr>
          <p:spPr bwMode="auto">
            <a:xfrm>
              <a:off x="7955165" y="218448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65" name="Picture 64">
            <a:extLst>
              <a:ext uri="{FF2B5EF4-FFF2-40B4-BE49-F238E27FC236}">
                <a16:creationId xmlns:a16="http://schemas.microsoft.com/office/drawing/2014/main" xmlns="" id="{C5DC2D95-2B2D-9648-B56F-4A3C3131F1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145" y="2663119"/>
            <a:ext cx="985683" cy="1609784"/>
          </a:xfrm>
          <a:prstGeom prst="rect">
            <a:avLst/>
          </a:prstGeom>
        </p:spPr>
      </p:pic>
      <p:graphicFrame>
        <p:nvGraphicFramePr>
          <p:cNvPr id="79" name="Table 78">
            <a:extLst>
              <a:ext uri="{FF2B5EF4-FFF2-40B4-BE49-F238E27FC236}">
                <a16:creationId xmlns:a16="http://schemas.microsoft.com/office/drawing/2014/main" xmlns="" id="{0AE1940A-B448-6248-83C3-68BBC3BFC3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179718"/>
              </p:ext>
            </p:extLst>
          </p:nvPr>
        </p:nvGraphicFramePr>
        <p:xfrm>
          <a:off x="1150711" y="3193186"/>
          <a:ext cx="6604000" cy="37084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60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1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2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3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4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5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6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7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8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9</a:t>
                      </a: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B0CBFE00-7C05-784F-9172-9B691621D360}"/>
              </a:ext>
            </a:extLst>
          </p:cNvPr>
          <p:cNvGrpSpPr/>
          <p:nvPr/>
        </p:nvGrpSpPr>
        <p:grpSpPr>
          <a:xfrm>
            <a:off x="1173235" y="3193276"/>
            <a:ext cx="6571713" cy="385545"/>
            <a:chOff x="1630820" y="4357036"/>
            <a:chExt cx="6571713" cy="385545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xmlns="" id="{6C6C22BC-BD61-0F4D-A0CF-5ECC408E411D}"/>
                </a:ext>
              </a:extLst>
            </p:cNvPr>
            <p:cNvSpPr/>
            <p:nvPr/>
          </p:nvSpPr>
          <p:spPr bwMode="auto">
            <a:xfrm>
              <a:off x="1630820" y="4357036"/>
              <a:ext cx="640080" cy="375920"/>
            </a:xfrm>
            <a:prstGeom prst="rect">
              <a:avLst/>
            </a:prstGeom>
            <a:solidFill>
              <a:srgbClr val="FF00FF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xmlns="" id="{AEDBC909-EF3B-5544-9C15-4DDB21AF84CA}"/>
                </a:ext>
              </a:extLst>
            </p:cNvPr>
            <p:cNvSpPr/>
            <p:nvPr/>
          </p:nvSpPr>
          <p:spPr bwMode="auto">
            <a:xfrm>
              <a:off x="7546313" y="4363988"/>
              <a:ext cx="656220" cy="375920"/>
            </a:xfrm>
            <a:prstGeom prst="rect">
              <a:avLst/>
            </a:prstGeom>
            <a:solidFill>
              <a:srgbClr val="FF00FF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xmlns="" id="{BC9E33E2-F75B-6C47-B63C-67E79A2150C1}"/>
                </a:ext>
              </a:extLst>
            </p:cNvPr>
            <p:cNvSpPr/>
            <p:nvPr/>
          </p:nvSpPr>
          <p:spPr bwMode="auto">
            <a:xfrm>
              <a:off x="2283433" y="4363988"/>
              <a:ext cx="1959470" cy="375920"/>
            </a:xfrm>
            <a:prstGeom prst="rect">
              <a:avLst/>
            </a:prstGeom>
            <a:solidFill>
              <a:schemeClr val="tx1"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xmlns="" id="{4E1AB2EF-0115-CC40-8DB0-41622E65CEFC}"/>
                </a:ext>
              </a:extLst>
            </p:cNvPr>
            <p:cNvSpPr/>
            <p:nvPr/>
          </p:nvSpPr>
          <p:spPr bwMode="auto">
            <a:xfrm>
              <a:off x="5570421" y="4366661"/>
              <a:ext cx="655092" cy="375920"/>
            </a:xfrm>
            <a:prstGeom prst="rect">
              <a:avLst/>
            </a:prstGeom>
            <a:solidFill>
              <a:schemeClr val="tx1"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xmlns="" id="{0245A3C3-9AD1-9241-B960-89240BE163FA}"/>
                </a:ext>
              </a:extLst>
            </p:cNvPr>
            <p:cNvSpPr/>
            <p:nvPr/>
          </p:nvSpPr>
          <p:spPr bwMode="auto">
            <a:xfrm>
              <a:off x="4242903" y="4363988"/>
              <a:ext cx="659534" cy="375920"/>
            </a:xfrm>
            <a:prstGeom prst="rect">
              <a:avLst/>
            </a:prstGeom>
            <a:solidFill>
              <a:srgbClr val="FF8521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xmlns="" id="{D6E17CDE-62EE-974A-851E-8B9B7ECDE9B3}"/>
                </a:ext>
              </a:extLst>
            </p:cNvPr>
            <p:cNvSpPr/>
            <p:nvPr/>
          </p:nvSpPr>
          <p:spPr bwMode="auto">
            <a:xfrm>
              <a:off x="4902437" y="4363988"/>
              <a:ext cx="667984" cy="375920"/>
            </a:xfrm>
            <a:prstGeom prst="rect">
              <a:avLst/>
            </a:prstGeom>
            <a:solidFill>
              <a:srgbClr val="3737FF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xmlns="" id="{2E3CDCE2-E787-F740-A6FA-128F494D8684}"/>
                </a:ext>
              </a:extLst>
            </p:cNvPr>
            <p:cNvSpPr/>
            <p:nvPr/>
          </p:nvSpPr>
          <p:spPr bwMode="auto">
            <a:xfrm>
              <a:off x="6225513" y="4366661"/>
              <a:ext cx="1320800" cy="375920"/>
            </a:xfrm>
            <a:prstGeom prst="rect">
              <a:avLst/>
            </a:prstGeom>
            <a:solidFill>
              <a:srgbClr val="3737FF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91984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8514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da-DK" kern="0" dirty="0"/>
              <a:t>Assume </a:t>
            </a:r>
            <a:r>
              <a:rPr lang="da-DK" kern="0" dirty="0" err="1">
                <a:solidFill>
                  <a:srgbClr val="00FF00"/>
                </a:solidFill>
              </a:rPr>
              <a:t>query</a:t>
            </a:r>
            <a:r>
              <a:rPr lang="da-DK" kern="0" dirty="0"/>
              <a:t> </a:t>
            </a:r>
            <a:r>
              <a:rPr lang="da-DK" kern="0" dirty="0" err="1"/>
              <a:t>probes</a:t>
            </a:r>
            <a:r>
              <a:rPr lang="da-DK" kern="0" dirty="0"/>
              <a:t> &lt;1/8 </a:t>
            </a:r>
            <a:r>
              <a:rPr lang="da-DK" kern="0" dirty="0" err="1"/>
              <a:t>cells</a:t>
            </a:r>
            <a:r>
              <a:rPr lang="da-DK" kern="0" dirty="0"/>
              <a:t> in </a:t>
            </a:r>
            <a:r>
              <a:rPr lang="da-DK" kern="0" dirty="0" err="1"/>
              <a:t>expectation</a:t>
            </a:r>
            <a:r>
              <a:rPr lang="da-DK" kern="0" dirty="0"/>
              <a:t> from </a:t>
            </a:r>
            <a:r>
              <a:rPr lang="da-DK" kern="0" dirty="0" err="1">
                <a:solidFill>
                  <a:srgbClr val="3737FF"/>
                </a:solidFill>
              </a:rPr>
              <a:t>epoch</a:t>
            </a:r>
            <a:r>
              <a:rPr lang="da-DK" kern="0" dirty="0">
                <a:solidFill>
                  <a:srgbClr val="3737FF"/>
                </a:solidFill>
              </a:rPr>
              <a:t> </a:t>
            </a:r>
            <a:r>
              <a:rPr lang="da-DK" i="1" kern="0" dirty="0">
                <a:solidFill>
                  <a:srgbClr val="3737FF"/>
                </a:solidFill>
              </a:rPr>
              <a:t>j</a:t>
            </a:r>
            <a:r>
              <a:rPr lang="da-DK" kern="0" dirty="0"/>
              <a:t>.</a:t>
            </a:r>
          </a:p>
          <a:p>
            <a:endParaRPr lang="da-DK" kern="0" dirty="0"/>
          </a:p>
          <a:p>
            <a:pPr marL="342900" indent="-342900">
              <a:buFont typeface="Wingdings" pitchFamily="2" charset="2"/>
              <a:buChar char="§"/>
            </a:pPr>
            <a:r>
              <a:rPr lang="da-DK" b="1" kern="0" dirty="0" err="1"/>
              <a:t>Decoding</a:t>
            </a:r>
            <a:r>
              <a:rPr lang="da-DK" kern="0" dirty="0"/>
              <a:t>(</a:t>
            </a:r>
            <a:r>
              <a:rPr lang="da-DK" i="1" kern="0" dirty="0"/>
              <a:t>M</a:t>
            </a:r>
            <a:r>
              <a:rPr lang="da-DK" i="1" kern="0" baseline="-25000" dirty="0"/>
              <a:t>Y</a:t>
            </a:r>
            <a:r>
              <a:rPr lang="da-DK" i="1" kern="0" dirty="0"/>
              <a:t>(X)</a:t>
            </a:r>
            <a:r>
              <a:rPr lang="da-DK" kern="0" dirty="0"/>
              <a:t>,</a:t>
            </a:r>
            <a:r>
              <a:rPr lang="da-DK" i="1" kern="0" dirty="0"/>
              <a:t>Y</a:t>
            </a:r>
            <a:r>
              <a:rPr lang="da-DK" kern="0" dirty="0"/>
              <a:t>)</a:t>
            </a:r>
            <a:r>
              <a:rPr lang="da-DK" b="1" kern="0" dirty="0"/>
              <a:t>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If first bit is “0”: Recover </a:t>
            </a:r>
            <a:r>
              <a:rPr lang="en-US" i="1" kern="0" dirty="0"/>
              <a:t>X</a:t>
            </a:r>
            <a:r>
              <a:rPr lang="en-US" kern="0" dirty="0"/>
              <a:t> from naïve encoding.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If first bit is “1”: 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kern="0" dirty="0"/>
              <a:t>Run updates of epochs </a:t>
            </a:r>
            <a:r>
              <a:rPr lang="en-US" kern="0" dirty="0" err="1"/>
              <a:t>i</a:t>
            </a:r>
            <a:r>
              <a:rPr lang="en-US" kern="0" dirty="0"/>
              <a:t>&gt;j on data structure.</a:t>
            </a:r>
          </a:p>
          <a:p>
            <a:pPr marL="1257300" lvl="2" indent="-342900">
              <a:buFont typeface="Wingdings" pitchFamily="2" charset="2"/>
              <a:buChar char="§"/>
            </a:pPr>
            <a:endParaRPr lang="en-US" kern="0" dirty="0"/>
          </a:p>
          <a:p>
            <a:pPr marL="1257300" lvl="2" indent="-342900">
              <a:buFont typeface="Wingdings" pitchFamily="2" charset="2"/>
              <a:buChar char="§"/>
            </a:pPr>
            <a:endParaRPr lang="en-US" kern="0" dirty="0"/>
          </a:p>
          <a:p>
            <a:pPr lvl="2"/>
            <a:endParaRPr lang="en-US" kern="0" dirty="0"/>
          </a:p>
          <a:p>
            <a:pPr marL="1257300" lvl="2" indent="-342900">
              <a:buFont typeface="Wingdings" pitchFamily="2" charset="2"/>
              <a:buChar char="§"/>
            </a:pPr>
            <a:r>
              <a:rPr lang="en-US" kern="0" dirty="0"/>
              <a:t>Correct cells from epochs </a:t>
            </a:r>
            <a:r>
              <a:rPr lang="en-US" kern="0" dirty="0" err="1"/>
              <a:t>i</a:t>
            </a:r>
            <a:r>
              <a:rPr lang="en-US" kern="0" dirty="0"/>
              <a:t>&lt;j using </a:t>
            </a:r>
            <a:r>
              <a:rPr lang="en-US" i="1" kern="0" dirty="0"/>
              <a:t>M</a:t>
            </a:r>
            <a:r>
              <a:rPr lang="en-US" i="1" kern="0" baseline="-25000" dirty="0"/>
              <a:t>Y</a:t>
            </a:r>
            <a:r>
              <a:rPr lang="en-US" kern="0" dirty="0"/>
              <a:t>(</a:t>
            </a:r>
            <a:r>
              <a:rPr lang="en-US" i="1" kern="0" dirty="0"/>
              <a:t>X</a:t>
            </a:r>
            <a:r>
              <a:rPr lang="en-US" kern="0" dirty="0"/>
              <a:t>).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kern="0" dirty="0"/>
              <a:t>Run query algorithm on every </a:t>
            </a:r>
            <a:r>
              <a:rPr lang="en-US" i="1" kern="0" dirty="0"/>
              <a:t>x</a:t>
            </a:r>
            <a:r>
              <a:rPr lang="en-US" kern="0" dirty="0"/>
              <a:t> in </a:t>
            </a:r>
            <a:r>
              <a:rPr lang="da-DK" kern="0" dirty="0"/>
              <a:t>𝔽</a:t>
            </a:r>
            <a:r>
              <a:rPr lang="en-US" i="1" kern="0" baseline="-25000" dirty="0"/>
              <a:t>p</a:t>
            </a:r>
            <a:r>
              <a:rPr lang="en-US" kern="0" dirty="0"/>
              <a:t>.</a:t>
            </a:r>
          </a:p>
          <a:p>
            <a:pPr marL="1714500" lvl="3" indent="-342900">
              <a:buFont typeface="Wingdings" pitchFamily="2" charset="2"/>
              <a:buChar char="§"/>
            </a:pPr>
            <a:r>
              <a:rPr lang="en-US" kern="0" dirty="0"/>
              <a:t>Let </a:t>
            </a:r>
            <a:r>
              <a:rPr lang="en-US" i="1" kern="0" dirty="0"/>
              <a:t>P</a:t>
            </a:r>
            <a:r>
              <a:rPr lang="en-US" kern="0" dirty="0"/>
              <a:t> be polynomial agreeing with most queries.</a:t>
            </a:r>
          </a:p>
          <a:p>
            <a:pPr marL="1714500" lvl="3" indent="-342900">
              <a:buFont typeface="Wingdings" pitchFamily="2" charset="2"/>
              <a:buChar char="§"/>
            </a:pPr>
            <a:r>
              <a:rPr lang="en-US" kern="0" dirty="0"/>
              <a:t>Return </a:t>
            </a:r>
            <a:r>
              <a:rPr lang="en-US" i="1" kern="0" dirty="0"/>
              <a:t>X</a:t>
            </a:r>
            <a:r>
              <a:rPr lang="en-US" kern="0" dirty="0"/>
              <a:t>=coefficients corr. to </a:t>
            </a:r>
            <a:r>
              <a:rPr lang="en-US" kern="0" dirty="0">
                <a:solidFill>
                  <a:srgbClr val="3737FF"/>
                </a:solidFill>
              </a:rPr>
              <a:t>epoch </a:t>
            </a:r>
            <a:r>
              <a:rPr lang="en-US" i="1" kern="0" dirty="0">
                <a:solidFill>
                  <a:srgbClr val="3737FF"/>
                </a:solidFill>
              </a:rPr>
              <a:t>j</a:t>
            </a:r>
            <a:r>
              <a:rPr lang="en-US" kern="0" dirty="0">
                <a:solidFill>
                  <a:srgbClr val="3737FF"/>
                </a:solidFill>
              </a:rPr>
              <a:t> </a:t>
            </a:r>
            <a:r>
              <a:rPr lang="en-US" kern="0" dirty="0"/>
              <a:t>from </a:t>
            </a:r>
            <a:r>
              <a:rPr lang="en-US" i="1" kern="0" dirty="0"/>
              <a:t>P</a:t>
            </a:r>
            <a:r>
              <a:rPr lang="en-US" kern="0" dirty="0"/>
              <a:t>.</a:t>
            </a:r>
          </a:p>
          <a:p>
            <a:pPr lvl="1"/>
            <a:r>
              <a:rPr lang="en-US" kern="0" dirty="0"/>
              <a:t>	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kern="0" baseline="3000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baseline="3000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baseline="3000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baseline="3000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baseline="3000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baseline="3000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baseline="30000" dirty="0"/>
          </a:p>
          <a:p>
            <a:pPr lvl="1"/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endParaRPr lang="en-US" kern="0" dirty="0"/>
          </a:p>
          <a:p>
            <a:pPr lvl="4"/>
            <a:endParaRPr lang="en-US" kern="0" dirty="0"/>
          </a:p>
          <a:p>
            <a:pPr lvl="4"/>
            <a:endParaRPr lang="en-US" kern="0" baseline="30000" dirty="0"/>
          </a:p>
          <a:p>
            <a:pPr lvl="4"/>
            <a:endParaRPr lang="en-US" kern="0" baseline="30000" dirty="0"/>
          </a:p>
          <a:p>
            <a:pPr lvl="3"/>
            <a:endParaRPr lang="en-US" kern="0" dirty="0">
              <a:latin typeface="+mn-lt"/>
            </a:endParaRP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Chronogram Technique</a:t>
            </a:r>
          </a:p>
        </p:txBody>
      </p:sp>
      <p:graphicFrame>
        <p:nvGraphicFramePr>
          <p:cNvPr id="79" name="Table 78">
            <a:extLst>
              <a:ext uri="{FF2B5EF4-FFF2-40B4-BE49-F238E27FC236}">
                <a16:creationId xmlns:a16="http://schemas.microsoft.com/office/drawing/2014/main" xmlns="" id="{0AE1940A-B448-6248-83C3-68BBC3BFC3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683713"/>
              </p:ext>
            </p:extLst>
          </p:nvPr>
        </p:nvGraphicFramePr>
        <p:xfrm>
          <a:off x="1189841" y="3464031"/>
          <a:ext cx="6604000" cy="37084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60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1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2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3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4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5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6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7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8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9</a:t>
                      </a: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B0CBFE00-7C05-784F-9172-9B691621D360}"/>
              </a:ext>
            </a:extLst>
          </p:cNvPr>
          <p:cNvGrpSpPr/>
          <p:nvPr/>
        </p:nvGrpSpPr>
        <p:grpSpPr>
          <a:xfrm>
            <a:off x="1212365" y="3464121"/>
            <a:ext cx="6571713" cy="385545"/>
            <a:chOff x="1630820" y="4357036"/>
            <a:chExt cx="6571713" cy="385545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xmlns="" id="{6C6C22BC-BD61-0F4D-A0CF-5ECC408E411D}"/>
                </a:ext>
              </a:extLst>
            </p:cNvPr>
            <p:cNvSpPr/>
            <p:nvPr/>
          </p:nvSpPr>
          <p:spPr bwMode="auto">
            <a:xfrm>
              <a:off x="1630820" y="4357036"/>
              <a:ext cx="640080" cy="375920"/>
            </a:xfrm>
            <a:prstGeom prst="rect">
              <a:avLst/>
            </a:prstGeom>
            <a:solidFill>
              <a:schemeClr val="tx1"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xmlns="" id="{AEDBC909-EF3B-5544-9C15-4DDB21AF84CA}"/>
                </a:ext>
              </a:extLst>
            </p:cNvPr>
            <p:cNvSpPr/>
            <p:nvPr/>
          </p:nvSpPr>
          <p:spPr bwMode="auto">
            <a:xfrm>
              <a:off x="7546313" y="4363988"/>
              <a:ext cx="656220" cy="375920"/>
            </a:xfrm>
            <a:prstGeom prst="rect">
              <a:avLst/>
            </a:prstGeom>
            <a:solidFill>
              <a:schemeClr val="tx1"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xmlns="" id="{BC9E33E2-F75B-6C47-B63C-67E79A2150C1}"/>
                </a:ext>
              </a:extLst>
            </p:cNvPr>
            <p:cNvSpPr/>
            <p:nvPr/>
          </p:nvSpPr>
          <p:spPr bwMode="auto">
            <a:xfrm>
              <a:off x="2283433" y="4363988"/>
              <a:ext cx="1959470" cy="375920"/>
            </a:xfrm>
            <a:prstGeom prst="rect">
              <a:avLst/>
            </a:prstGeom>
            <a:solidFill>
              <a:schemeClr val="tx1"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xmlns="" id="{4E1AB2EF-0115-CC40-8DB0-41622E65CEFC}"/>
                </a:ext>
              </a:extLst>
            </p:cNvPr>
            <p:cNvSpPr/>
            <p:nvPr/>
          </p:nvSpPr>
          <p:spPr bwMode="auto">
            <a:xfrm>
              <a:off x="5570421" y="4366661"/>
              <a:ext cx="655092" cy="375920"/>
            </a:xfrm>
            <a:prstGeom prst="rect">
              <a:avLst/>
            </a:prstGeom>
            <a:solidFill>
              <a:schemeClr val="tx1"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xmlns="" id="{0245A3C3-9AD1-9241-B960-89240BE163FA}"/>
                </a:ext>
              </a:extLst>
            </p:cNvPr>
            <p:cNvSpPr/>
            <p:nvPr/>
          </p:nvSpPr>
          <p:spPr bwMode="auto">
            <a:xfrm>
              <a:off x="4242903" y="4363988"/>
              <a:ext cx="659534" cy="375920"/>
            </a:xfrm>
            <a:prstGeom prst="rect">
              <a:avLst/>
            </a:prstGeom>
            <a:solidFill>
              <a:schemeClr val="tx1"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xmlns="" id="{D6E17CDE-62EE-974A-851E-8B9B7ECDE9B3}"/>
                </a:ext>
              </a:extLst>
            </p:cNvPr>
            <p:cNvSpPr/>
            <p:nvPr/>
          </p:nvSpPr>
          <p:spPr bwMode="auto">
            <a:xfrm>
              <a:off x="4902437" y="4363988"/>
              <a:ext cx="667984" cy="375920"/>
            </a:xfrm>
            <a:prstGeom prst="rect">
              <a:avLst/>
            </a:prstGeom>
            <a:solidFill>
              <a:schemeClr val="tx1"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xmlns="" id="{2E3CDCE2-E787-F740-A6FA-128F494D8684}"/>
                </a:ext>
              </a:extLst>
            </p:cNvPr>
            <p:cNvSpPr/>
            <p:nvPr/>
          </p:nvSpPr>
          <p:spPr bwMode="auto">
            <a:xfrm>
              <a:off x="6225513" y="4366661"/>
              <a:ext cx="1320800" cy="375920"/>
            </a:xfrm>
            <a:prstGeom prst="rect">
              <a:avLst/>
            </a:prstGeom>
            <a:solidFill>
              <a:schemeClr val="tx1"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38F6DB47-3FAC-3A40-81EE-7FBBEE0692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921" y="2495158"/>
            <a:ext cx="1336606" cy="1343425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4812F2EE-4D09-8E47-81FA-7933C62AABF7}"/>
              </a:ext>
            </a:extLst>
          </p:cNvPr>
          <p:cNvGrpSpPr/>
          <p:nvPr/>
        </p:nvGrpSpPr>
        <p:grpSpPr>
          <a:xfrm>
            <a:off x="6979132" y="2005281"/>
            <a:ext cx="2703344" cy="256288"/>
            <a:chOff x="2300861" y="2184489"/>
            <a:chExt cx="5654304" cy="47752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xmlns="" id="{3EA72246-670F-9243-9F60-4E604CE4869C}"/>
                </a:ext>
              </a:extLst>
            </p:cNvPr>
            <p:cNvSpPr/>
            <p:nvPr/>
          </p:nvSpPr>
          <p:spPr bwMode="auto">
            <a:xfrm>
              <a:off x="23618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xmlns="" id="{EB63298A-D89A-1648-808B-64A40B6ADDB5}"/>
                </a:ext>
              </a:extLst>
            </p:cNvPr>
            <p:cNvSpPr/>
            <p:nvPr/>
          </p:nvSpPr>
          <p:spPr bwMode="auto">
            <a:xfrm>
              <a:off x="25447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xmlns="" id="{6E5E592D-7A55-144B-9C29-0737371AE25D}"/>
                </a:ext>
              </a:extLst>
            </p:cNvPr>
            <p:cNvSpPr/>
            <p:nvPr/>
          </p:nvSpPr>
          <p:spPr bwMode="auto">
            <a:xfrm>
              <a:off x="27275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73CC49B5-55F2-AA44-A158-71B8636A5C8E}"/>
                </a:ext>
              </a:extLst>
            </p:cNvPr>
            <p:cNvSpPr/>
            <p:nvPr/>
          </p:nvSpPr>
          <p:spPr bwMode="auto">
            <a:xfrm>
              <a:off x="29104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xmlns="" id="{CB8E56CE-4731-D84C-BD70-EF49272BD3A6}"/>
                </a:ext>
              </a:extLst>
            </p:cNvPr>
            <p:cNvSpPr/>
            <p:nvPr/>
          </p:nvSpPr>
          <p:spPr bwMode="auto">
            <a:xfrm>
              <a:off x="31136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xmlns="" id="{648D0208-4241-BA4B-9D04-C5DE00BCD760}"/>
                </a:ext>
              </a:extLst>
            </p:cNvPr>
            <p:cNvSpPr/>
            <p:nvPr/>
          </p:nvSpPr>
          <p:spPr bwMode="auto">
            <a:xfrm>
              <a:off x="32965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xmlns="" id="{2A2E3886-8D26-C141-85DF-ABA632E0FA68}"/>
                </a:ext>
              </a:extLst>
            </p:cNvPr>
            <p:cNvSpPr/>
            <p:nvPr/>
          </p:nvSpPr>
          <p:spPr bwMode="auto">
            <a:xfrm>
              <a:off x="34794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xmlns="" id="{A2BA1D59-176F-1043-BF2E-2CCCF578AB9C}"/>
                </a:ext>
              </a:extLst>
            </p:cNvPr>
            <p:cNvSpPr/>
            <p:nvPr/>
          </p:nvSpPr>
          <p:spPr bwMode="auto">
            <a:xfrm>
              <a:off x="36623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xmlns="" id="{F2991716-6247-184D-A12F-AF16196A0FB0}"/>
                </a:ext>
              </a:extLst>
            </p:cNvPr>
            <p:cNvSpPr/>
            <p:nvPr/>
          </p:nvSpPr>
          <p:spPr bwMode="auto">
            <a:xfrm>
              <a:off x="38655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xmlns="" id="{5DBDE748-2FD1-D548-B058-2EDA6E33D8CE}"/>
                </a:ext>
              </a:extLst>
            </p:cNvPr>
            <p:cNvSpPr/>
            <p:nvPr/>
          </p:nvSpPr>
          <p:spPr bwMode="auto">
            <a:xfrm>
              <a:off x="40483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xmlns="" id="{F15AB1BF-1227-4745-A921-CA1D64AB86AC}"/>
                </a:ext>
              </a:extLst>
            </p:cNvPr>
            <p:cNvSpPr/>
            <p:nvPr/>
          </p:nvSpPr>
          <p:spPr bwMode="auto">
            <a:xfrm>
              <a:off x="42312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xmlns="" id="{DE26C451-3895-B843-B28C-8C09A66E5122}"/>
                </a:ext>
              </a:extLst>
            </p:cNvPr>
            <p:cNvSpPr/>
            <p:nvPr/>
          </p:nvSpPr>
          <p:spPr bwMode="auto">
            <a:xfrm>
              <a:off x="44141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xmlns="" id="{335C34DC-1301-E84C-80EE-E963BF5FE11D}"/>
                </a:ext>
              </a:extLst>
            </p:cNvPr>
            <p:cNvSpPr/>
            <p:nvPr/>
          </p:nvSpPr>
          <p:spPr bwMode="auto">
            <a:xfrm>
              <a:off x="46173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64AD528A-0501-D54F-94E0-9286F2179C44}"/>
                </a:ext>
              </a:extLst>
            </p:cNvPr>
            <p:cNvSpPr/>
            <p:nvPr/>
          </p:nvSpPr>
          <p:spPr bwMode="auto">
            <a:xfrm>
              <a:off x="48002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xmlns="" id="{89348AB0-68E6-054B-BDF7-1C7D6B8BF784}"/>
                </a:ext>
              </a:extLst>
            </p:cNvPr>
            <p:cNvSpPr/>
            <p:nvPr/>
          </p:nvSpPr>
          <p:spPr bwMode="auto">
            <a:xfrm>
              <a:off x="49831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xmlns="" id="{C3FFC0C3-5819-4847-93D5-6F3C3088821E}"/>
                </a:ext>
              </a:extLst>
            </p:cNvPr>
            <p:cNvSpPr/>
            <p:nvPr/>
          </p:nvSpPr>
          <p:spPr bwMode="auto">
            <a:xfrm>
              <a:off x="51659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xmlns="" id="{8A0419DF-127B-7046-99AE-A3B4D16E5BAB}"/>
                </a:ext>
              </a:extLst>
            </p:cNvPr>
            <p:cNvSpPr/>
            <p:nvPr/>
          </p:nvSpPr>
          <p:spPr bwMode="auto">
            <a:xfrm>
              <a:off x="687286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xmlns="" id="{E08851B0-B5AA-5A40-A953-8084AFC7AC1E}"/>
                </a:ext>
              </a:extLst>
            </p:cNvPr>
            <p:cNvSpPr/>
            <p:nvPr/>
          </p:nvSpPr>
          <p:spPr bwMode="auto">
            <a:xfrm>
              <a:off x="705574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xmlns="" id="{A9E838B3-4597-4945-8FBF-34498683AD4C}"/>
                </a:ext>
              </a:extLst>
            </p:cNvPr>
            <p:cNvSpPr/>
            <p:nvPr/>
          </p:nvSpPr>
          <p:spPr bwMode="auto">
            <a:xfrm>
              <a:off x="723862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xmlns="" id="{BAFC5E78-6DF6-6C49-8B07-D1BDDC647408}"/>
                </a:ext>
              </a:extLst>
            </p:cNvPr>
            <p:cNvSpPr/>
            <p:nvPr/>
          </p:nvSpPr>
          <p:spPr bwMode="auto">
            <a:xfrm>
              <a:off x="742150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xmlns="" id="{7DECEF6A-3EA1-7A4A-AC50-358E5A50A10B}"/>
                </a:ext>
              </a:extLst>
            </p:cNvPr>
            <p:cNvSpPr/>
            <p:nvPr/>
          </p:nvSpPr>
          <p:spPr bwMode="auto">
            <a:xfrm>
              <a:off x="7624701" y="2343437"/>
              <a:ext cx="90030" cy="95676"/>
            </a:xfrm>
            <a:prstGeom prst="ellipse">
              <a:avLst/>
            </a:prstGeom>
            <a:solidFill>
              <a:srgbClr val="FF8521"/>
            </a:solidFill>
            <a:ln w="9525" cap="flat" cmpd="sng" algn="ctr">
              <a:solidFill>
                <a:srgbClr val="FF85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xmlns="" id="{7C88DD16-CE24-5E43-BEDE-6CED18BFE410}"/>
                </a:ext>
              </a:extLst>
            </p:cNvPr>
            <p:cNvSpPr/>
            <p:nvPr/>
          </p:nvSpPr>
          <p:spPr bwMode="auto">
            <a:xfrm>
              <a:off x="7807581" y="2343437"/>
              <a:ext cx="90030" cy="95676"/>
            </a:xfrm>
            <a:prstGeom prst="ellipse">
              <a:avLst/>
            </a:prstGeom>
            <a:solidFill>
              <a:srgbClr val="FF8521"/>
            </a:solidFill>
            <a:ln w="9525" cap="flat" cmpd="sng" algn="ctr">
              <a:solidFill>
                <a:srgbClr val="FF85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xmlns="" id="{F69359BE-255A-E24F-AFDD-11479CD4209B}"/>
                </a:ext>
              </a:extLst>
            </p:cNvPr>
            <p:cNvCxnSpPr/>
            <p:nvPr/>
          </p:nvCxnSpPr>
          <p:spPr bwMode="auto">
            <a:xfrm>
              <a:off x="7563741" y="218448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xmlns="" id="{DA5F11EF-B768-1D4C-A448-E0E25E946138}"/>
                </a:ext>
              </a:extLst>
            </p:cNvPr>
            <p:cNvCxnSpPr/>
            <p:nvPr/>
          </p:nvCxnSpPr>
          <p:spPr bwMode="auto">
            <a:xfrm>
              <a:off x="5328541" y="220480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xmlns="" id="{26BC878E-214E-2F4F-868F-D513C2429B46}"/>
                </a:ext>
              </a:extLst>
            </p:cNvPr>
            <p:cNvCxnSpPr/>
            <p:nvPr/>
          </p:nvCxnSpPr>
          <p:spPr bwMode="auto">
            <a:xfrm>
              <a:off x="2300861" y="221496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xmlns="" id="{C49EFC97-A5BD-7649-A70D-29EC696BC74D}"/>
                </a:ext>
              </a:extLst>
            </p:cNvPr>
            <p:cNvCxnSpPr/>
            <p:nvPr/>
          </p:nvCxnSpPr>
          <p:spPr bwMode="auto">
            <a:xfrm>
              <a:off x="7955165" y="218448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xmlns="" id="{44E359EE-BFCF-1F42-A982-54E3A443C3E9}"/>
              </a:ext>
            </a:extLst>
          </p:cNvPr>
          <p:cNvCxnSpPr/>
          <p:nvPr/>
        </p:nvCxnSpPr>
        <p:spPr bwMode="auto">
          <a:xfrm>
            <a:off x="9165022" y="2005280"/>
            <a:ext cx="0" cy="239929"/>
          </a:xfrm>
          <a:prstGeom prst="line">
            <a:avLst/>
          </a:prstGeom>
          <a:noFill/>
          <a:ln w="31750" cap="flat" cmpd="sng" algn="ctr">
            <a:solidFill>
              <a:srgbClr val="3737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EAE4ECEE-3635-6349-94EA-3875AB06A7D2}"/>
              </a:ext>
            </a:extLst>
          </p:cNvPr>
          <p:cNvSpPr txBox="1"/>
          <p:nvPr/>
        </p:nvSpPr>
        <p:spPr>
          <a:xfrm>
            <a:off x="8394873" y="1658753"/>
            <a:ext cx="6217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i="1" kern="0" dirty="0">
                <a:solidFill>
                  <a:srgbClr val="3737FF"/>
                </a:solidFill>
              </a:rPr>
              <a:t>Y</a:t>
            </a:r>
            <a:endParaRPr lang="da-DK" sz="1400" dirty="0">
              <a:solidFill>
                <a:srgbClr val="3737FF"/>
              </a:solidFill>
            </a:endParaRPr>
          </a:p>
        </p:txBody>
      </p:sp>
      <p:graphicFrame>
        <p:nvGraphicFramePr>
          <p:cNvPr id="127" name="Table 126">
            <a:extLst>
              <a:ext uri="{FF2B5EF4-FFF2-40B4-BE49-F238E27FC236}">
                <a16:creationId xmlns:a16="http://schemas.microsoft.com/office/drawing/2014/main" xmlns="" id="{2839C2D2-0584-C247-87D2-723F5E1E70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49600"/>
              </p:ext>
            </p:extLst>
          </p:nvPr>
        </p:nvGraphicFramePr>
        <p:xfrm>
          <a:off x="1210628" y="4059872"/>
          <a:ext cx="6604000" cy="37084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60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1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2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3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4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5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6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7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8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9</a:t>
                      </a: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pSp>
        <p:nvGrpSpPr>
          <p:cNvPr id="129" name="Group 128">
            <a:extLst>
              <a:ext uri="{FF2B5EF4-FFF2-40B4-BE49-F238E27FC236}">
                <a16:creationId xmlns:a16="http://schemas.microsoft.com/office/drawing/2014/main" xmlns="" id="{4BAD12FD-610F-9E43-8975-88D0E08E08D6}"/>
              </a:ext>
            </a:extLst>
          </p:cNvPr>
          <p:cNvGrpSpPr/>
          <p:nvPr/>
        </p:nvGrpSpPr>
        <p:grpSpPr>
          <a:xfrm>
            <a:off x="1233152" y="4059962"/>
            <a:ext cx="6571713" cy="385545"/>
            <a:chOff x="1630820" y="4357036"/>
            <a:chExt cx="6571713" cy="385545"/>
          </a:xfrm>
        </p:grpSpPr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xmlns="" id="{D49B0AA6-BC8F-F84F-9F48-D2E5110A1A9A}"/>
                </a:ext>
              </a:extLst>
            </p:cNvPr>
            <p:cNvSpPr/>
            <p:nvPr/>
          </p:nvSpPr>
          <p:spPr bwMode="auto">
            <a:xfrm>
              <a:off x="1630820" y="4357036"/>
              <a:ext cx="640080" cy="375920"/>
            </a:xfrm>
            <a:prstGeom prst="rect">
              <a:avLst/>
            </a:prstGeom>
            <a:solidFill>
              <a:srgbClr val="FF00FF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xmlns="" id="{709C8357-3D6E-854A-A500-9F7D5BE442C4}"/>
                </a:ext>
              </a:extLst>
            </p:cNvPr>
            <p:cNvSpPr/>
            <p:nvPr/>
          </p:nvSpPr>
          <p:spPr bwMode="auto">
            <a:xfrm>
              <a:off x="7546313" y="4363988"/>
              <a:ext cx="656220" cy="375920"/>
            </a:xfrm>
            <a:prstGeom prst="rect">
              <a:avLst/>
            </a:prstGeom>
            <a:solidFill>
              <a:srgbClr val="FF00FF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xmlns="" id="{61DDD752-957A-5F42-90CB-3F7E3A91AD52}"/>
                </a:ext>
              </a:extLst>
            </p:cNvPr>
            <p:cNvSpPr/>
            <p:nvPr/>
          </p:nvSpPr>
          <p:spPr bwMode="auto">
            <a:xfrm>
              <a:off x="2283433" y="4363988"/>
              <a:ext cx="1959470" cy="375920"/>
            </a:xfrm>
            <a:prstGeom prst="rect">
              <a:avLst/>
            </a:prstGeom>
            <a:solidFill>
              <a:schemeClr val="tx1"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xmlns="" id="{E9C69EDD-18B3-994D-9FA9-1654C6E1B16D}"/>
                </a:ext>
              </a:extLst>
            </p:cNvPr>
            <p:cNvSpPr/>
            <p:nvPr/>
          </p:nvSpPr>
          <p:spPr bwMode="auto">
            <a:xfrm>
              <a:off x="5570421" y="4366661"/>
              <a:ext cx="655092" cy="375920"/>
            </a:xfrm>
            <a:prstGeom prst="rect">
              <a:avLst/>
            </a:prstGeom>
            <a:solidFill>
              <a:schemeClr val="tx1"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xmlns="" id="{85DDB891-6CBC-0541-8BAB-7181BCF4CC41}"/>
                </a:ext>
              </a:extLst>
            </p:cNvPr>
            <p:cNvSpPr/>
            <p:nvPr/>
          </p:nvSpPr>
          <p:spPr bwMode="auto">
            <a:xfrm>
              <a:off x="4242903" y="4363988"/>
              <a:ext cx="659534" cy="375920"/>
            </a:xfrm>
            <a:prstGeom prst="rect">
              <a:avLst/>
            </a:prstGeom>
            <a:solidFill>
              <a:srgbClr val="FF8521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xmlns="" id="{45EC1345-9847-B54E-A3EF-9B6F4E772FB9}"/>
                </a:ext>
              </a:extLst>
            </p:cNvPr>
            <p:cNvSpPr/>
            <p:nvPr/>
          </p:nvSpPr>
          <p:spPr bwMode="auto">
            <a:xfrm>
              <a:off x="4902437" y="4363988"/>
              <a:ext cx="667984" cy="375920"/>
            </a:xfrm>
            <a:prstGeom prst="rect">
              <a:avLst/>
            </a:prstGeom>
            <a:solidFill>
              <a:schemeClr val="tx1"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xmlns="" id="{92B585A4-7F65-6C45-8ED7-C7D34ED97A88}"/>
                </a:ext>
              </a:extLst>
            </p:cNvPr>
            <p:cNvSpPr/>
            <p:nvPr/>
          </p:nvSpPr>
          <p:spPr bwMode="auto">
            <a:xfrm>
              <a:off x="6225513" y="4366661"/>
              <a:ext cx="1320800" cy="375920"/>
            </a:xfrm>
            <a:prstGeom prst="rect">
              <a:avLst/>
            </a:prstGeom>
            <a:solidFill>
              <a:schemeClr val="tx1"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87333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8514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kern="0" dirty="0"/>
              <a:t>Run updates of epochs </a:t>
            </a:r>
            <a:r>
              <a:rPr lang="en-US" kern="0" dirty="0" err="1"/>
              <a:t>i</a:t>
            </a:r>
            <a:r>
              <a:rPr lang="en-US" kern="0" dirty="0"/>
              <a:t>&gt;j on data structure.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kern="0" dirty="0"/>
              <a:t>Correct cells from epochs </a:t>
            </a:r>
            <a:r>
              <a:rPr lang="en-US" kern="0" dirty="0" err="1"/>
              <a:t>i</a:t>
            </a:r>
            <a:r>
              <a:rPr lang="en-US" kern="0" dirty="0"/>
              <a:t>&lt;j using </a:t>
            </a:r>
            <a:r>
              <a:rPr lang="en-US" i="1" kern="0" dirty="0"/>
              <a:t>M</a:t>
            </a:r>
            <a:r>
              <a:rPr lang="en-US" i="1" kern="0" baseline="-25000" dirty="0"/>
              <a:t>Y</a:t>
            </a:r>
            <a:r>
              <a:rPr lang="en-US" kern="0" dirty="0"/>
              <a:t>(</a:t>
            </a:r>
            <a:r>
              <a:rPr lang="en-US" i="1" kern="0" dirty="0"/>
              <a:t>X</a:t>
            </a:r>
            <a:r>
              <a:rPr lang="en-US" kern="0" dirty="0"/>
              <a:t>).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Run query algorithm on every </a:t>
            </a:r>
            <a:r>
              <a:rPr lang="en-US" i="1" kern="0" dirty="0"/>
              <a:t>x</a:t>
            </a:r>
            <a:r>
              <a:rPr lang="en-US" kern="0" dirty="0"/>
              <a:t> in </a:t>
            </a:r>
            <a:r>
              <a:rPr lang="da-DK" kern="0" dirty="0"/>
              <a:t>𝔽</a:t>
            </a:r>
            <a:r>
              <a:rPr lang="en-US" i="1" kern="0" baseline="-25000" dirty="0"/>
              <a:t>p</a:t>
            </a:r>
            <a:r>
              <a:rPr lang="en-US" kern="0" dirty="0"/>
              <a:t>.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kern="0" dirty="0"/>
              <a:t>Let </a:t>
            </a:r>
            <a:r>
              <a:rPr lang="en-US" i="1" kern="0" dirty="0"/>
              <a:t>P</a:t>
            </a:r>
            <a:r>
              <a:rPr lang="en-US" kern="0" dirty="0"/>
              <a:t> be polynomial agreeing with most queries.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kern="0" dirty="0"/>
              <a:t>Return </a:t>
            </a:r>
            <a:r>
              <a:rPr lang="en-US" i="1" kern="0" dirty="0"/>
              <a:t>X</a:t>
            </a:r>
            <a:r>
              <a:rPr lang="en-US" kern="0" dirty="0"/>
              <a:t>=coefficients corr. to </a:t>
            </a:r>
            <a:r>
              <a:rPr lang="en-US" kern="0" dirty="0">
                <a:solidFill>
                  <a:srgbClr val="3737FF"/>
                </a:solidFill>
              </a:rPr>
              <a:t>epoch </a:t>
            </a:r>
            <a:r>
              <a:rPr lang="en-US" i="1" kern="0" dirty="0">
                <a:solidFill>
                  <a:srgbClr val="3737FF"/>
                </a:solidFill>
              </a:rPr>
              <a:t>j</a:t>
            </a:r>
            <a:r>
              <a:rPr lang="en-US" kern="0" dirty="0">
                <a:solidFill>
                  <a:srgbClr val="3737FF"/>
                </a:solidFill>
              </a:rPr>
              <a:t> </a:t>
            </a:r>
            <a:r>
              <a:rPr lang="en-US" kern="0" dirty="0"/>
              <a:t>from </a:t>
            </a:r>
            <a:r>
              <a:rPr lang="en-US" i="1" kern="0" dirty="0"/>
              <a:t>P</a:t>
            </a:r>
            <a:r>
              <a:rPr lang="en-US" kern="0" dirty="0"/>
              <a:t>.</a:t>
            </a:r>
          </a:p>
          <a:p>
            <a:pPr marL="1257300" lvl="2" indent="-342900">
              <a:buFont typeface="Wingdings" pitchFamily="2" charset="2"/>
              <a:buChar char="§"/>
            </a:pPr>
            <a:endParaRPr lang="en-US" kern="0" dirty="0"/>
          </a:p>
          <a:p>
            <a:pPr marL="1257300" lvl="2" indent="-342900">
              <a:buFont typeface="Wingdings" pitchFamily="2" charset="2"/>
              <a:buChar char="§"/>
            </a:pPr>
            <a:endParaRPr lang="en-US" kern="0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kern="0" dirty="0"/>
              <a:t>Correct memory: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kern="0" dirty="0"/>
          </a:p>
          <a:p>
            <a:pPr marL="342900" indent="-342900">
              <a:buFont typeface="Wingdings" pitchFamily="2" charset="2"/>
              <a:buChar char="§"/>
            </a:pPr>
            <a:endParaRPr lang="en-US" kern="0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kern="0" dirty="0"/>
              <a:t>Will answer query </a:t>
            </a:r>
            <a:r>
              <a:rPr lang="en-US" i="1" kern="0" dirty="0"/>
              <a:t>x</a:t>
            </a:r>
            <a:r>
              <a:rPr lang="en-US" kern="0" dirty="0"/>
              <a:t> </a:t>
            </a:r>
            <a:r>
              <a:rPr lang="en-US" kern="0" dirty="0">
                <a:solidFill>
                  <a:srgbClr val="FF0000"/>
                </a:solidFill>
              </a:rPr>
              <a:t>incorrectly</a:t>
            </a:r>
            <a:r>
              <a:rPr lang="en-US" kern="0" dirty="0"/>
              <a:t> only if probe in </a:t>
            </a:r>
            <a:r>
              <a:rPr lang="en-US" kern="0" dirty="0">
                <a:solidFill>
                  <a:srgbClr val="3737FF"/>
                </a:solidFill>
              </a:rPr>
              <a:t>epoch </a:t>
            </a:r>
            <a:r>
              <a:rPr lang="en-US" i="1" kern="0" dirty="0">
                <a:solidFill>
                  <a:srgbClr val="3737FF"/>
                </a:solidFill>
              </a:rPr>
              <a:t>j</a:t>
            </a:r>
            <a:r>
              <a:rPr lang="en-US" kern="0" dirty="0"/>
              <a:t>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kern="0" dirty="0"/>
              <a:t>At most </a:t>
            </a:r>
            <a:r>
              <a:rPr lang="en-US" i="1" kern="0" dirty="0"/>
              <a:t>p</a:t>
            </a:r>
            <a:r>
              <a:rPr lang="en-US" kern="0" dirty="0"/>
              <a:t>/4 queries probe in </a:t>
            </a:r>
            <a:r>
              <a:rPr lang="en-US" kern="0" dirty="0">
                <a:solidFill>
                  <a:srgbClr val="3737FF"/>
                </a:solidFill>
              </a:rPr>
              <a:t>epoch </a:t>
            </a:r>
            <a:r>
              <a:rPr lang="en-US" i="1" kern="0" dirty="0">
                <a:solidFill>
                  <a:srgbClr val="3737FF"/>
                </a:solidFill>
              </a:rPr>
              <a:t>j</a:t>
            </a:r>
            <a:r>
              <a:rPr lang="en-US" kern="0" dirty="0">
                <a:solidFill>
                  <a:srgbClr val="3737FF"/>
                </a:solidFill>
              </a:rPr>
              <a:t> </a:t>
            </a:r>
            <a:r>
              <a:rPr lang="en-US" kern="0" dirty="0"/>
              <a:t>(expect &lt; ¼ probes).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kern="0" dirty="0"/>
              <a:t>At least 3</a:t>
            </a:r>
            <a:r>
              <a:rPr lang="en-US" i="1" kern="0" dirty="0"/>
              <a:t>p</a:t>
            </a:r>
            <a:r>
              <a:rPr lang="en-US" kern="0" dirty="0"/>
              <a:t>/4 answered correctly.</a:t>
            </a:r>
          </a:p>
          <a:p>
            <a:pPr lvl="1"/>
            <a:r>
              <a:rPr lang="en-US" kern="0" dirty="0"/>
              <a:t>	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kern="0" baseline="3000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baseline="3000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baseline="3000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baseline="3000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baseline="3000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baseline="3000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baseline="30000" dirty="0"/>
          </a:p>
          <a:p>
            <a:pPr lvl="1"/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endParaRPr lang="en-US" kern="0" dirty="0"/>
          </a:p>
          <a:p>
            <a:pPr lvl="4"/>
            <a:endParaRPr lang="en-US" kern="0" dirty="0"/>
          </a:p>
          <a:p>
            <a:pPr lvl="4"/>
            <a:endParaRPr lang="en-US" kern="0" baseline="30000" dirty="0"/>
          </a:p>
          <a:p>
            <a:pPr lvl="4"/>
            <a:endParaRPr lang="en-US" kern="0" baseline="30000" dirty="0"/>
          </a:p>
          <a:p>
            <a:pPr lvl="3"/>
            <a:endParaRPr lang="en-US" kern="0" dirty="0">
              <a:latin typeface="+mn-lt"/>
            </a:endParaRP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Chronogram Technique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38F6DB47-3FAC-3A40-81EE-7FBBEE0692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921" y="2495158"/>
            <a:ext cx="1336606" cy="1343425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4812F2EE-4D09-8E47-81FA-7933C62AABF7}"/>
              </a:ext>
            </a:extLst>
          </p:cNvPr>
          <p:cNvGrpSpPr/>
          <p:nvPr/>
        </p:nvGrpSpPr>
        <p:grpSpPr>
          <a:xfrm>
            <a:off x="6979132" y="2005281"/>
            <a:ext cx="2703344" cy="256288"/>
            <a:chOff x="2300861" y="2184489"/>
            <a:chExt cx="5654304" cy="47752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xmlns="" id="{3EA72246-670F-9243-9F60-4E604CE4869C}"/>
                </a:ext>
              </a:extLst>
            </p:cNvPr>
            <p:cNvSpPr/>
            <p:nvPr/>
          </p:nvSpPr>
          <p:spPr bwMode="auto">
            <a:xfrm>
              <a:off x="23618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xmlns="" id="{EB63298A-D89A-1648-808B-64A40B6ADDB5}"/>
                </a:ext>
              </a:extLst>
            </p:cNvPr>
            <p:cNvSpPr/>
            <p:nvPr/>
          </p:nvSpPr>
          <p:spPr bwMode="auto">
            <a:xfrm>
              <a:off x="25447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xmlns="" id="{6E5E592D-7A55-144B-9C29-0737371AE25D}"/>
                </a:ext>
              </a:extLst>
            </p:cNvPr>
            <p:cNvSpPr/>
            <p:nvPr/>
          </p:nvSpPr>
          <p:spPr bwMode="auto">
            <a:xfrm>
              <a:off x="27275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73CC49B5-55F2-AA44-A158-71B8636A5C8E}"/>
                </a:ext>
              </a:extLst>
            </p:cNvPr>
            <p:cNvSpPr/>
            <p:nvPr/>
          </p:nvSpPr>
          <p:spPr bwMode="auto">
            <a:xfrm>
              <a:off x="29104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xmlns="" id="{CB8E56CE-4731-D84C-BD70-EF49272BD3A6}"/>
                </a:ext>
              </a:extLst>
            </p:cNvPr>
            <p:cNvSpPr/>
            <p:nvPr/>
          </p:nvSpPr>
          <p:spPr bwMode="auto">
            <a:xfrm>
              <a:off x="31136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xmlns="" id="{648D0208-4241-BA4B-9D04-C5DE00BCD760}"/>
                </a:ext>
              </a:extLst>
            </p:cNvPr>
            <p:cNvSpPr/>
            <p:nvPr/>
          </p:nvSpPr>
          <p:spPr bwMode="auto">
            <a:xfrm>
              <a:off x="32965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xmlns="" id="{2A2E3886-8D26-C141-85DF-ABA632E0FA68}"/>
                </a:ext>
              </a:extLst>
            </p:cNvPr>
            <p:cNvSpPr/>
            <p:nvPr/>
          </p:nvSpPr>
          <p:spPr bwMode="auto">
            <a:xfrm>
              <a:off x="34794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xmlns="" id="{A2BA1D59-176F-1043-BF2E-2CCCF578AB9C}"/>
                </a:ext>
              </a:extLst>
            </p:cNvPr>
            <p:cNvSpPr/>
            <p:nvPr/>
          </p:nvSpPr>
          <p:spPr bwMode="auto">
            <a:xfrm>
              <a:off x="36623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xmlns="" id="{F2991716-6247-184D-A12F-AF16196A0FB0}"/>
                </a:ext>
              </a:extLst>
            </p:cNvPr>
            <p:cNvSpPr/>
            <p:nvPr/>
          </p:nvSpPr>
          <p:spPr bwMode="auto">
            <a:xfrm>
              <a:off x="38655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xmlns="" id="{5DBDE748-2FD1-D548-B058-2EDA6E33D8CE}"/>
                </a:ext>
              </a:extLst>
            </p:cNvPr>
            <p:cNvSpPr/>
            <p:nvPr/>
          </p:nvSpPr>
          <p:spPr bwMode="auto">
            <a:xfrm>
              <a:off x="40483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xmlns="" id="{F15AB1BF-1227-4745-A921-CA1D64AB86AC}"/>
                </a:ext>
              </a:extLst>
            </p:cNvPr>
            <p:cNvSpPr/>
            <p:nvPr/>
          </p:nvSpPr>
          <p:spPr bwMode="auto">
            <a:xfrm>
              <a:off x="42312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xmlns="" id="{DE26C451-3895-B843-B28C-8C09A66E5122}"/>
                </a:ext>
              </a:extLst>
            </p:cNvPr>
            <p:cNvSpPr/>
            <p:nvPr/>
          </p:nvSpPr>
          <p:spPr bwMode="auto">
            <a:xfrm>
              <a:off x="44141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xmlns="" id="{335C34DC-1301-E84C-80EE-E963BF5FE11D}"/>
                </a:ext>
              </a:extLst>
            </p:cNvPr>
            <p:cNvSpPr/>
            <p:nvPr/>
          </p:nvSpPr>
          <p:spPr bwMode="auto">
            <a:xfrm>
              <a:off x="46173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64AD528A-0501-D54F-94E0-9286F2179C44}"/>
                </a:ext>
              </a:extLst>
            </p:cNvPr>
            <p:cNvSpPr/>
            <p:nvPr/>
          </p:nvSpPr>
          <p:spPr bwMode="auto">
            <a:xfrm>
              <a:off x="48002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xmlns="" id="{89348AB0-68E6-054B-BDF7-1C7D6B8BF784}"/>
                </a:ext>
              </a:extLst>
            </p:cNvPr>
            <p:cNvSpPr/>
            <p:nvPr/>
          </p:nvSpPr>
          <p:spPr bwMode="auto">
            <a:xfrm>
              <a:off x="49831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xmlns="" id="{C3FFC0C3-5819-4847-93D5-6F3C3088821E}"/>
                </a:ext>
              </a:extLst>
            </p:cNvPr>
            <p:cNvSpPr/>
            <p:nvPr/>
          </p:nvSpPr>
          <p:spPr bwMode="auto">
            <a:xfrm>
              <a:off x="51659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xmlns="" id="{8A0419DF-127B-7046-99AE-A3B4D16E5BAB}"/>
                </a:ext>
              </a:extLst>
            </p:cNvPr>
            <p:cNvSpPr/>
            <p:nvPr/>
          </p:nvSpPr>
          <p:spPr bwMode="auto">
            <a:xfrm>
              <a:off x="687286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xmlns="" id="{E08851B0-B5AA-5A40-A953-8084AFC7AC1E}"/>
                </a:ext>
              </a:extLst>
            </p:cNvPr>
            <p:cNvSpPr/>
            <p:nvPr/>
          </p:nvSpPr>
          <p:spPr bwMode="auto">
            <a:xfrm>
              <a:off x="705574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xmlns="" id="{A9E838B3-4597-4945-8FBF-34498683AD4C}"/>
                </a:ext>
              </a:extLst>
            </p:cNvPr>
            <p:cNvSpPr/>
            <p:nvPr/>
          </p:nvSpPr>
          <p:spPr bwMode="auto">
            <a:xfrm>
              <a:off x="723862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xmlns="" id="{BAFC5E78-6DF6-6C49-8B07-D1BDDC647408}"/>
                </a:ext>
              </a:extLst>
            </p:cNvPr>
            <p:cNvSpPr/>
            <p:nvPr/>
          </p:nvSpPr>
          <p:spPr bwMode="auto">
            <a:xfrm>
              <a:off x="742150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xmlns="" id="{7DECEF6A-3EA1-7A4A-AC50-358E5A50A10B}"/>
                </a:ext>
              </a:extLst>
            </p:cNvPr>
            <p:cNvSpPr/>
            <p:nvPr/>
          </p:nvSpPr>
          <p:spPr bwMode="auto">
            <a:xfrm>
              <a:off x="7624701" y="2343437"/>
              <a:ext cx="90030" cy="95676"/>
            </a:xfrm>
            <a:prstGeom prst="ellipse">
              <a:avLst/>
            </a:prstGeom>
            <a:solidFill>
              <a:srgbClr val="FF8521"/>
            </a:solidFill>
            <a:ln w="9525" cap="flat" cmpd="sng" algn="ctr">
              <a:solidFill>
                <a:srgbClr val="FF85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xmlns="" id="{7C88DD16-CE24-5E43-BEDE-6CED18BFE410}"/>
                </a:ext>
              </a:extLst>
            </p:cNvPr>
            <p:cNvSpPr/>
            <p:nvPr/>
          </p:nvSpPr>
          <p:spPr bwMode="auto">
            <a:xfrm>
              <a:off x="7807581" y="2343437"/>
              <a:ext cx="90030" cy="95676"/>
            </a:xfrm>
            <a:prstGeom prst="ellipse">
              <a:avLst/>
            </a:prstGeom>
            <a:solidFill>
              <a:srgbClr val="FF8521"/>
            </a:solidFill>
            <a:ln w="9525" cap="flat" cmpd="sng" algn="ctr">
              <a:solidFill>
                <a:srgbClr val="FF85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xmlns="" id="{F69359BE-255A-E24F-AFDD-11479CD4209B}"/>
                </a:ext>
              </a:extLst>
            </p:cNvPr>
            <p:cNvCxnSpPr/>
            <p:nvPr/>
          </p:nvCxnSpPr>
          <p:spPr bwMode="auto">
            <a:xfrm>
              <a:off x="7563741" y="218448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xmlns="" id="{DA5F11EF-B768-1D4C-A448-E0E25E946138}"/>
                </a:ext>
              </a:extLst>
            </p:cNvPr>
            <p:cNvCxnSpPr/>
            <p:nvPr/>
          </p:nvCxnSpPr>
          <p:spPr bwMode="auto">
            <a:xfrm>
              <a:off x="5328541" y="220480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xmlns="" id="{26BC878E-214E-2F4F-868F-D513C2429B46}"/>
                </a:ext>
              </a:extLst>
            </p:cNvPr>
            <p:cNvCxnSpPr/>
            <p:nvPr/>
          </p:nvCxnSpPr>
          <p:spPr bwMode="auto">
            <a:xfrm>
              <a:off x="2300861" y="221496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xmlns="" id="{C49EFC97-A5BD-7649-A70D-29EC696BC74D}"/>
                </a:ext>
              </a:extLst>
            </p:cNvPr>
            <p:cNvCxnSpPr/>
            <p:nvPr/>
          </p:nvCxnSpPr>
          <p:spPr bwMode="auto">
            <a:xfrm>
              <a:off x="7955165" y="218448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xmlns="" id="{44E359EE-BFCF-1F42-A982-54E3A443C3E9}"/>
              </a:ext>
            </a:extLst>
          </p:cNvPr>
          <p:cNvCxnSpPr/>
          <p:nvPr/>
        </p:nvCxnSpPr>
        <p:spPr bwMode="auto">
          <a:xfrm>
            <a:off x="9165022" y="2005280"/>
            <a:ext cx="0" cy="239929"/>
          </a:xfrm>
          <a:prstGeom prst="line">
            <a:avLst/>
          </a:prstGeom>
          <a:noFill/>
          <a:ln w="31750" cap="flat" cmpd="sng" algn="ctr">
            <a:solidFill>
              <a:srgbClr val="3737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EAE4ECEE-3635-6349-94EA-3875AB06A7D2}"/>
              </a:ext>
            </a:extLst>
          </p:cNvPr>
          <p:cNvSpPr txBox="1"/>
          <p:nvPr/>
        </p:nvSpPr>
        <p:spPr>
          <a:xfrm>
            <a:off x="8394873" y="1658753"/>
            <a:ext cx="6217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i="1" kern="0" dirty="0">
                <a:solidFill>
                  <a:srgbClr val="3737FF"/>
                </a:solidFill>
              </a:rPr>
              <a:t>Y</a:t>
            </a:r>
            <a:endParaRPr lang="da-DK" sz="1400" dirty="0">
              <a:solidFill>
                <a:srgbClr val="3737FF"/>
              </a:solidFill>
            </a:endParaRPr>
          </a:p>
        </p:txBody>
      </p:sp>
      <p:graphicFrame>
        <p:nvGraphicFramePr>
          <p:cNvPr id="127" name="Table 126">
            <a:extLst>
              <a:ext uri="{FF2B5EF4-FFF2-40B4-BE49-F238E27FC236}">
                <a16:creationId xmlns:a16="http://schemas.microsoft.com/office/drawing/2014/main" xmlns="" id="{2839C2D2-0584-C247-87D2-723F5E1E70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193670"/>
              </p:ext>
            </p:extLst>
          </p:nvPr>
        </p:nvGraphicFramePr>
        <p:xfrm>
          <a:off x="1220391" y="3236137"/>
          <a:ext cx="6604000" cy="37084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60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1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2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3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4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5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6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7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8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9</a:t>
                      </a: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pSp>
        <p:nvGrpSpPr>
          <p:cNvPr id="129" name="Group 128">
            <a:extLst>
              <a:ext uri="{FF2B5EF4-FFF2-40B4-BE49-F238E27FC236}">
                <a16:creationId xmlns:a16="http://schemas.microsoft.com/office/drawing/2014/main" xmlns="" id="{4BAD12FD-610F-9E43-8975-88D0E08E08D6}"/>
              </a:ext>
            </a:extLst>
          </p:cNvPr>
          <p:cNvGrpSpPr/>
          <p:nvPr/>
        </p:nvGrpSpPr>
        <p:grpSpPr>
          <a:xfrm>
            <a:off x="1242915" y="3236227"/>
            <a:ext cx="6571713" cy="385545"/>
            <a:chOff x="1630820" y="4357036"/>
            <a:chExt cx="6571713" cy="385545"/>
          </a:xfrm>
        </p:grpSpPr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xmlns="" id="{D49B0AA6-BC8F-F84F-9F48-D2E5110A1A9A}"/>
                </a:ext>
              </a:extLst>
            </p:cNvPr>
            <p:cNvSpPr/>
            <p:nvPr/>
          </p:nvSpPr>
          <p:spPr bwMode="auto">
            <a:xfrm>
              <a:off x="1630820" y="4357036"/>
              <a:ext cx="640080" cy="375920"/>
            </a:xfrm>
            <a:prstGeom prst="rect">
              <a:avLst/>
            </a:prstGeom>
            <a:solidFill>
              <a:srgbClr val="FF00FF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xmlns="" id="{709C8357-3D6E-854A-A500-9F7D5BE442C4}"/>
                </a:ext>
              </a:extLst>
            </p:cNvPr>
            <p:cNvSpPr/>
            <p:nvPr/>
          </p:nvSpPr>
          <p:spPr bwMode="auto">
            <a:xfrm>
              <a:off x="7546313" y="4363988"/>
              <a:ext cx="656220" cy="375920"/>
            </a:xfrm>
            <a:prstGeom prst="rect">
              <a:avLst/>
            </a:prstGeom>
            <a:solidFill>
              <a:srgbClr val="FF00FF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xmlns="" id="{61DDD752-957A-5F42-90CB-3F7E3A91AD52}"/>
                </a:ext>
              </a:extLst>
            </p:cNvPr>
            <p:cNvSpPr/>
            <p:nvPr/>
          </p:nvSpPr>
          <p:spPr bwMode="auto">
            <a:xfrm>
              <a:off x="2283433" y="4363988"/>
              <a:ext cx="1959470" cy="375920"/>
            </a:xfrm>
            <a:prstGeom prst="rect">
              <a:avLst/>
            </a:prstGeom>
            <a:solidFill>
              <a:schemeClr val="tx1"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xmlns="" id="{E9C69EDD-18B3-994D-9FA9-1654C6E1B16D}"/>
                </a:ext>
              </a:extLst>
            </p:cNvPr>
            <p:cNvSpPr/>
            <p:nvPr/>
          </p:nvSpPr>
          <p:spPr bwMode="auto">
            <a:xfrm>
              <a:off x="5570421" y="4366661"/>
              <a:ext cx="655092" cy="375920"/>
            </a:xfrm>
            <a:prstGeom prst="rect">
              <a:avLst/>
            </a:prstGeom>
            <a:solidFill>
              <a:schemeClr val="tx1"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xmlns="" id="{85DDB891-6CBC-0541-8BAB-7181BCF4CC41}"/>
                </a:ext>
              </a:extLst>
            </p:cNvPr>
            <p:cNvSpPr/>
            <p:nvPr/>
          </p:nvSpPr>
          <p:spPr bwMode="auto">
            <a:xfrm>
              <a:off x="4242903" y="4363988"/>
              <a:ext cx="659534" cy="375920"/>
            </a:xfrm>
            <a:prstGeom prst="rect">
              <a:avLst/>
            </a:prstGeom>
            <a:solidFill>
              <a:srgbClr val="FF8521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xmlns="" id="{45EC1345-9847-B54E-A3EF-9B6F4E772FB9}"/>
                </a:ext>
              </a:extLst>
            </p:cNvPr>
            <p:cNvSpPr/>
            <p:nvPr/>
          </p:nvSpPr>
          <p:spPr bwMode="auto">
            <a:xfrm>
              <a:off x="4902437" y="4363988"/>
              <a:ext cx="667984" cy="375920"/>
            </a:xfrm>
            <a:prstGeom prst="rect">
              <a:avLst/>
            </a:prstGeom>
            <a:solidFill>
              <a:schemeClr val="tx1"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xmlns="" id="{92B585A4-7F65-6C45-8ED7-C7D34ED97A88}"/>
                </a:ext>
              </a:extLst>
            </p:cNvPr>
            <p:cNvSpPr/>
            <p:nvPr/>
          </p:nvSpPr>
          <p:spPr bwMode="auto">
            <a:xfrm>
              <a:off x="6225513" y="4366661"/>
              <a:ext cx="1320800" cy="375920"/>
            </a:xfrm>
            <a:prstGeom prst="rect">
              <a:avLst/>
            </a:prstGeom>
            <a:solidFill>
              <a:schemeClr val="tx1"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graphicFrame>
        <p:nvGraphicFramePr>
          <p:cNvPr id="65" name="Table 64">
            <a:extLst>
              <a:ext uri="{FF2B5EF4-FFF2-40B4-BE49-F238E27FC236}">
                <a16:creationId xmlns:a16="http://schemas.microsoft.com/office/drawing/2014/main" xmlns="" id="{7E1B770B-3795-8C40-9174-124B0F6C19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488566"/>
              </p:ext>
            </p:extLst>
          </p:nvPr>
        </p:nvGraphicFramePr>
        <p:xfrm>
          <a:off x="1220391" y="4174357"/>
          <a:ext cx="6604000" cy="37084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60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1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2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3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4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5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6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7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8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9</a:t>
                      </a: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EDA3A29A-D2DC-C74A-9F5B-E2616CEB5BFA}"/>
              </a:ext>
            </a:extLst>
          </p:cNvPr>
          <p:cNvGrpSpPr/>
          <p:nvPr/>
        </p:nvGrpSpPr>
        <p:grpSpPr>
          <a:xfrm>
            <a:off x="1242915" y="4174447"/>
            <a:ext cx="6571713" cy="385545"/>
            <a:chOff x="1630820" y="4357036"/>
            <a:chExt cx="6571713" cy="385545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xmlns="" id="{0BACFE8A-B90D-A646-A604-1BBCFC6BB9ED}"/>
                </a:ext>
              </a:extLst>
            </p:cNvPr>
            <p:cNvSpPr/>
            <p:nvPr/>
          </p:nvSpPr>
          <p:spPr bwMode="auto">
            <a:xfrm>
              <a:off x="1630820" y="4357036"/>
              <a:ext cx="640080" cy="375920"/>
            </a:xfrm>
            <a:prstGeom prst="rect">
              <a:avLst/>
            </a:prstGeom>
            <a:solidFill>
              <a:srgbClr val="FF00FF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xmlns="" id="{C1F0802B-BA35-1A4B-AAF7-C5A1D89FBCD5}"/>
                </a:ext>
              </a:extLst>
            </p:cNvPr>
            <p:cNvSpPr/>
            <p:nvPr/>
          </p:nvSpPr>
          <p:spPr bwMode="auto">
            <a:xfrm>
              <a:off x="7546313" y="4363988"/>
              <a:ext cx="656220" cy="375920"/>
            </a:xfrm>
            <a:prstGeom prst="rect">
              <a:avLst/>
            </a:prstGeom>
            <a:solidFill>
              <a:srgbClr val="FF00FF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xmlns="" id="{76BFCFFA-4129-EC41-AF1A-2F811C2F0528}"/>
                </a:ext>
              </a:extLst>
            </p:cNvPr>
            <p:cNvSpPr/>
            <p:nvPr/>
          </p:nvSpPr>
          <p:spPr bwMode="auto">
            <a:xfrm>
              <a:off x="2283433" y="4363988"/>
              <a:ext cx="1959470" cy="375920"/>
            </a:xfrm>
            <a:prstGeom prst="rect">
              <a:avLst/>
            </a:prstGeom>
            <a:solidFill>
              <a:schemeClr val="tx1"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xmlns="" id="{ECFD59A1-C577-1A40-82AE-90DDE155FED2}"/>
                </a:ext>
              </a:extLst>
            </p:cNvPr>
            <p:cNvSpPr/>
            <p:nvPr/>
          </p:nvSpPr>
          <p:spPr bwMode="auto">
            <a:xfrm>
              <a:off x="5570421" y="4366661"/>
              <a:ext cx="655092" cy="375920"/>
            </a:xfrm>
            <a:prstGeom prst="rect">
              <a:avLst/>
            </a:prstGeom>
            <a:solidFill>
              <a:schemeClr val="tx1"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xmlns="" id="{EFC19086-BC8F-DB4C-B700-12A48ED09376}"/>
                </a:ext>
              </a:extLst>
            </p:cNvPr>
            <p:cNvSpPr/>
            <p:nvPr/>
          </p:nvSpPr>
          <p:spPr bwMode="auto">
            <a:xfrm>
              <a:off x="4242903" y="4363988"/>
              <a:ext cx="659534" cy="375920"/>
            </a:xfrm>
            <a:prstGeom prst="rect">
              <a:avLst/>
            </a:prstGeom>
            <a:solidFill>
              <a:srgbClr val="FF8521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xmlns="" id="{BC870522-9585-0B4C-9012-9F46D21677FC}"/>
                </a:ext>
              </a:extLst>
            </p:cNvPr>
            <p:cNvSpPr/>
            <p:nvPr/>
          </p:nvSpPr>
          <p:spPr bwMode="auto">
            <a:xfrm>
              <a:off x="4902437" y="4363988"/>
              <a:ext cx="667984" cy="375920"/>
            </a:xfrm>
            <a:prstGeom prst="rect">
              <a:avLst/>
            </a:prstGeom>
            <a:solidFill>
              <a:srgbClr val="3737FF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xmlns="" id="{71E3FFD4-0694-FC49-B5EE-C4E82BD04FA9}"/>
                </a:ext>
              </a:extLst>
            </p:cNvPr>
            <p:cNvSpPr/>
            <p:nvPr/>
          </p:nvSpPr>
          <p:spPr bwMode="auto">
            <a:xfrm>
              <a:off x="6225513" y="4366661"/>
              <a:ext cx="1320800" cy="375920"/>
            </a:xfrm>
            <a:prstGeom prst="rect">
              <a:avLst/>
            </a:prstGeom>
            <a:solidFill>
              <a:srgbClr val="3737FF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19009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8514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da-DK" b="1" kern="0" dirty="0" err="1"/>
              <a:t>Recovering</a:t>
            </a:r>
            <a:r>
              <a:rPr lang="da-DK" b="1" kern="0" dirty="0"/>
              <a:t> </a:t>
            </a:r>
            <a:r>
              <a:rPr lang="da-DK" b="1" i="1" kern="0" dirty="0"/>
              <a:t>X</a:t>
            </a:r>
            <a:r>
              <a:rPr lang="da-DK" b="1" kern="0" dirty="0"/>
              <a:t>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da-DK" kern="0" dirty="0"/>
              <a:t>At </a:t>
            </a:r>
            <a:r>
              <a:rPr lang="da-DK" kern="0" dirty="0" err="1"/>
              <a:t>least</a:t>
            </a:r>
            <a:r>
              <a:rPr lang="da-DK" kern="0" dirty="0"/>
              <a:t> 3</a:t>
            </a:r>
            <a:r>
              <a:rPr lang="da-DK" i="1" kern="0" dirty="0"/>
              <a:t>p</a:t>
            </a:r>
            <a:r>
              <a:rPr lang="da-DK" kern="0" dirty="0"/>
              <a:t>/4 </a:t>
            </a:r>
            <a:r>
              <a:rPr lang="da-DK" kern="0" dirty="0" err="1"/>
              <a:t>queries</a:t>
            </a:r>
            <a:r>
              <a:rPr lang="da-DK" kern="0" dirty="0"/>
              <a:t> </a:t>
            </a:r>
            <a:r>
              <a:rPr lang="da-DK" kern="0" dirty="0" err="1"/>
              <a:t>answered</a:t>
            </a:r>
            <a:r>
              <a:rPr lang="da-DK" kern="0" dirty="0"/>
              <a:t> </a:t>
            </a:r>
            <a:r>
              <a:rPr lang="da-DK" kern="0" dirty="0" err="1"/>
              <a:t>correctly</a:t>
            </a:r>
            <a:r>
              <a:rPr lang="da-DK" kern="0" dirty="0"/>
              <a:t>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da-DK" kern="0" dirty="0" err="1"/>
              <a:t>Correct</a:t>
            </a:r>
            <a:r>
              <a:rPr lang="da-DK" kern="0" dirty="0"/>
              <a:t> </a:t>
            </a:r>
            <a:r>
              <a:rPr lang="da-DK" kern="0" dirty="0" err="1"/>
              <a:t>polynomial</a:t>
            </a:r>
            <a:r>
              <a:rPr lang="da-DK" kern="0" dirty="0"/>
              <a:t> </a:t>
            </a:r>
            <a:r>
              <a:rPr lang="da-DK" i="1" kern="0" dirty="0"/>
              <a:t>P</a:t>
            </a:r>
            <a:r>
              <a:rPr lang="da-DK" kern="0" dirty="0"/>
              <a:t> </a:t>
            </a:r>
            <a:r>
              <a:rPr lang="da-DK" kern="0" dirty="0" err="1"/>
              <a:t>agrees</a:t>
            </a:r>
            <a:r>
              <a:rPr lang="da-DK" kern="0" dirty="0"/>
              <a:t> with at </a:t>
            </a:r>
            <a:r>
              <a:rPr lang="da-DK" kern="0" dirty="0" err="1"/>
              <a:t>least</a:t>
            </a:r>
            <a:r>
              <a:rPr lang="da-DK" kern="0" dirty="0"/>
              <a:t> 3</a:t>
            </a:r>
            <a:r>
              <a:rPr lang="da-DK" i="1" kern="0" dirty="0"/>
              <a:t>p</a:t>
            </a:r>
            <a:r>
              <a:rPr lang="da-DK" kern="0" dirty="0"/>
              <a:t>/4 </a:t>
            </a:r>
            <a:r>
              <a:rPr lang="da-DK" kern="0" dirty="0" err="1"/>
              <a:t>answers</a:t>
            </a:r>
            <a:r>
              <a:rPr lang="da-DK" kern="0" dirty="0"/>
              <a:t>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da-DK" kern="0" dirty="0"/>
              <a:t>Any </a:t>
            </a:r>
            <a:r>
              <a:rPr lang="da-DK" kern="0" dirty="0" err="1"/>
              <a:t>wrong</a:t>
            </a:r>
            <a:r>
              <a:rPr lang="da-DK" kern="0" dirty="0"/>
              <a:t> </a:t>
            </a:r>
            <a:r>
              <a:rPr lang="da-DK" kern="0" dirty="0" err="1"/>
              <a:t>polynomial</a:t>
            </a:r>
            <a:r>
              <a:rPr lang="da-DK" kern="0" dirty="0"/>
              <a:t> </a:t>
            </a:r>
            <a:r>
              <a:rPr lang="da-DK" i="1" kern="0" dirty="0"/>
              <a:t>P</a:t>
            </a:r>
            <a:r>
              <a:rPr lang="da-DK" kern="0" dirty="0"/>
              <a:t>’ </a:t>
            </a:r>
            <a:r>
              <a:rPr lang="da-DK" kern="0" dirty="0" err="1"/>
              <a:t>agrees</a:t>
            </a:r>
            <a:r>
              <a:rPr lang="da-DK" kern="0" dirty="0"/>
              <a:t> with </a:t>
            </a:r>
            <a:r>
              <a:rPr lang="da-DK" i="1" kern="0" dirty="0"/>
              <a:t>P</a:t>
            </a:r>
            <a:r>
              <a:rPr lang="da-DK" kern="0" dirty="0"/>
              <a:t> on at most </a:t>
            </a:r>
            <a:r>
              <a:rPr lang="da-DK" i="1" kern="0" dirty="0"/>
              <a:t>n</a:t>
            </a:r>
            <a:r>
              <a:rPr lang="da-DK" kern="0" dirty="0"/>
              <a:t>-1 </a:t>
            </a:r>
            <a:r>
              <a:rPr lang="da-DK" kern="0" dirty="0" err="1"/>
              <a:t>queries</a:t>
            </a:r>
            <a:r>
              <a:rPr lang="da-DK" kern="0" dirty="0"/>
              <a:t> (</a:t>
            </a:r>
            <a:r>
              <a:rPr lang="da-DK" kern="0" dirty="0" err="1"/>
              <a:t>any</a:t>
            </a:r>
            <a:r>
              <a:rPr lang="da-DK" kern="0" dirty="0"/>
              <a:t> </a:t>
            </a:r>
            <a:r>
              <a:rPr lang="da-DK" kern="0" dirty="0" err="1"/>
              <a:t>degree</a:t>
            </a:r>
            <a:r>
              <a:rPr lang="da-DK" kern="0" dirty="0"/>
              <a:t> </a:t>
            </a:r>
            <a:r>
              <a:rPr lang="da-DK" i="1" kern="0" dirty="0"/>
              <a:t>n</a:t>
            </a:r>
            <a:r>
              <a:rPr lang="da-DK" kern="0" dirty="0"/>
              <a:t>-1 </a:t>
            </a:r>
            <a:r>
              <a:rPr lang="da-DK" kern="0" dirty="0" err="1"/>
              <a:t>poly</a:t>
            </a:r>
            <a:r>
              <a:rPr lang="da-DK" kern="0" dirty="0"/>
              <a:t> </a:t>
            </a:r>
            <a:r>
              <a:rPr lang="da-DK" kern="0" dirty="0" err="1"/>
              <a:t>uniquely</a:t>
            </a:r>
            <a:r>
              <a:rPr lang="da-DK" kern="0" dirty="0"/>
              <a:t> </a:t>
            </a:r>
            <a:r>
              <a:rPr lang="da-DK" kern="0" dirty="0" err="1"/>
              <a:t>determined</a:t>
            </a:r>
            <a:r>
              <a:rPr lang="da-DK" kern="0" dirty="0"/>
              <a:t> from </a:t>
            </a:r>
            <a:r>
              <a:rPr lang="da-DK" i="1" kern="0" dirty="0"/>
              <a:t>n</a:t>
            </a:r>
            <a:r>
              <a:rPr lang="da-DK" kern="0" dirty="0"/>
              <a:t> points).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da-DK" i="1" kern="0" dirty="0"/>
              <a:t>P</a:t>
            </a:r>
            <a:r>
              <a:rPr lang="da-DK" kern="0" dirty="0"/>
              <a:t>’ </a:t>
            </a:r>
            <a:r>
              <a:rPr lang="da-DK" kern="0" dirty="0" err="1"/>
              <a:t>agree</a:t>
            </a:r>
            <a:r>
              <a:rPr lang="da-DK" kern="0" dirty="0"/>
              <a:t> with at most </a:t>
            </a:r>
            <a:r>
              <a:rPr lang="da-DK" i="1" kern="0" dirty="0"/>
              <a:t>p</a:t>
            </a:r>
            <a:r>
              <a:rPr lang="da-DK" kern="0" dirty="0"/>
              <a:t>/4 + </a:t>
            </a:r>
            <a:r>
              <a:rPr lang="da-DK" i="1" kern="0" dirty="0"/>
              <a:t>n</a:t>
            </a:r>
            <a:r>
              <a:rPr lang="da-DK" kern="0" dirty="0"/>
              <a:t> &lt; 3</a:t>
            </a:r>
            <a:r>
              <a:rPr lang="da-DK" i="1" kern="0" dirty="0"/>
              <a:t>p</a:t>
            </a:r>
            <a:r>
              <a:rPr lang="da-DK" kern="0" dirty="0"/>
              <a:t>/4 </a:t>
            </a:r>
            <a:r>
              <a:rPr lang="da-DK" kern="0" dirty="0" err="1"/>
              <a:t>answers</a:t>
            </a:r>
            <a:r>
              <a:rPr lang="da-DK" kern="0" dirty="0"/>
              <a:t>.</a:t>
            </a:r>
          </a:p>
          <a:p>
            <a:pPr lvl="1"/>
            <a:endParaRPr lang="en-US" kern="0" dirty="0"/>
          </a:p>
          <a:p>
            <a:pPr lvl="1"/>
            <a:r>
              <a:rPr lang="en-US" kern="0" dirty="0"/>
              <a:t>	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kern="0" baseline="3000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baseline="3000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baseline="3000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baseline="3000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baseline="3000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baseline="3000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baseline="30000" dirty="0"/>
          </a:p>
          <a:p>
            <a:pPr lvl="1"/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endParaRPr lang="en-US" kern="0" dirty="0"/>
          </a:p>
          <a:p>
            <a:pPr lvl="4"/>
            <a:endParaRPr lang="en-US" kern="0" dirty="0"/>
          </a:p>
          <a:p>
            <a:pPr lvl="4"/>
            <a:endParaRPr lang="en-US" kern="0" baseline="30000" dirty="0"/>
          </a:p>
          <a:p>
            <a:pPr lvl="4"/>
            <a:endParaRPr lang="en-US" kern="0" baseline="30000" dirty="0"/>
          </a:p>
          <a:p>
            <a:pPr lvl="3"/>
            <a:endParaRPr lang="en-US" kern="0" dirty="0">
              <a:latin typeface="+mn-lt"/>
            </a:endParaRP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Chronogram Technique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xmlns="" id="{1A9DD60F-9385-3E43-81EF-A6F6276655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423" y="3840559"/>
            <a:ext cx="2072879" cy="207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1867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3"/>
              <p:cNvSpPr txBox="1">
                <a:spLocks noChangeArrowheads="1"/>
              </p:cNvSpPr>
              <p:nvPr/>
            </p:nvSpPr>
            <p:spPr bwMode="auto">
              <a:xfrm>
                <a:off x="485140" y="1160463"/>
                <a:ext cx="8850313" cy="4752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>
                  <a:buFont typeface="Wingdings" pitchFamily="2" charset="2"/>
                  <a:buChar char="§"/>
                </a:pPr>
                <a:r>
                  <a:rPr lang="da-DK" kern="0" dirty="0"/>
                  <a:t>Assume </a:t>
                </a:r>
                <a:r>
                  <a:rPr lang="da-DK" kern="0" dirty="0" err="1">
                    <a:solidFill>
                      <a:srgbClr val="00FF00"/>
                    </a:solidFill>
                  </a:rPr>
                  <a:t>query</a:t>
                </a:r>
                <a:r>
                  <a:rPr lang="da-DK" kern="0" dirty="0"/>
                  <a:t> </a:t>
                </a:r>
                <a:r>
                  <a:rPr lang="da-DK" kern="0" dirty="0" err="1"/>
                  <a:t>probes</a:t>
                </a:r>
                <a:r>
                  <a:rPr lang="da-DK" kern="0" dirty="0"/>
                  <a:t> &lt;1/8 </a:t>
                </a:r>
                <a:r>
                  <a:rPr lang="da-DK" kern="0" dirty="0" err="1"/>
                  <a:t>cells</a:t>
                </a:r>
                <a:r>
                  <a:rPr lang="da-DK" kern="0" dirty="0"/>
                  <a:t> in </a:t>
                </a:r>
                <a:r>
                  <a:rPr lang="da-DK" kern="0" dirty="0" err="1"/>
                  <a:t>expectation</a:t>
                </a:r>
                <a:r>
                  <a:rPr lang="da-DK" kern="0" dirty="0"/>
                  <a:t> from </a:t>
                </a:r>
                <a:r>
                  <a:rPr lang="da-DK" kern="0" dirty="0" err="1">
                    <a:solidFill>
                      <a:srgbClr val="3737FF"/>
                    </a:solidFill>
                  </a:rPr>
                  <a:t>epoch</a:t>
                </a:r>
                <a:r>
                  <a:rPr lang="da-DK" kern="0" dirty="0">
                    <a:solidFill>
                      <a:srgbClr val="3737FF"/>
                    </a:solidFill>
                  </a:rPr>
                  <a:t> </a:t>
                </a:r>
                <a:r>
                  <a:rPr lang="da-DK" i="1" kern="0" dirty="0">
                    <a:solidFill>
                      <a:srgbClr val="3737FF"/>
                    </a:solidFill>
                  </a:rPr>
                  <a:t>j</a:t>
                </a:r>
                <a:r>
                  <a:rPr lang="da-DK" kern="0" dirty="0"/>
                  <a:t>.</a:t>
                </a:r>
              </a:p>
              <a:p>
                <a:endParaRPr lang="da-DK" kern="0" dirty="0"/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da-DK" b="1" kern="0" dirty="0"/>
                  <a:t>Encoding</a:t>
                </a:r>
                <a:r>
                  <a:rPr lang="da-DK" kern="0" dirty="0"/>
                  <a:t>(</a:t>
                </a:r>
                <a:r>
                  <a:rPr lang="da-DK" i="1" kern="0" dirty="0"/>
                  <a:t>X</a:t>
                </a:r>
                <a:r>
                  <a:rPr lang="da-DK" kern="0" dirty="0"/>
                  <a:t>,</a:t>
                </a:r>
                <a:r>
                  <a:rPr lang="da-DK" i="1" kern="0" dirty="0"/>
                  <a:t>Y</a:t>
                </a:r>
                <a:r>
                  <a:rPr lang="da-DK" kern="0" dirty="0"/>
                  <a:t>)</a:t>
                </a:r>
                <a:r>
                  <a:rPr lang="da-DK" b="1" kern="0" dirty="0"/>
                  <a:t>: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/>
                  <a:t>Run update sequence on data structure.</a:t>
                </a:r>
              </a:p>
              <a:p>
                <a:pPr marL="1257300" lvl="2" indent="-342900">
                  <a:buFont typeface="Wingdings" pitchFamily="2" charset="2"/>
                  <a:buChar char="§"/>
                </a:pPr>
                <a:r>
                  <a:rPr lang="en-US" kern="0" dirty="0"/>
                  <a:t>Divide cells at query time into epochs:</a:t>
                </a:r>
              </a:p>
              <a:p>
                <a:pPr marL="1257300" lvl="2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1257300" lvl="2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/>
                  <a:t>Check if uniform random query probes &gt;1/4 cells in </a:t>
                </a:r>
              </a:p>
              <a:p>
                <a:pPr lvl="2"/>
                <a:r>
                  <a:rPr lang="en-US" kern="0" dirty="0"/>
                  <a:t>expectation from </a:t>
                </a:r>
                <a:r>
                  <a:rPr lang="en-US" kern="0" dirty="0">
                    <a:solidFill>
                      <a:srgbClr val="3737FF"/>
                    </a:solidFill>
                  </a:rPr>
                  <a:t>epoch </a:t>
                </a:r>
                <a:r>
                  <a:rPr lang="en-US" i="1" kern="0" dirty="0">
                    <a:solidFill>
                      <a:srgbClr val="3737FF"/>
                    </a:solidFill>
                  </a:rPr>
                  <a:t>j</a:t>
                </a:r>
                <a:r>
                  <a:rPr lang="en-US" kern="0" dirty="0"/>
                  <a:t> on (</a:t>
                </a:r>
                <a:r>
                  <a:rPr lang="en-US" i="1" kern="0" dirty="0"/>
                  <a:t>X</a:t>
                </a:r>
                <a:r>
                  <a:rPr lang="en-US" kern="0" dirty="0"/>
                  <a:t>,</a:t>
                </a:r>
                <a:r>
                  <a:rPr lang="en-US" i="1" kern="0" dirty="0"/>
                  <a:t>Y</a:t>
                </a:r>
                <a:r>
                  <a:rPr lang="en-US" kern="0" dirty="0"/>
                  <a:t>).</a:t>
                </a:r>
              </a:p>
              <a:p>
                <a:pPr marL="1257300" lvl="2" indent="-342900">
                  <a:buFont typeface="Wingdings" pitchFamily="2" charset="2"/>
                  <a:buChar char="§"/>
                </a:pPr>
                <a:r>
                  <a:rPr lang="en-US" kern="0" dirty="0"/>
                  <a:t>If </a:t>
                </a:r>
                <a:r>
                  <a:rPr lang="en-US" b="1" kern="0" dirty="0">
                    <a:solidFill>
                      <a:srgbClr val="FF0000"/>
                    </a:solidFill>
                  </a:rPr>
                  <a:t>yes</a:t>
                </a:r>
                <a:r>
                  <a:rPr lang="en-US" kern="0" dirty="0"/>
                  <a:t>: ”0” + naïve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p>
                    </m:sSup>
                    <m:func>
                      <m:funcPr>
                        <m:ctrlPr>
                          <a:rPr lang="en-US" i="1" ker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func>
                  </m:oMath>
                </a14:m>
                <a:r>
                  <a:rPr lang="en-US" kern="0" dirty="0"/>
                  <a:t> bit encoding of </a:t>
                </a:r>
                <a:r>
                  <a:rPr lang="en-US" i="1" kern="0" dirty="0"/>
                  <a:t>X</a:t>
                </a:r>
                <a:r>
                  <a:rPr lang="en-US" kern="0" dirty="0"/>
                  <a:t>.</a:t>
                </a:r>
              </a:p>
              <a:p>
                <a:pPr marL="1257300" lvl="2" indent="-342900">
                  <a:buFont typeface="Wingdings" pitchFamily="2" charset="2"/>
                  <a:buChar char="§"/>
                </a:pPr>
                <a:r>
                  <a:rPr lang="en-US" kern="0" dirty="0"/>
                  <a:t>If </a:t>
                </a:r>
                <a:r>
                  <a:rPr lang="en-US" b="1" kern="0" dirty="0">
                    <a:solidFill>
                      <a:srgbClr val="FF0000"/>
                    </a:solidFill>
                  </a:rPr>
                  <a:t>no</a:t>
                </a:r>
                <a:r>
                  <a:rPr lang="en-US" kern="0" dirty="0"/>
                  <a:t>: “1” +</a:t>
                </a:r>
              </a:p>
              <a:p>
                <a:pPr marL="1714500" lvl="3" indent="-342900">
                  <a:buFont typeface="Wingdings" pitchFamily="2" charset="2"/>
                  <a:buChar char="§"/>
                </a:pPr>
                <a:r>
                  <a:rPr lang="en-US" kern="0" dirty="0"/>
                  <a:t>Write down all cells of epochs </a:t>
                </a:r>
                <a:r>
                  <a:rPr lang="en-US" kern="0" dirty="0" err="1"/>
                  <a:t>i</a:t>
                </a:r>
                <a:r>
                  <a:rPr lang="en-US" kern="0" dirty="0"/>
                  <a:t>&lt;j (</a:t>
                </a:r>
                <a:r>
                  <a:rPr lang="en-US" kern="0" dirty="0" err="1"/>
                  <a:t>addr</a:t>
                </a:r>
                <a:r>
                  <a:rPr lang="en-US" kern="0" dirty="0"/>
                  <a:t>. + contents).</a:t>
                </a:r>
              </a:p>
              <a:p>
                <a:pPr lvl="1"/>
                <a:r>
                  <a:rPr lang="en-US" kern="0" dirty="0"/>
                  <a:t>	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baseline="3000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baseline="3000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baseline="3000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baseline="3000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baseline="3000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baseline="3000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baseline="30000" dirty="0"/>
              </a:p>
              <a:p>
                <a:pPr lvl="1"/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endParaRPr lang="en-US" kern="0" dirty="0"/>
              </a:p>
              <a:p>
                <a:pPr lvl="4"/>
                <a:endParaRPr lang="en-US" kern="0" dirty="0"/>
              </a:p>
              <a:p>
                <a:pPr lvl="4"/>
                <a:endParaRPr lang="en-US" kern="0" baseline="30000" dirty="0"/>
              </a:p>
              <a:p>
                <a:pPr lvl="4"/>
                <a:endParaRPr lang="en-US" kern="0" baseline="30000" dirty="0"/>
              </a:p>
              <a:p>
                <a:pPr lvl="3"/>
                <a:endParaRPr lang="en-US" kern="0" dirty="0">
                  <a:latin typeface="+mn-lt"/>
                </a:endParaRPr>
              </a:p>
            </p:txBody>
          </p:sp>
        </mc:Choice>
        <mc:Fallback xmlns="">
          <p:sp>
            <p:nvSpPr>
              <p:cNvPr id="1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140" y="1160463"/>
                <a:ext cx="8850313" cy="4752975"/>
              </a:xfrm>
              <a:prstGeom prst="rect">
                <a:avLst/>
              </a:prstGeom>
              <a:blipFill>
                <a:blip r:embed="rId3"/>
                <a:stretch>
                  <a:fillRect l="-430" t="-53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 Recap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32EBAC5-E4DB-4740-A93A-3ADE013A69DD}"/>
              </a:ext>
            </a:extLst>
          </p:cNvPr>
          <p:cNvGrpSpPr/>
          <p:nvPr/>
        </p:nvGrpSpPr>
        <p:grpSpPr>
          <a:xfrm>
            <a:off x="6831779" y="1725703"/>
            <a:ext cx="4375206" cy="831004"/>
            <a:chOff x="2300861" y="1528673"/>
            <a:chExt cx="9151164" cy="1548342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xmlns="" id="{FB4DCDFE-AE1E-EC49-8A26-994FADFFAB5D}"/>
                </a:ext>
              </a:extLst>
            </p:cNvPr>
            <p:cNvSpPr txBox="1"/>
            <p:nvPr/>
          </p:nvSpPr>
          <p:spPr>
            <a:xfrm>
              <a:off x="4666216" y="1528673"/>
              <a:ext cx="6785809" cy="573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i="1" kern="0" dirty="0">
                  <a:solidFill>
                    <a:srgbClr val="3737FF"/>
                  </a:solidFill>
                </a:rPr>
                <a:t>X=a</a:t>
              </a:r>
              <a:r>
                <a:rPr lang="da-DK" sz="1400" i="1" kern="0" baseline="-25000" dirty="0">
                  <a:solidFill>
                    <a:srgbClr val="3737FF"/>
                  </a:solidFill>
                </a:rPr>
                <a:t>k</a:t>
              </a:r>
              <a:r>
                <a:rPr lang="da-DK" sz="1400" kern="0" baseline="-25000" dirty="0">
                  <a:solidFill>
                    <a:srgbClr val="3737FF"/>
                  </a:solidFill>
                </a:rPr>
                <a:t>-1</a:t>
              </a:r>
              <a:r>
                <a:rPr lang="da-DK" sz="1400" i="1" kern="0" dirty="0">
                  <a:solidFill>
                    <a:srgbClr val="3737FF"/>
                  </a:solidFill>
                </a:rPr>
                <a:t>x</a:t>
              </a:r>
              <a:r>
                <a:rPr lang="da-DK" sz="1400" i="1" kern="0" baseline="30000" dirty="0">
                  <a:solidFill>
                    <a:srgbClr val="3737FF"/>
                  </a:solidFill>
                </a:rPr>
                <a:t>k-1</a:t>
              </a:r>
              <a:r>
                <a:rPr lang="da-DK" sz="1400" i="1" kern="0" dirty="0">
                  <a:solidFill>
                    <a:srgbClr val="3737FF"/>
                  </a:solidFill>
                </a:rPr>
                <a:t> +…+</a:t>
              </a:r>
              <a:endParaRPr lang="da-DK" sz="1400" dirty="0">
                <a:solidFill>
                  <a:srgbClr val="3737FF"/>
                </a:solidFill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xmlns="" id="{97A02B4F-B661-4C4B-BB84-F04C14802DD1}"/>
                </a:ext>
              </a:extLst>
            </p:cNvPr>
            <p:cNvSpPr/>
            <p:nvPr/>
          </p:nvSpPr>
          <p:spPr bwMode="auto">
            <a:xfrm>
              <a:off x="23618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xmlns="" id="{E843917A-732C-3340-928F-B7F075F569A7}"/>
                </a:ext>
              </a:extLst>
            </p:cNvPr>
            <p:cNvSpPr/>
            <p:nvPr/>
          </p:nvSpPr>
          <p:spPr bwMode="auto">
            <a:xfrm>
              <a:off x="25447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xmlns="" id="{9116F3AE-897E-CB49-8496-120A19341206}"/>
                </a:ext>
              </a:extLst>
            </p:cNvPr>
            <p:cNvSpPr/>
            <p:nvPr/>
          </p:nvSpPr>
          <p:spPr bwMode="auto">
            <a:xfrm>
              <a:off x="27275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xmlns="" id="{FA084013-C62E-5F41-9669-52F7D6E44714}"/>
                </a:ext>
              </a:extLst>
            </p:cNvPr>
            <p:cNvSpPr/>
            <p:nvPr/>
          </p:nvSpPr>
          <p:spPr bwMode="auto">
            <a:xfrm>
              <a:off x="29104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xmlns="" id="{48C1CC6D-8A87-D042-B638-57B455521D9A}"/>
                </a:ext>
              </a:extLst>
            </p:cNvPr>
            <p:cNvSpPr/>
            <p:nvPr/>
          </p:nvSpPr>
          <p:spPr bwMode="auto">
            <a:xfrm>
              <a:off x="31136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xmlns="" id="{A505DE25-6685-7B4A-B14B-1070531584AD}"/>
                </a:ext>
              </a:extLst>
            </p:cNvPr>
            <p:cNvSpPr/>
            <p:nvPr/>
          </p:nvSpPr>
          <p:spPr bwMode="auto">
            <a:xfrm>
              <a:off x="32965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xmlns="" id="{0653B4EF-5CA9-344B-BD54-4D316120264C}"/>
                </a:ext>
              </a:extLst>
            </p:cNvPr>
            <p:cNvSpPr/>
            <p:nvPr/>
          </p:nvSpPr>
          <p:spPr bwMode="auto">
            <a:xfrm>
              <a:off x="34794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xmlns="" id="{2A70F599-9FAA-134C-9875-32F406251C12}"/>
                </a:ext>
              </a:extLst>
            </p:cNvPr>
            <p:cNvSpPr/>
            <p:nvPr/>
          </p:nvSpPr>
          <p:spPr bwMode="auto">
            <a:xfrm>
              <a:off x="36623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xmlns="" id="{7F565441-06D6-4A4C-BC35-466B073B44BA}"/>
                </a:ext>
              </a:extLst>
            </p:cNvPr>
            <p:cNvSpPr/>
            <p:nvPr/>
          </p:nvSpPr>
          <p:spPr bwMode="auto">
            <a:xfrm>
              <a:off x="38655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xmlns="" id="{DCFF7ED1-0A5F-3D44-B43C-F9E27A1730CC}"/>
                </a:ext>
              </a:extLst>
            </p:cNvPr>
            <p:cNvSpPr/>
            <p:nvPr/>
          </p:nvSpPr>
          <p:spPr bwMode="auto">
            <a:xfrm>
              <a:off x="40483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xmlns="" id="{C1877785-AAE7-4744-BFE5-E92119CA2881}"/>
                </a:ext>
              </a:extLst>
            </p:cNvPr>
            <p:cNvSpPr/>
            <p:nvPr/>
          </p:nvSpPr>
          <p:spPr bwMode="auto">
            <a:xfrm>
              <a:off x="42312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xmlns="" id="{13676471-89EB-D74C-B712-6533D850D38A}"/>
                </a:ext>
              </a:extLst>
            </p:cNvPr>
            <p:cNvSpPr/>
            <p:nvPr/>
          </p:nvSpPr>
          <p:spPr bwMode="auto">
            <a:xfrm>
              <a:off x="44141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xmlns="" id="{AFE4B33F-FAEF-D148-93EA-58119A750B44}"/>
                </a:ext>
              </a:extLst>
            </p:cNvPr>
            <p:cNvSpPr/>
            <p:nvPr/>
          </p:nvSpPr>
          <p:spPr bwMode="auto">
            <a:xfrm>
              <a:off x="46173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xmlns="" id="{E5F04D43-87E4-314C-8998-4A74D6917AB0}"/>
                </a:ext>
              </a:extLst>
            </p:cNvPr>
            <p:cNvSpPr/>
            <p:nvPr/>
          </p:nvSpPr>
          <p:spPr bwMode="auto">
            <a:xfrm>
              <a:off x="48002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xmlns="" id="{1C351588-D1B8-3447-9C0C-A82E3C2E20E6}"/>
                </a:ext>
              </a:extLst>
            </p:cNvPr>
            <p:cNvSpPr/>
            <p:nvPr/>
          </p:nvSpPr>
          <p:spPr bwMode="auto">
            <a:xfrm>
              <a:off x="49831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xmlns="" id="{65F41B1D-6018-0F4C-B070-E91E4D8DD9F9}"/>
                </a:ext>
              </a:extLst>
            </p:cNvPr>
            <p:cNvSpPr/>
            <p:nvPr/>
          </p:nvSpPr>
          <p:spPr bwMode="auto">
            <a:xfrm>
              <a:off x="51659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xmlns="" id="{300C7238-748C-4D49-B678-C20CAC6165E1}"/>
                </a:ext>
              </a:extLst>
            </p:cNvPr>
            <p:cNvSpPr/>
            <p:nvPr/>
          </p:nvSpPr>
          <p:spPr bwMode="auto">
            <a:xfrm>
              <a:off x="536918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xmlns="" id="{A428D9BD-5AAD-6046-94F4-5672F062703B}"/>
                </a:ext>
              </a:extLst>
            </p:cNvPr>
            <p:cNvSpPr/>
            <p:nvPr/>
          </p:nvSpPr>
          <p:spPr bwMode="auto">
            <a:xfrm>
              <a:off x="555206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xmlns="" id="{81B0405D-1F0C-7248-9F6A-76AAAE77753C}"/>
                </a:ext>
              </a:extLst>
            </p:cNvPr>
            <p:cNvSpPr/>
            <p:nvPr/>
          </p:nvSpPr>
          <p:spPr bwMode="auto">
            <a:xfrm>
              <a:off x="573494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xmlns="" id="{2482FD7A-FB28-F54B-8B97-E37E3D3E24EE}"/>
                </a:ext>
              </a:extLst>
            </p:cNvPr>
            <p:cNvSpPr/>
            <p:nvPr/>
          </p:nvSpPr>
          <p:spPr bwMode="auto">
            <a:xfrm>
              <a:off x="591782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xmlns="" id="{3EE39EB0-FF5E-994B-82C0-07F77A8EAFC4}"/>
                </a:ext>
              </a:extLst>
            </p:cNvPr>
            <p:cNvSpPr/>
            <p:nvPr/>
          </p:nvSpPr>
          <p:spPr bwMode="auto">
            <a:xfrm>
              <a:off x="612102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xmlns="" id="{22757361-0A98-BD40-BF87-92C57B802BDE}"/>
                </a:ext>
              </a:extLst>
            </p:cNvPr>
            <p:cNvSpPr/>
            <p:nvPr/>
          </p:nvSpPr>
          <p:spPr bwMode="auto">
            <a:xfrm>
              <a:off x="630390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xmlns="" id="{B22B7B3B-B778-F745-B04E-E8C77CB04B9D}"/>
                </a:ext>
              </a:extLst>
            </p:cNvPr>
            <p:cNvSpPr/>
            <p:nvPr/>
          </p:nvSpPr>
          <p:spPr bwMode="auto">
            <a:xfrm>
              <a:off x="648678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xmlns="" id="{1A44E8BD-C3E2-DA42-B4FE-3DB4051AF8A9}"/>
                </a:ext>
              </a:extLst>
            </p:cNvPr>
            <p:cNvSpPr/>
            <p:nvPr/>
          </p:nvSpPr>
          <p:spPr bwMode="auto">
            <a:xfrm>
              <a:off x="666966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xmlns="" id="{EDEF6D3E-D5A7-C746-8E90-B332187C0CDB}"/>
                </a:ext>
              </a:extLst>
            </p:cNvPr>
            <p:cNvSpPr/>
            <p:nvPr/>
          </p:nvSpPr>
          <p:spPr bwMode="auto">
            <a:xfrm>
              <a:off x="687286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xmlns="" id="{D2DFDEC3-D8B0-E943-A362-784E91E4C721}"/>
                </a:ext>
              </a:extLst>
            </p:cNvPr>
            <p:cNvSpPr/>
            <p:nvPr/>
          </p:nvSpPr>
          <p:spPr bwMode="auto">
            <a:xfrm>
              <a:off x="705574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xmlns="" id="{78715571-93FB-FC4A-B8D9-DAD466501023}"/>
                </a:ext>
              </a:extLst>
            </p:cNvPr>
            <p:cNvSpPr/>
            <p:nvPr/>
          </p:nvSpPr>
          <p:spPr bwMode="auto">
            <a:xfrm>
              <a:off x="723862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xmlns="" id="{23027A5D-1177-EA41-870B-FC42A5A8A399}"/>
                </a:ext>
              </a:extLst>
            </p:cNvPr>
            <p:cNvSpPr/>
            <p:nvPr/>
          </p:nvSpPr>
          <p:spPr bwMode="auto">
            <a:xfrm>
              <a:off x="742150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xmlns="" id="{639859AA-89FA-0C4D-AF5A-D94899098DCA}"/>
                </a:ext>
              </a:extLst>
            </p:cNvPr>
            <p:cNvSpPr/>
            <p:nvPr/>
          </p:nvSpPr>
          <p:spPr bwMode="auto">
            <a:xfrm>
              <a:off x="7624701" y="2343437"/>
              <a:ext cx="90030" cy="95676"/>
            </a:xfrm>
            <a:prstGeom prst="ellipse">
              <a:avLst/>
            </a:prstGeom>
            <a:solidFill>
              <a:srgbClr val="FF8521"/>
            </a:solidFill>
            <a:ln w="9525" cap="flat" cmpd="sng" algn="ctr">
              <a:solidFill>
                <a:srgbClr val="FF85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xmlns="" id="{5CFDEC0B-4416-BF47-A563-849028928CCC}"/>
                </a:ext>
              </a:extLst>
            </p:cNvPr>
            <p:cNvSpPr/>
            <p:nvPr/>
          </p:nvSpPr>
          <p:spPr bwMode="auto">
            <a:xfrm>
              <a:off x="7807581" y="2343437"/>
              <a:ext cx="90030" cy="95676"/>
            </a:xfrm>
            <a:prstGeom prst="ellipse">
              <a:avLst/>
            </a:prstGeom>
            <a:solidFill>
              <a:srgbClr val="FF8521"/>
            </a:solidFill>
            <a:ln w="9525" cap="flat" cmpd="sng" algn="ctr">
              <a:solidFill>
                <a:srgbClr val="FF85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xmlns="" id="{30C4231C-B8C5-224E-8A70-E1FC294E17C9}"/>
                </a:ext>
              </a:extLst>
            </p:cNvPr>
            <p:cNvCxnSpPr/>
            <p:nvPr/>
          </p:nvCxnSpPr>
          <p:spPr bwMode="auto">
            <a:xfrm>
              <a:off x="7563741" y="218448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xmlns="" id="{A2A5AAB3-1919-214C-B6AC-D4147C52507B}"/>
                </a:ext>
              </a:extLst>
            </p:cNvPr>
            <p:cNvCxnSpPr/>
            <p:nvPr/>
          </p:nvCxnSpPr>
          <p:spPr bwMode="auto">
            <a:xfrm>
              <a:off x="6811901" y="219464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xmlns="" id="{307B857D-F4EB-C745-85F6-CAA9395E2ADC}"/>
                </a:ext>
              </a:extLst>
            </p:cNvPr>
            <p:cNvCxnSpPr/>
            <p:nvPr/>
          </p:nvCxnSpPr>
          <p:spPr bwMode="auto">
            <a:xfrm>
              <a:off x="5328541" y="220480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xmlns="" id="{E521B49C-1672-F64A-8A6E-6D3ADCCF0CAB}"/>
                </a:ext>
              </a:extLst>
            </p:cNvPr>
            <p:cNvCxnSpPr/>
            <p:nvPr/>
          </p:nvCxnSpPr>
          <p:spPr bwMode="auto">
            <a:xfrm>
              <a:off x="2300861" y="221496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xmlns="" id="{05BF2EDD-5672-A646-B00C-9A6EE53DE3EF}"/>
                </a:ext>
              </a:extLst>
            </p:cNvPr>
            <p:cNvSpPr txBox="1"/>
            <p:nvPr/>
          </p:nvSpPr>
          <p:spPr>
            <a:xfrm>
              <a:off x="5854050" y="2503559"/>
              <a:ext cx="1209603" cy="573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i="1" dirty="0">
                  <a:solidFill>
                    <a:srgbClr val="3737FF"/>
                  </a:solidFill>
                </a:rPr>
                <a:t>j</a:t>
              </a:r>
            </a:p>
          </p:txBody>
        </p: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xmlns="" id="{07FF6CAC-F1F9-9C4D-9541-C1FC909F8624}"/>
                </a:ext>
              </a:extLst>
            </p:cNvPr>
            <p:cNvCxnSpPr/>
            <p:nvPr/>
          </p:nvCxnSpPr>
          <p:spPr bwMode="auto">
            <a:xfrm>
              <a:off x="7955165" y="218448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65" name="Picture 64">
            <a:extLst>
              <a:ext uri="{FF2B5EF4-FFF2-40B4-BE49-F238E27FC236}">
                <a16:creationId xmlns:a16="http://schemas.microsoft.com/office/drawing/2014/main" xmlns="" id="{C5DC2D95-2B2D-9648-B56F-4A3C3131F1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145" y="2663119"/>
            <a:ext cx="985683" cy="1609784"/>
          </a:xfrm>
          <a:prstGeom prst="rect">
            <a:avLst/>
          </a:prstGeom>
        </p:spPr>
      </p:pic>
      <p:graphicFrame>
        <p:nvGraphicFramePr>
          <p:cNvPr id="79" name="Table 78">
            <a:extLst>
              <a:ext uri="{FF2B5EF4-FFF2-40B4-BE49-F238E27FC236}">
                <a16:creationId xmlns:a16="http://schemas.microsoft.com/office/drawing/2014/main" xmlns="" id="{0AE1940A-B448-6248-83C3-68BBC3BFC38E}"/>
              </a:ext>
            </a:extLst>
          </p:cNvPr>
          <p:cNvGraphicFramePr>
            <a:graphicFrameLocks noGrp="1"/>
          </p:cNvGraphicFramePr>
          <p:nvPr/>
        </p:nvGraphicFramePr>
        <p:xfrm>
          <a:off x="1150711" y="3193186"/>
          <a:ext cx="6604000" cy="37084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60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1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2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3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4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5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6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7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8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9</a:t>
                      </a: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B0CBFE00-7C05-784F-9172-9B691621D360}"/>
              </a:ext>
            </a:extLst>
          </p:cNvPr>
          <p:cNvGrpSpPr/>
          <p:nvPr/>
        </p:nvGrpSpPr>
        <p:grpSpPr>
          <a:xfrm>
            <a:off x="1173235" y="3193276"/>
            <a:ext cx="6571713" cy="385545"/>
            <a:chOff x="1630820" y="4357036"/>
            <a:chExt cx="6571713" cy="385545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xmlns="" id="{6C6C22BC-BD61-0F4D-A0CF-5ECC408E411D}"/>
                </a:ext>
              </a:extLst>
            </p:cNvPr>
            <p:cNvSpPr/>
            <p:nvPr/>
          </p:nvSpPr>
          <p:spPr bwMode="auto">
            <a:xfrm>
              <a:off x="1630820" y="4357036"/>
              <a:ext cx="640080" cy="375920"/>
            </a:xfrm>
            <a:prstGeom prst="rect">
              <a:avLst/>
            </a:prstGeom>
            <a:solidFill>
              <a:srgbClr val="FF00FF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xmlns="" id="{AEDBC909-EF3B-5544-9C15-4DDB21AF84CA}"/>
                </a:ext>
              </a:extLst>
            </p:cNvPr>
            <p:cNvSpPr/>
            <p:nvPr/>
          </p:nvSpPr>
          <p:spPr bwMode="auto">
            <a:xfrm>
              <a:off x="7546313" y="4363988"/>
              <a:ext cx="656220" cy="375920"/>
            </a:xfrm>
            <a:prstGeom prst="rect">
              <a:avLst/>
            </a:prstGeom>
            <a:solidFill>
              <a:srgbClr val="FF00FF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xmlns="" id="{BC9E33E2-F75B-6C47-B63C-67E79A2150C1}"/>
                </a:ext>
              </a:extLst>
            </p:cNvPr>
            <p:cNvSpPr/>
            <p:nvPr/>
          </p:nvSpPr>
          <p:spPr bwMode="auto">
            <a:xfrm>
              <a:off x="2283433" y="4363988"/>
              <a:ext cx="1959470" cy="375920"/>
            </a:xfrm>
            <a:prstGeom prst="rect">
              <a:avLst/>
            </a:prstGeom>
            <a:solidFill>
              <a:schemeClr val="tx1"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xmlns="" id="{4E1AB2EF-0115-CC40-8DB0-41622E65CEFC}"/>
                </a:ext>
              </a:extLst>
            </p:cNvPr>
            <p:cNvSpPr/>
            <p:nvPr/>
          </p:nvSpPr>
          <p:spPr bwMode="auto">
            <a:xfrm>
              <a:off x="5570421" y="4366661"/>
              <a:ext cx="655092" cy="375920"/>
            </a:xfrm>
            <a:prstGeom prst="rect">
              <a:avLst/>
            </a:prstGeom>
            <a:solidFill>
              <a:schemeClr val="tx1"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xmlns="" id="{0245A3C3-9AD1-9241-B960-89240BE163FA}"/>
                </a:ext>
              </a:extLst>
            </p:cNvPr>
            <p:cNvSpPr/>
            <p:nvPr/>
          </p:nvSpPr>
          <p:spPr bwMode="auto">
            <a:xfrm>
              <a:off x="4242903" y="4363988"/>
              <a:ext cx="659534" cy="375920"/>
            </a:xfrm>
            <a:prstGeom prst="rect">
              <a:avLst/>
            </a:prstGeom>
            <a:solidFill>
              <a:srgbClr val="FF8521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xmlns="" id="{D6E17CDE-62EE-974A-851E-8B9B7ECDE9B3}"/>
                </a:ext>
              </a:extLst>
            </p:cNvPr>
            <p:cNvSpPr/>
            <p:nvPr/>
          </p:nvSpPr>
          <p:spPr bwMode="auto">
            <a:xfrm>
              <a:off x="4902437" y="4363988"/>
              <a:ext cx="667984" cy="375920"/>
            </a:xfrm>
            <a:prstGeom prst="rect">
              <a:avLst/>
            </a:prstGeom>
            <a:solidFill>
              <a:srgbClr val="3737FF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xmlns="" id="{2E3CDCE2-E787-F740-A6FA-128F494D8684}"/>
                </a:ext>
              </a:extLst>
            </p:cNvPr>
            <p:cNvSpPr/>
            <p:nvPr/>
          </p:nvSpPr>
          <p:spPr bwMode="auto">
            <a:xfrm>
              <a:off x="6225513" y="4366661"/>
              <a:ext cx="1320800" cy="375920"/>
            </a:xfrm>
            <a:prstGeom prst="rect">
              <a:avLst/>
            </a:prstGeom>
            <a:solidFill>
              <a:srgbClr val="3737FF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010450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3"/>
              <p:cNvSpPr txBox="1">
                <a:spLocks noChangeArrowheads="1"/>
              </p:cNvSpPr>
              <p:nvPr/>
            </p:nvSpPr>
            <p:spPr bwMode="auto">
              <a:xfrm>
                <a:off x="495299" y="1160462"/>
                <a:ext cx="8850313" cy="4752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kern="0" dirty="0">
                    <a:solidFill>
                      <a:srgbClr val="3737FF"/>
                    </a:solidFill>
                  </a:rPr>
                  <a:t>Lower Bounds from Data Compression:</a:t>
                </a:r>
              </a:p>
              <a:p>
                <a:pPr marL="1257300" lvl="2" indent="-342900">
                  <a:buFont typeface="Wingdings" pitchFamily="2" charset="2"/>
                  <a:buChar char="§"/>
                </a:pPr>
                <a:r>
                  <a:rPr lang="en-US" kern="0" dirty="0"/>
                  <a:t>Use a data structure for compression.</a:t>
                </a:r>
              </a:p>
              <a:p>
                <a:pPr marL="1257300" lvl="2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1257300" lvl="2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1257300" lvl="2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1257300" lvl="2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1257300" lvl="2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1257300" lvl="2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/>
                  <a:t>Interpret any text of </a:t>
                </a:r>
                <a:r>
                  <a:rPr lang="en-US" i="1" kern="0" dirty="0"/>
                  <a:t>y</a:t>
                </a:r>
                <a:r>
                  <a:rPr lang="en-US" kern="0" dirty="0"/>
                  <a:t> symbols as an input to the data structure.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/>
                  <a:t>Use data structure to </a:t>
                </a:r>
                <a:r>
                  <a:rPr lang="en-US" kern="0" dirty="0">
                    <a:solidFill>
                      <a:srgbClr val="FF0000"/>
                    </a:solidFill>
                  </a:rPr>
                  <a:t>encode</a:t>
                </a:r>
                <a:r>
                  <a:rPr lang="en-US" kern="0" dirty="0"/>
                  <a:t> and </a:t>
                </a:r>
                <a:r>
                  <a:rPr lang="en-US" kern="0" dirty="0">
                    <a:solidFill>
                      <a:srgbClr val="FF0000"/>
                    </a:solidFill>
                  </a:rPr>
                  <a:t>decode</a:t>
                </a:r>
                <a:r>
                  <a:rPr lang="en-US" kern="0" dirty="0"/>
                  <a:t> the input set using </a:t>
                </a:r>
                <a:r>
                  <a:rPr lang="en-US" i="1" kern="0" dirty="0"/>
                  <a:t>f</a:t>
                </a:r>
                <a:r>
                  <a:rPr lang="en-US" kern="0" dirty="0"/>
                  <a:t>(</a:t>
                </a:r>
                <a:r>
                  <a:rPr lang="en-US" i="1" kern="0" dirty="0" err="1"/>
                  <a:t>S</a:t>
                </a:r>
                <a:r>
                  <a:rPr lang="en-US" kern="0" dirty="0" err="1"/>
                  <a:t>,</a:t>
                </a:r>
                <a:r>
                  <a:rPr lang="en-US" i="1" kern="0" dirty="0" err="1"/>
                  <a:t>t</a:t>
                </a:r>
                <a:r>
                  <a:rPr lang="en-US" kern="0" dirty="0"/>
                  <a:t>) symbols.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>
                    <a:solidFill>
                      <a:schemeClr val="tx1"/>
                    </a:solidFill>
                  </a:rPr>
                  <a:t>Know </a:t>
                </a:r>
                <a14:m>
                  <m:oMath xmlns:m="http://schemas.openxmlformats.org/officeDocument/2006/math">
                    <m:r>
                      <a:rPr lang="en-US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kern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kern="0" dirty="0">
                    <a:solidFill>
                      <a:schemeClr val="tx1"/>
                    </a:solidFill>
                  </a:rPr>
                  <a:t>, i.e. a lower bound.</a:t>
                </a:r>
              </a:p>
            </p:txBody>
          </p:sp>
        </mc:Choice>
        <mc:Fallback xmlns="">
          <p:sp>
            <p:nvSpPr>
              <p:cNvPr id="1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5299" y="1160462"/>
                <a:ext cx="8850313" cy="4752975"/>
              </a:xfrm>
              <a:prstGeom prst="rect">
                <a:avLst/>
              </a:prstGeom>
              <a:blipFill>
                <a:blip r:embed="rId3"/>
                <a:stretch>
                  <a:fillRect l="-430" t="-532" r="-143" b="-26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High-Level Idea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46" y="2407487"/>
            <a:ext cx="1442379" cy="1650916"/>
          </a:xfrm>
          <a:prstGeom prst="rect">
            <a:avLst/>
          </a:prstGeom>
        </p:spPr>
      </p:pic>
      <p:sp>
        <p:nvSpPr>
          <p:cNvPr id="40" name="Right Arrow 39"/>
          <p:cNvSpPr/>
          <p:nvPr/>
        </p:nvSpPr>
        <p:spPr bwMode="auto">
          <a:xfrm>
            <a:off x="2705106" y="2892345"/>
            <a:ext cx="730715" cy="266117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394061" y="2797234"/>
            <a:ext cx="3632829" cy="825457"/>
            <a:chOff x="5394061" y="2797234"/>
            <a:chExt cx="3632829" cy="825457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5701" y="2797234"/>
              <a:ext cx="721189" cy="825457"/>
            </a:xfrm>
            <a:prstGeom prst="rect">
              <a:avLst/>
            </a:prstGeom>
          </p:spPr>
        </p:pic>
        <p:sp>
          <p:nvSpPr>
            <p:cNvPr id="41" name="Right Arrow 40"/>
            <p:cNvSpPr/>
            <p:nvPr/>
          </p:nvSpPr>
          <p:spPr bwMode="auto">
            <a:xfrm rot="627409">
              <a:off x="7432872" y="2862502"/>
              <a:ext cx="730715" cy="266117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5" name="Right Arrow 44"/>
            <p:cNvSpPr/>
            <p:nvPr/>
          </p:nvSpPr>
          <p:spPr bwMode="auto">
            <a:xfrm>
              <a:off x="5394061" y="2950506"/>
              <a:ext cx="365357" cy="266117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676230" y="3285978"/>
            <a:ext cx="5469533" cy="311020"/>
            <a:chOff x="2676230" y="3285978"/>
            <a:chExt cx="5469533" cy="311020"/>
          </a:xfrm>
        </p:grpSpPr>
        <p:sp>
          <p:nvSpPr>
            <p:cNvPr id="43" name="Right Arrow 42"/>
            <p:cNvSpPr/>
            <p:nvPr/>
          </p:nvSpPr>
          <p:spPr bwMode="auto">
            <a:xfrm rot="10135014">
              <a:off x="7415048" y="3285978"/>
              <a:ext cx="730715" cy="266117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4" name="Right Arrow 43"/>
            <p:cNvSpPr/>
            <p:nvPr/>
          </p:nvSpPr>
          <p:spPr bwMode="auto">
            <a:xfrm rot="10800000">
              <a:off x="2676230" y="3322414"/>
              <a:ext cx="730715" cy="266117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6" name="Right Arrow 45"/>
            <p:cNvSpPr/>
            <p:nvPr/>
          </p:nvSpPr>
          <p:spPr bwMode="auto">
            <a:xfrm rot="10800000">
              <a:off x="5355559" y="3330881"/>
              <a:ext cx="365358" cy="266117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505" y="2615402"/>
            <a:ext cx="1278094" cy="1163119"/>
          </a:xfrm>
          <a:prstGeom prst="rect">
            <a:avLst/>
          </a:prstGeom>
        </p:spPr>
      </p:pic>
      <p:pic>
        <p:nvPicPr>
          <p:cNvPr id="1026" name="Picture 2" descr="Billedresultat for data structure">
            <a:extLst>
              <a:ext uri="{FF2B5EF4-FFF2-40B4-BE49-F238E27FC236}">
                <a16:creationId xmlns:a16="http://schemas.microsoft.com/office/drawing/2014/main" xmlns="" id="{68E9AC98-7A9F-2945-9841-D3D00008D1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5" r="12240"/>
          <a:stretch/>
        </p:blipFill>
        <p:spPr bwMode="auto">
          <a:xfrm>
            <a:off x="5883450" y="2765846"/>
            <a:ext cx="1436407" cy="90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5998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3"/>
              <p:cNvSpPr txBox="1">
                <a:spLocks noChangeArrowheads="1"/>
              </p:cNvSpPr>
              <p:nvPr/>
            </p:nvSpPr>
            <p:spPr bwMode="auto">
              <a:xfrm>
                <a:off x="485140" y="1160463"/>
                <a:ext cx="8850313" cy="4752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>
                  <a:buFont typeface="Wingdings" pitchFamily="2" charset="2"/>
                  <a:buChar char="§"/>
                </a:pPr>
                <a:r>
                  <a:rPr lang="da-DK" kern="0" dirty="0"/>
                  <a:t>Assume </a:t>
                </a:r>
                <a:r>
                  <a:rPr lang="da-DK" kern="0" dirty="0" err="1">
                    <a:solidFill>
                      <a:srgbClr val="00FF00"/>
                    </a:solidFill>
                  </a:rPr>
                  <a:t>query</a:t>
                </a:r>
                <a:r>
                  <a:rPr lang="da-DK" kern="0" dirty="0"/>
                  <a:t> </a:t>
                </a:r>
                <a:r>
                  <a:rPr lang="da-DK" kern="0" dirty="0" err="1"/>
                  <a:t>probes</a:t>
                </a:r>
                <a:r>
                  <a:rPr lang="da-DK" kern="0" dirty="0"/>
                  <a:t> &lt;1/8 </a:t>
                </a:r>
                <a:r>
                  <a:rPr lang="da-DK" kern="0" dirty="0" err="1"/>
                  <a:t>cells</a:t>
                </a:r>
                <a:r>
                  <a:rPr lang="da-DK" kern="0" dirty="0"/>
                  <a:t> in </a:t>
                </a:r>
                <a:r>
                  <a:rPr lang="da-DK" kern="0" dirty="0" err="1"/>
                  <a:t>expectation</a:t>
                </a:r>
                <a:r>
                  <a:rPr lang="da-DK" kern="0" dirty="0"/>
                  <a:t> from </a:t>
                </a:r>
                <a:r>
                  <a:rPr lang="da-DK" kern="0" dirty="0" err="1">
                    <a:solidFill>
                      <a:srgbClr val="3737FF"/>
                    </a:solidFill>
                  </a:rPr>
                  <a:t>epoch</a:t>
                </a:r>
                <a:r>
                  <a:rPr lang="da-DK" kern="0" dirty="0">
                    <a:solidFill>
                      <a:srgbClr val="3737FF"/>
                    </a:solidFill>
                  </a:rPr>
                  <a:t> </a:t>
                </a:r>
                <a:r>
                  <a:rPr lang="da-DK" i="1" kern="0" dirty="0">
                    <a:solidFill>
                      <a:srgbClr val="3737FF"/>
                    </a:solidFill>
                  </a:rPr>
                  <a:t>j</a:t>
                </a:r>
                <a:r>
                  <a:rPr lang="da-DK" kern="0" dirty="0"/>
                  <a:t>.</a:t>
                </a:r>
              </a:p>
              <a:p>
                <a:pPr marL="342900" indent="-342900">
                  <a:buFont typeface="Wingdings" pitchFamily="2" charset="2"/>
                  <a:buChar char="§"/>
                </a:pPr>
                <a:endParaRPr lang="da-DK" kern="0" dirty="0"/>
              </a:p>
              <a:p>
                <a:pPr marL="342900" indent="-342900">
                  <a:buFont typeface="Wingdings" pitchFamily="2" charset="2"/>
                  <a:buChar char="§"/>
                </a:pPr>
                <a:endParaRPr lang="da-DK" kern="0" dirty="0"/>
              </a:p>
              <a:p>
                <a:endParaRPr lang="da-DK" kern="0" dirty="0"/>
              </a:p>
              <a:p>
                <a:endParaRPr lang="da-DK" kern="0" dirty="0"/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da-DK" kern="0" dirty="0"/>
                  <a:t>Let </a:t>
                </a:r>
                <a:r>
                  <a:rPr lang="da-DK" i="1" kern="0" dirty="0"/>
                  <a:t>A</a:t>
                </a:r>
                <a:r>
                  <a:rPr lang="da-DK" kern="0" dirty="0"/>
                  <a:t> </a:t>
                </a:r>
                <a:r>
                  <a:rPr lang="da-DK" kern="0" dirty="0" err="1"/>
                  <a:t>be</a:t>
                </a:r>
                <a:r>
                  <a:rPr lang="da-DK" kern="0" dirty="0"/>
                  <a:t> event </a:t>
                </a:r>
                <a:r>
                  <a:rPr lang="da-DK" kern="0" dirty="0" err="1"/>
                  <a:t>that</a:t>
                </a:r>
                <a:r>
                  <a:rPr lang="da-DK" kern="0" dirty="0"/>
                  <a:t> uniform </a:t>
                </a:r>
                <a:r>
                  <a:rPr lang="da-DK" kern="0" dirty="0" err="1"/>
                  <a:t>query</a:t>
                </a:r>
                <a:r>
                  <a:rPr lang="da-DK" kern="0" dirty="0"/>
                  <a:t> </a:t>
                </a:r>
                <a:r>
                  <a:rPr lang="da-DK" kern="0" dirty="0" err="1"/>
                  <a:t>probes</a:t>
                </a:r>
                <a:r>
                  <a:rPr lang="da-DK" kern="0" dirty="0"/>
                  <a:t> &gt;1/4 in </a:t>
                </a:r>
                <a:r>
                  <a:rPr lang="da-DK" kern="0" dirty="0" err="1"/>
                  <a:t>expectation</a:t>
                </a:r>
                <a:r>
                  <a:rPr lang="da-DK" kern="0" dirty="0"/>
                  <a:t>.</a:t>
                </a:r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da-DK" kern="0" dirty="0" err="1"/>
                  <a:t>Expected</a:t>
                </a:r>
                <a:r>
                  <a:rPr lang="da-DK" kern="0" dirty="0"/>
                  <a:t> </a:t>
                </a:r>
                <a:r>
                  <a:rPr lang="da-DK" kern="0" dirty="0" err="1"/>
                  <a:t>message</a:t>
                </a:r>
                <a:r>
                  <a:rPr lang="da-DK" kern="0" dirty="0"/>
                  <a:t> </a:t>
                </a:r>
                <a:r>
                  <a:rPr lang="da-DK" kern="0" dirty="0" err="1"/>
                  <a:t>length</a:t>
                </a:r>
                <a:r>
                  <a:rPr lang="da-DK" kern="0" dirty="0"/>
                  <a:t> (</a:t>
                </a:r>
                <a14:m>
                  <m:oMath xmlns:m="http://schemas.openxmlformats.org/officeDocument/2006/math">
                    <m:r>
                      <a:rPr lang="da-DK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da-DK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≥2)</m:t>
                    </m:r>
                  </m:oMath>
                </a14:m>
                <a:r>
                  <a:rPr lang="da-DK" kern="0" dirty="0"/>
                  <a:t>: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 b="0" i="0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Pr</m:t>
                        </m:r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⁡[</m:t>
                        </m:r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]∙</m:t>
                        </m:r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p>
                    </m:sSup>
                    <m:func>
                      <m:funcPr>
                        <m:ctrlPr>
                          <a:rPr lang="en-US" i="1" ker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func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+(1−</m:t>
                    </m:r>
                    <m:func>
                      <m:funcPr>
                        <m:ctrlPr>
                          <a:rPr lang="en-US" b="0" i="1" kern="0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kern="0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</m:func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nary>
                      <m:naryPr>
                        <m:chr m:val="∑"/>
                        <m:ctrlPr>
                          <a:rPr lang="en-US" b="0" i="1" kern="0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p>
                          <m:sSupPr>
                            <m:ctrlPr>
                              <a:rPr lang="en-US" b="0" i="1" kern="0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p>
                            <m:r>
                              <a:rPr lang="en-US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i="1" kern="0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en-US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</m:nary>
                  </m:oMath>
                </a14:m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 ker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Pr</m:t>
                        </m:r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⁡[</m:t>
                        </m:r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]∙</m:t>
                        </m:r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p>
                    </m:sSup>
                    <m:func>
                      <m:funcPr>
                        <m:ctrlPr>
                          <a:rPr lang="en-US" i="1" ker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func>
                    <m:r>
                      <a:rPr lang="en-US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+(1−</m:t>
                    </m:r>
                    <m:func>
                      <m:funcPr>
                        <m:ctrlPr>
                          <a:rPr lang="en-US" i="1" ker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ker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</m:func>
                    <m:r>
                      <a:rPr lang="en-US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i="1" kern="0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i="1" ker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∙2</m:t>
                    </m:r>
                    <m:r>
                      <a:rPr lang="en-US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</m:oMath>
                </a14:m>
                <a:endParaRPr lang="da-DK" kern="0" dirty="0"/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da-DK" kern="0" dirty="0"/>
                  <a:t>To </a:t>
                </a:r>
                <a:r>
                  <a:rPr lang="da-DK" kern="0" dirty="0" err="1"/>
                  <a:t>get</a:t>
                </a:r>
                <a:r>
                  <a:rPr lang="da-DK" kern="0" dirty="0"/>
                  <a:t> </a:t>
                </a:r>
                <a:r>
                  <a:rPr lang="da-DK" kern="0" dirty="0" err="1"/>
                  <a:t>contradiction</a:t>
                </a:r>
                <a:r>
                  <a:rPr lang="da-DK" kern="0" dirty="0"/>
                  <a:t>, set </a:t>
                </a:r>
                <a14:m>
                  <m:oMath xmlns:m="http://schemas.openxmlformats.org/officeDocument/2006/math">
                    <m:r>
                      <a:rPr lang="da-DK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a-DK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  <m:func>
                      <m:funcPr>
                        <m:ctrlPr>
                          <a:rPr lang="en-US" b="0" i="1" kern="0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ker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  <m:r>
                          <a:rPr lang="da-DK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</m:fName>
                      <m:e>
                        <m:func>
                          <m:funcPr>
                            <m:ctrlPr>
                              <a:rPr lang="da-DK" b="0" i="1" kern="0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da-DK" b="0" i="0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da-DK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func>
                      </m:e>
                    </m:func>
                    <m:r>
                      <a:rPr lang="en-US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endParaRPr lang="da-DK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 ker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func>
                          <m:funcPr>
                            <m:ctrlPr>
                              <a:rPr lang="en-US" i="1" ker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 kern="0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e>
                        </m:func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p>
                    </m:sSup>
                    <m:func>
                      <m:funcPr>
                        <m:ctrlPr>
                          <a:rPr lang="en-US" i="1" ker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func>
                    <m:r>
                      <a:rPr lang="en-US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 ker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func>
                          <m:funcPr>
                            <m:ctrlPr>
                              <a:rPr lang="en-US" i="1" ker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 kern="0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e>
                        </m:func>
                      </m:e>
                    </m:d>
                    <m:sSup>
                      <m:sSupPr>
                        <m:ctrlPr>
                          <a:rPr lang="en-US" i="1" ker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p>
                    </m:sSup>
                    <m:func>
                      <m:funcPr>
                        <m:ctrlPr>
                          <a:rPr lang="en-US" b="0" i="1" kern="0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)/2</m:t>
                        </m:r>
                      </m:e>
                    </m:func>
                  </m:oMath>
                </a14:m>
                <a:endParaRPr lang="da-DK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 ker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b="0" i="1" kern="0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p>
                    </m:sSup>
                    <m:func>
                      <m:funcPr>
                        <m:ctrlPr>
                          <a:rPr lang="en-US" i="1" ker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func>
                    <m:r>
                      <a:rPr lang="en-US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kern="0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i="1" ker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p>
                    </m:sSup>
                    <m:func>
                      <m:funcPr>
                        <m:ctrlPr>
                          <a:rPr lang="en-US" i="1" ker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/2</m:t>
                        </m:r>
                      </m:e>
                    </m:func>
                  </m:oMath>
                </a14:m>
                <a:endParaRPr lang="da-DK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da-DK" kern="0" dirty="0"/>
                  <a:t>&lt;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a-DK" i="1" kern="0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da-DK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func>
                      <m:funcPr>
                        <m:ctrlPr>
                          <a:rPr lang="en-US" b="0" i="1" kern="0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kern="0" smtClean="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func>
                  </m:oMath>
                </a14:m>
                <a:endParaRPr lang="da-DK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da-DK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baseline="3000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baseline="3000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baseline="3000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baseline="3000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baseline="3000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baseline="3000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baseline="30000" dirty="0"/>
              </a:p>
              <a:p>
                <a:pPr lvl="1"/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endParaRPr lang="en-US" kern="0" dirty="0"/>
              </a:p>
              <a:p>
                <a:pPr lvl="4"/>
                <a:endParaRPr lang="en-US" kern="0" dirty="0"/>
              </a:p>
              <a:p>
                <a:pPr lvl="4"/>
                <a:endParaRPr lang="en-US" kern="0" baseline="30000" dirty="0"/>
              </a:p>
              <a:p>
                <a:pPr lvl="4"/>
                <a:endParaRPr lang="en-US" kern="0" baseline="30000" dirty="0"/>
              </a:p>
              <a:p>
                <a:pPr lvl="3"/>
                <a:endParaRPr lang="en-US" kern="0" dirty="0">
                  <a:latin typeface="+mn-lt"/>
                </a:endParaRPr>
              </a:p>
            </p:txBody>
          </p:sp>
        </mc:Choice>
        <mc:Fallback xmlns="">
          <p:sp>
            <p:nvSpPr>
              <p:cNvPr id="1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140" y="1160463"/>
                <a:ext cx="8850313" cy="4752975"/>
              </a:xfrm>
              <a:prstGeom prst="rect">
                <a:avLst/>
              </a:prstGeom>
              <a:blipFill>
                <a:blip r:embed="rId3"/>
                <a:stretch>
                  <a:fillRect l="-430" t="-532" b="-851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Chronogram Technique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32EBAC5-E4DB-4740-A93A-3ADE013A69DD}"/>
              </a:ext>
            </a:extLst>
          </p:cNvPr>
          <p:cNvGrpSpPr/>
          <p:nvPr/>
        </p:nvGrpSpPr>
        <p:grpSpPr>
          <a:xfrm>
            <a:off x="726345" y="1921301"/>
            <a:ext cx="4375206" cy="831004"/>
            <a:chOff x="2300861" y="1528673"/>
            <a:chExt cx="9151164" cy="1548342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xmlns="" id="{FB4DCDFE-AE1E-EC49-8A26-994FADFFAB5D}"/>
                </a:ext>
              </a:extLst>
            </p:cNvPr>
            <p:cNvSpPr txBox="1"/>
            <p:nvPr/>
          </p:nvSpPr>
          <p:spPr>
            <a:xfrm>
              <a:off x="4666216" y="1528673"/>
              <a:ext cx="6785809" cy="573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i="1" kern="0" dirty="0">
                  <a:solidFill>
                    <a:srgbClr val="3737FF"/>
                  </a:solidFill>
                </a:rPr>
                <a:t>X=a</a:t>
              </a:r>
              <a:r>
                <a:rPr lang="da-DK" sz="1400" i="1" kern="0" baseline="-25000" dirty="0">
                  <a:solidFill>
                    <a:srgbClr val="3737FF"/>
                  </a:solidFill>
                </a:rPr>
                <a:t>k</a:t>
              </a:r>
              <a:r>
                <a:rPr lang="da-DK" sz="1400" kern="0" baseline="-25000" dirty="0">
                  <a:solidFill>
                    <a:srgbClr val="3737FF"/>
                  </a:solidFill>
                </a:rPr>
                <a:t>-1</a:t>
              </a:r>
              <a:r>
                <a:rPr lang="da-DK" sz="1400" i="1" kern="0" dirty="0">
                  <a:solidFill>
                    <a:srgbClr val="3737FF"/>
                  </a:solidFill>
                </a:rPr>
                <a:t>x</a:t>
              </a:r>
              <a:r>
                <a:rPr lang="da-DK" sz="1400" i="1" kern="0" baseline="30000" dirty="0">
                  <a:solidFill>
                    <a:srgbClr val="3737FF"/>
                  </a:solidFill>
                </a:rPr>
                <a:t>k-1</a:t>
              </a:r>
              <a:r>
                <a:rPr lang="da-DK" sz="1400" i="1" kern="0" dirty="0">
                  <a:solidFill>
                    <a:srgbClr val="3737FF"/>
                  </a:solidFill>
                </a:rPr>
                <a:t> +…+</a:t>
              </a:r>
              <a:endParaRPr lang="da-DK" sz="1400" dirty="0">
                <a:solidFill>
                  <a:srgbClr val="3737FF"/>
                </a:solidFill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xmlns="" id="{97A02B4F-B661-4C4B-BB84-F04C14802DD1}"/>
                </a:ext>
              </a:extLst>
            </p:cNvPr>
            <p:cNvSpPr/>
            <p:nvPr/>
          </p:nvSpPr>
          <p:spPr bwMode="auto">
            <a:xfrm>
              <a:off x="23618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xmlns="" id="{E843917A-732C-3340-928F-B7F075F569A7}"/>
                </a:ext>
              </a:extLst>
            </p:cNvPr>
            <p:cNvSpPr/>
            <p:nvPr/>
          </p:nvSpPr>
          <p:spPr bwMode="auto">
            <a:xfrm>
              <a:off x="25447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xmlns="" id="{9116F3AE-897E-CB49-8496-120A19341206}"/>
                </a:ext>
              </a:extLst>
            </p:cNvPr>
            <p:cNvSpPr/>
            <p:nvPr/>
          </p:nvSpPr>
          <p:spPr bwMode="auto">
            <a:xfrm>
              <a:off x="27275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xmlns="" id="{FA084013-C62E-5F41-9669-52F7D6E44714}"/>
                </a:ext>
              </a:extLst>
            </p:cNvPr>
            <p:cNvSpPr/>
            <p:nvPr/>
          </p:nvSpPr>
          <p:spPr bwMode="auto">
            <a:xfrm>
              <a:off x="29104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xmlns="" id="{48C1CC6D-8A87-D042-B638-57B455521D9A}"/>
                </a:ext>
              </a:extLst>
            </p:cNvPr>
            <p:cNvSpPr/>
            <p:nvPr/>
          </p:nvSpPr>
          <p:spPr bwMode="auto">
            <a:xfrm>
              <a:off x="31136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xmlns="" id="{A505DE25-6685-7B4A-B14B-1070531584AD}"/>
                </a:ext>
              </a:extLst>
            </p:cNvPr>
            <p:cNvSpPr/>
            <p:nvPr/>
          </p:nvSpPr>
          <p:spPr bwMode="auto">
            <a:xfrm>
              <a:off x="32965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xmlns="" id="{0653B4EF-5CA9-344B-BD54-4D316120264C}"/>
                </a:ext>
              </a:extLst>
            </p:cNvPr>
            <p:cNvSpPr/>
            <p:nvPr/>
          </p:nvSpPr>
          <p:spPr bwMode="auto">
            <a:xfrm>
              <a:off x="34794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xmlns="" id="{2A70F599-9FAA-134C-9875-32F406251C12}"/>
                </a:ext>
              </a:extLst>
            </p:cNvPr>
            <p:cNvSpPr/>
            <p:nvPr/>
          </p:nvSpPr>
          <p:spPr bwMode="auto">
            <a:xfrm>
              <a:off x="36623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xmlns="" id="{7F565441-06D6-4A4C-BC35-466B073B44BA}"/>
                </a:ext>
              </a:extLst>
            </p:cNvPr>
            <p:cNvSpPr/>
            <p:nvPr/>
          </p:nvSpPr>
          <p:spPr bwMode="auto">
            <a:xfrm>
              <a:off x="38655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xmlns="" id="{DCFF7ED1-0A5F-3D44-B43C-F9E27A1730CC}"/>
                </a:ext>
              </a:extLst>
            </p:cNvPr>
            <p:cNvSpPr/>
            <p:nvPr/>
          </p:nvSpPr>
          <p:spPr bwMode="auto">
            <a:xfrm>
              <a:off x="40483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xmlns="" id="{C1877785-AAE7-4744-BFE5-E92119CA2881}"/>
                </a:ext>
              </a:extLst>
            </p:cNvPr>
            <p:cNvSpPr/>
            <p:nvPr/>
          </p:nvSpPr>
          <p:spPr bwMode="auto">
            <a:xfrm>
              <a:off x="42312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xmlns="" id="{13676471-89EB-D74C-B712-6533D850D38A}"/>
                </a:ext>
              </a:extLst>
            </p:cNvPr>
            <p:cNvSpPr/>
            <p:nvPr/>
          </p:nvSpPr>
          <p:spPr bwMode="auto">
            <a:xfrm>
              <a:off x="44141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xmlns="" id="{AFE4B33F-FAEF-D148-93EA-58119A750B44}"/>
                </a:ext>
              </a:extLst>
            </p:cNvPr>
            <p:cNvSpPr/>
            <p:nvPr/>
          </p:nvSpPr>
          <p:spPr bwMode="auto">
            <a:xfrm>
              <a:off x="46173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xmlns="" id="{E5F04D43-87E4-314C-8998-4A74D6917AB0}"/>
                </a:ext>
              </a:extLst>
            </p:cNvPr>
            <p:cNvSpPr/>
            <p:nvPr/>
          </p:nvSpPr>
          <p:spPr bwMode="auto">
            <a:xfrm>
              <a:off x="48002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xmlns="" id="{1C351588-D1B8-3447-9C0C-A82E3C2E20E6}"/>
                </a:ext>
              </a:extLst>
            </p:cNvPr>
            <p:cNvSpPr/>
            <p:nvPr/>
          </p:nvSpPr>
          <p:spPr bwMode="auto">
            <a:xfrm>
              <a:off x="49831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xmlns="" id="{65F41B1D-6018-0F4C-B070-E91E4D8DD9F9}"/>
                </a:ext>
              </a:extLst>
            </p:cNvPr>
            <p:cNvSpPr/>
            <p:nvPr/>
          </p:nvSpPr>
          <p:spPr bwMode="auto">
            <a:xfrm>
              <a:off x="51659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xmlns="" id="{300C7238-748C-4D49-B678-C20CAC6165E1}"/>
                </a:ext>
              </a:extLst>
            </p:cNvPr>
            <p:cNvSpPr/>
            <p:nvPr/>
          </p:nvSpPr>
          <p:spPr bwMode="auto">
            <a:xfrm>
              <a:off x="536918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xmlns="" id="{A428D9BD-5AAD-6046-94F4-5672F062703B}"/>
                </a:ext>
              </a:extLst>
            </p:cNvPr>
            <p:cNvSpPr/>
            <p:nvPr/>
          </p:nvSpPr>
          <p:spPr bwMode="auto">
            <a:xfrm>
              <a:off x="555206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xmlns="" id="{81B0405D-1F0C-7248-9F6A-76AAAE77753C}"/>
                </a:ext>
              </a:extLst>
            </p:cNvPr>
            <p:cNvSpPr/>
            <p:nvPr/>
          </p:nvSpPr>
          <p:spPr bwMode="auto">
            <a:xfrm>
              <a:off x="573494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xmlns="" id="{2482FD7A-FB28-F54B-8B97-E37E3D3E24EE}"/>
                </a:ext>
              </a:extLst>
            </p:cNvPr>
            <p:cNvSpPr/>
            <p:nvPr/>
          </p:nvSpPr>
          <p:spPr bwMode="auto">
            <a:xfrm>
              <a:off x="591782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xmlns="" id="{3EE39EB0-FF5E-994B-82C0-07F77A8EAFC4}"/>
                </a:ext>
              </a:extLst>
            </p:cNvPr>
            <p:cNvSpPr/>
            <p:nvPr/>
          </p:nvSpPr>
          <p:spPr bwMode="auto">
            <a:xfrm>
              <a:off x="612102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xmlns="" id="{22757361-0A98-BD40-BF87-92C57B802BDE}"/>
                </a:ext>
              </a:extLst>
            </p:cNvPr>
            <p:cNvSpPr/>
            <p:nvPr/>
          </p:nvSpPr>
          <p:spPr bwMode="auto">
            <a:xfrm>
              <a:off x="630390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xmlns="" id="{B22B7B3B-B778-F745-B04E-E8C77CB04B9D}"/>
                </a:ext>
              </a:extLst>
            </p:cNvPr>
            <p:cNvSpPr/>
            <p:nvPr/>
          </p:nvSpPr>
          <p:spPr bwMode="auto">
            <a:xfrm>
              <a:off x="648678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xmlns="" id="{1A44E8BD-C3E2-DA42-B4FE-3DB4051AF8A9}"/>
                </a:ext>
              </a:extLst>
            </p:cNvPr>
            <p:cNvSpPr/>
            <p:nvPr/>
          </p:nvSpPr>
          <p:spPr bwMode="auto">
            <a:xfrm>
              <a:off x="666966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xmlns="" id="{EDEF6D3E-D5A7-C746-8E90-B332187C0CDB}"/>
                </a:ext>
              </a:extLst>
            </p:cNvPr>
            <p:cNvSpPr/>
            <p:nvPr/>
          </p:nvSpPr>
          <p:spPr bwMode="auto">
            <a:xfrm>
              <a:off x="687286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xmlns="" id="{D2DFDEC3-D8B0-E943-A362-784E91E4C721}"/>
                </a:ext>
              </a:extLst>
            </p:cNvPr>
            <p:cNvSpPr/>
            <p:nvPr/>
          </p:nvSpPr>
          <p:spPr bwMode="auto">
            <a:xfrm>
              <a:off x="705574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xmlns="" id="{78715571-93FB-FC4A-B8D9-DAD466501023}"/>
                </a:ext>
              </a:extLst>
            </p:cNvPr>
            <p:cNvSpPr/>
            <p:nvPr/>
          </p:nvSpPr>
          <p:spPr bwMode="auto">
            <a:xfrm>
              <a:off x="723862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xmlns="" id="{23027A5D-1177-EA41-870B-FC42A5A8A399}"/>
                </a:ext>
              </a:extLst>
            </p:cNvPr>
            <p:cNvSpPr/>
            <p:nvPr/>
          </p:nvSpPr>
          <p:spPr bwMode="auto">
            <a:xfrm>
              <a:off x="742150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xmlns="" id="{639859AA-89FA-0C4D-AF5A-D94899098DCA}"/>
                </a:ext>
              </a:extLst>
            </p:cNvPr>
            <p:cNvSpPr/>
            <p:nvPr/>
          </p:nvSpPr>
          <p:spPr bwMode="auto">
            <a:xfrm>
              <a:off x="7624701" y="2343437"/>
              <a:ext cx="90030" cy="95676"/>
            </a:xfrm>
            <a:prstGeom prst="ellipse">
              <a:avLst/>
            </a:prstGeom>
            <a:solidFill>
              <a:srgbClr val="FF8521"/>
            </a:solidFill>
            <a:ln w="9525" cap="flat" cmpd="sng" algn="ctr">
              <a:solidFill>
                <a:srgbClr val="FF85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xmlns="" id="{5CFDEC0B-4416-BF47-A563-849028928CCC}"/>
                </a:ext>
              </a:extLst>
            </p:cNvPr>
            <p:cNvSpPr/>
            <p:nvPr/>
          </p:nvSpPr>
          <p:spPr bwMode="auto">
            <a:xfrm>
              <a:off x="7807581" y="2343437"/>
              <a:ext cx="90030" cy="95676"/>
            </a:xfrm>
            <a:prstGeom prst="ellipse">
              <a:avLst/>
            </a:prstGeom>
            <a:solidFill>
              <a:srgbClr val="FF8521"/>
            </a:solidFill>
            <a:ln w="9525" cap="flat" cmpd="sng" algn="ctr">
              <a:solidFill>
                <a:srgbClr val="FF85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xmlns="" id="{30C4231C-B8C5-224E-8A70-E1FC294E17C9}"/>
                </a:ext>
              </a:extLst>
            </p:cNvPr>
            <p:cNvCxnSpPr/>
            <p:nvPr/>
          </p:nvCxnSpPr>
          <p:spPr bwMode="auto">
            <a:xfrm>
              <a:off x="7563741" y="218448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xmlns="" id="{A2A5AAB3-1919-214C-B6AC-D4147C52507B}"/>
                </a:ext>
              </a:extLst>
            </p:cNvPr>
            <p:cNvCxnSpPr/>
            <p:nvPr/>
          </p:nvCxnSpPr>
          <p:spPr bwMode="auto">
            <a:xfrm>
              <a:off x="6811901" y="219464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xmlns="" id="{307B857D-F4EB-C745-85F6-CAA9395E2ADC}"/>
                </a:ext>
              </a:extLst>
            </p:cNvPr>
            <p:cNvCxnSpPr/>
            <p:nvPr/>
          </p:nvCxnSpPr>
          <p:spPr bwMode="auto">
            <a:xfrm>
              <a:off x="5328541" y="220480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xmlns="" id="{E521B49C-1672-F64A-8A6E-6D3ADCCF0CAB}"/>
                </a:ext>
              </a:extLst>
            </p:cNvPr>
            <p:cNvCxnSpPr/>
            <p:nvPr/>
          </p:nvCxnSpPr>
          <p:spPr bwMode="auto">
            <a:xfrm>
              <a:off x="2300861" y="221496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xmlns="" id="{05BF2EDD-5672-A646-B00C-9A6EE53DE3EF}"/>
                </a:ext>
              </a:extLst>
            </p:cNvPr>
            <p:cNvSpPr txBox="1"/>
            <p:nvPr/>
          </p:nvSpPr>
          <p:spPr>
            <a:xfrm>
              <a:off x="5854050" y="2503559"/>
              <a:ext cx="1209603" cy="573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i="1" dirty="0">
                  <a:solidFill>
                    <a:srgbClr val="3737FF"/>
                  </a:solidFill>
                </a:rPr>
                <a:t>j</a:t>
              </a:r>
            </a:p>
          </p:txBody>
        </p: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xmlns="" id="{07FF6CAC-F1F9-9C4D-9541-C1FC909F8624}"/>
                </a:ext>
              </a:extLst>
            </p:cNvPr>
            <p:cNvCxnSpPr/>
            <p:nvPr/>
          </p:nvCxnSpPr>
          <p:spPr bwMode="auto">
            <a:xfrm>
              <a:off x="7955165" y="218448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xmlns="" id="{F7EB1D4B-C430-DB4B-B964-6B5534F38150}"/>
              </a:ext>
            </a:extLst>
          </p:cNvPr>
          <p:cNvGrpSpPr/>
          <p:nvPr/>
        </p:nvGrpSpPr>
        <p:grpSpPr>
          <a:xfrm>
            <a:off x="6068477" y="2267828"/>
            <a:ext cx="2703344" cy="256288"/>
            <a:chOff x="2300861" y="2184489"/>
            <a:chExt cx="5654304" cy="477520"/>
          </a:xfrm>
        </p:grpSpPr>
        <p:sp>
          <p:nvSpPr>
            <p:cNvPr id="167" name="Oval 166">
              <a:extLst>
                <a:ext uri="{FF2B5EF4-FFF2-40B4-BE49-F238E27FC236}">
                  <a16:creationId xmlns:a16="http://schemas.microsoft.com/office/drawing/2014/main" xmlns="" id="{74A96EDA-2738-2243-9155-B725BFFA6D52}"/>
                </a:ext>
              </a:extLst>
            </p:cNvPr>
            <p:cNvSpPr/>
            <p:nvPr/>
          </p:nvSpPr>
          <p:spPr bwMode="auto">
            <a:xfrm>
              <a:off x="23618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xmlns="" id="{2A03BC3B-D8CB-9C4E-9365-0CE04330FBBB}"/>
                </a:ext>
              </a:extLst>
            </p:cNvPr>
            <p:cNvSpPr/>
            <p:nvPr/>
          </p:nvSpPr>
          <p:spPr bwMode="auto">
            <a:xfrm>
              <a:off x="25447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xmlns="" id="{3EAA3747-46E0-8443-A090-8A4D499AE9BB}"/>
                </a:ext>
              </a:extLst>
            </p:cNvPr>
            <p:cNvSpPr/>
            <p:nvPr/>
          </p:nvSpPr>
          <p:spPr bwMode="auto">
            <a:xfrm>
              <a:off x="27275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xmlns="" id="{9BFBC427-56A2-7E4F-BF79-D02462FD430B}"/>
                </a:ext>
              </a:extLst>
            </p:cNvPr>
            <p:cNvSpPr/>
            <p:nvPr/>
          </p:nvSpPr>
          <p:spPr bwMode="auto">
            <a:xfrm>
              <a:off x="29104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xmlns="" id="{DD003CBF-7077-364F-8195-5316D364F3F1}"/>
                </a:ext>
              </a:extLst>
            </p:cNvPr>
            <p:cNvSpPr/>
            <p:nvPr/>
          </p:nvSpPr>
          <p:spPr bwMode="auto">
            <a:xfrm>
              <a:off x="31136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xmlns="" id="{AC372767-5223-4B45-9B80-58AFC86A0F10}"/>
                </a:ext>
              </a:extLst>
            </p:cNvPr>
            <p:cNvSpPr/>
            <p:nvPr/>
          </p:nvSpPr>
          <p:spPr bwMode="auto">
            <a:xfrm>
              <a:off x="32965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xmlns="" id="{D97A1668-0AE9-8C4E-A38B-DAE4A8259633}"/>
                </a:ext>
              </a:extLst>
            </p:cNvPr>
            <p:cNvSpPr/>
            <p:nvPr/>
          </p:nvSpPr>
          <p:spPr bwMode="auto">
            <a:xfrm>
              <a:off x="34794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xmlns="" id="{CC528F0F-E36E-9845-A027-3FC839BA1C15}"/>
                </a:ext>
              </a:extLst>
            </p:cNvPr>
            <p:cNvSpPr/>
            <p:nvPr/>
          </p:nvSpPr>
          <p:spPr bwMode="auto">
            <a:xfrm>
              <a:off x="36623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xmlns="" id="{1917CB03-4C2A-1043-864E-40EC22B59673}"/>
                </a:ext>
              </a:extLst>
            </p:cNvPr>
            <p:cNvSpPr/>
            <p:nvPr/>
          </p:nvSpPr>
          <p:spPr bwMode="auto">
            <a:xfrm>
              <a:off x="38655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xmlns="" id="{0287476A-6C32-1945-A267-3D482D16C5C6}"/>
                </a:ext>
              </a:extLst>
            </p:cNvPr>
            <p:cNvSpPr/>
            <p:nvPr/>
          </p:nvSpPr>
          <p:spPr bwMode="auto">
            <a:xfrm>
              <a:off x="40483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xmlns="" id="{E405F40B-8B2A-634D-B8B4-992EA300F3AA}"/>
                </a:ext>
              </a:extLst>
            </p:cNvPr>
            <p:cNvSpPr/>
            <p:nvPr/>
          </p:nvSpPr>
          <p:spPr bwMode="auto">
            <a:xfrm>
              <a:off x="42312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xmlns="" id="{372FEDF0-E4DF-ED43-9C16-5FDD22C5CBC3}"/>
                </a:ext>
              </a:extLst>
            </p:cNvPr>
            <p:cNvSpPr/>
            <p:nvPr/>
          </p:nvSpPr>
          <p:spPr bwMode="auto">
            <a:xfrm>
              <a:off x="44141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xmlns="" id="{97F6119B-60D3-2A4D-A73C-B5E0DA5184D9}"/>
                </a:ext>
              </a:extLst>
            </p:cNvPr>
            <p:cNvSpPr/>
            <p:nvPr/>
          </p:nvSpPr>
          <p:spPr bwMode="auto">
            <a:xfrm>
              <a:off x="46173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xmlns="" id="{094B6743-9814-7744-B7C6-FAE52F589DE0}"/>
                </a:ext>
              </a:extLst>
            </p:cNvPr>
            <p:cNvSpPr/>
            <p:nvPr/>
          </p:nvSpPr>
          <p:spPr bwMode="auto">
            <a:xfrm>
              <a:off x="48002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xmlns="" id="{BEDB0A5D-8E96-F94E-A314-FB50C4FADE32}"/>
                </a:ext>
              </a:extLst>
            </p:cNvPr>
            <p:cNvSpPr/>
            <p:nvPr/>
          </p:nvSpPr>
          <p:spPr bwMode="auto">
            <a:xfrm>
              <a:off x="49831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xmlns="" id="{DB1E0CBB-6A0C-CB46-AFE6-09FF6446E3A0}"/>
                </a:ext>
              </a:extLst>
            </p:cNvPr>
            <p:cNvSpPr/>
            <p:nvPr/>
          </p:nvSpPr>
          <p:spPr bwMode="auto">
            <a:xfrm>
              <a:off x="51659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xmlns="" id="{78D7AAF1-E37C-0A4B-8283-77A046DDB580}"/>
                </a:ext>
              </a:extLst>
            </p:cNvPr>
            <p:cNvSpPr/>
            <p:nvPr/>
          </p:nvSpPr>
          <p:spPr bwMode="auto">
            <a:xfrm>
              <a:off x="687286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xmlns="" id="{937FE5A6-DA04-FE4B-806B-9C2361DB2B3D}"/>
                </a:ext>
              </a:extLst>
            </p:cNvPr>
            <p:cNvSpPr/>
            <p:nvPr/>
          </p:nvSpPr>
          <p:spPr bwMode="auto">
            <a:xfrm>
              <a:off x="705574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xmlns="" id="{905E9099-AC05-B044-B1D5-7EB80715A86A}"/>
                </a:ext>
              </a:extLst>
            </p:cNvPr>
            <p:cNvSpPr/>
            <p:nvPr/>
          </p:nvSpPr>
          <p:spPr bwMode="auto">
            <a:xfrm>
              <a:off x="723862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xmlns="" id="{5B15C1A5-1696-7B44-9F78-A83EDC63B183}"/>
                </a:ext>
              </a:extLst>
            </p:cNvPr>
            <p:cNvSpPr/>
            <p:nvPr/>
          </p:nvSpPr>
          <p:spPr bwMode="auto">
            <a:xfrm>
              <a:off x="742150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xmlns="" id="{85C86E6C-4AEC-A84D-BAEC-10C469814720}"/>
                </a:ext>
              </a:extLst>
            </p:cNvPr>
            <p:cNvSpPr/>
            <p:nvPr/>
          </p:nvSpPr>
          <p:spPr bwMode="auto">
            <a:xfrm>
              <a:off x="7624701" y="2343437"/>
              <a:ext cx="90030" cy="95676"/>
            </a:xfrm>
            <a:prstGeom prst="ellipse">
              <a:avLst/>
            </a:prstGeom>
            <a:solidFill>
              <a:srgbClr val="FF8521"/>
            </a:solidFill>
            <a:ln w="9525" cap="flat" cmpd="sng" algn="ctr">
              <a:solidFill>
                <a:srgbClr val="FF85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xmlns="" id="{E4821218-031C-D94E-A150-16B3DF0CE3A4}"/>
                </a:ext>
              </a:extLst>
            </p:cNvPr>
            <p:cNvSpPr/>
            <p:nvPr/>
          </p:nvSpPr>
          <p:spPr bwMode="auto">
            <a:xfrm>
              <a:off x="7807581" y="2343437"/>
              <a:ext cx="90030" cy="95676"/>
            </a:xfrm>
            <a:prstGeom prst="ellipse">
              <a:avLst/>
            </a:prstGeom>
            <a:solidFill>
              <a:srgbClr val="FF8521"/>
            </a:solidFill>
            <a:ln w="9525" cap="flat" cmpd="sng" algn="ctr">
              <a:solidFill>
                <a:srgbClr val="FF85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xmlns="" id="{3DB1E3D5-46AC-964E-81A0-6C5360828338}"/>
                </a:ext>
              </a:extLst>
            </p:cNvPr>
            <p:cNvCxnSpPr/>
            <p:nvPr/>
          </p:nvCxnSpPr>
          <p:spPr bwMode="auto">
            <a:xfrm>
              <a:off x="7563741" y="218448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xmlns="" id="{D18A7AB1-0C52-474C-B90A-246BC115B983}"/>
                </a:ext>
              </a:extLst>
            </p:cNvPr>
            <p:cNvCxnSpPr/>
            <p:nvPr/>
          </p:nvCxnSpPr>
          <p:spPr bwMode="auto">
            <a:xfrm>
              <a:off x="5328541" y="220480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xmlns="" id="{B2D95413-8B59-5940-B474-52C4C3A76143}"/>
                </a:ext>
              </a:extLst>
            </p:cNvPr>
            <p:cNvCxnSpPr/>
            <p:nvPr/>
          </p:nvCxnSpPr>
          <p:spPr bwMode="auto">
            <a:xfrm>
              <a:off x="2300861" y="221496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xmlns="" id="{226BA84E-7139-C642-B445-29EBEB9D6D4F}"/>
                </a:ext>
              </a:extLst>
            </p:cNvPr>
            <p:cNvCxnSpPr/>
            <p:nvPr/>
          </p:nvCxnSpPr>
          <p:spPr bwMode="auto">
            <a:xfrm>
              <a:off x="7955165" y="218448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xmlns="" id="{97419028-0F5E-FD43-8571-1A9E26E07BA2}"/>
              </a:ext>
            </a:extLst>
          </p:cNvPr>
          <p:cNvCxnSpPr/>
          <p:nvPr/>
        </p:nvCxnSpPr>
        <p:spPr bwMode="auto">
          <a:xfrm>
            <a:off x="8254367" y="2267827"/>
            <a:ext cx="0" cy="239929"/>
          </a:xfrm>
          <a:prstGeom prst="line">
            <a:avLst/>
          </a:prstGeom>
          <a:noFill/>
          <a:ln w="31750" cap="flat" cmpd="sng" algn="ctr">
            <a:solidFill>
              <a:srgbClr val="3737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04" name="Group 203">
            <a:extLst>
              <a:ext uri="{FF2B5EF4-FFF2-40B4-BE49-F238E27FC236}">
                <a16:creationId xmlns:a16="http://schemas.microsoft.com/office/drawing/2014/main" xmlns="" id="{552E29F1-D390-6B46-9488-13EC819553C6}"/>
              </a:ext>
            </a:extLst>
          </p:cNvPr>
          <p:cNvGrpSpPr/>
          <p:nvPr/>
        </p:nvGrpSpPr>
        <p:grpSpPr>
          <a:xfrm>
            <a:off x="3613241" y="2099033"/>
            <a:ext cx="2415424" cy="577516"/>
            <a:chOff x="3547741" y="2040558"/>
            <a:chExt cx="2415424" cy="577516"/>
          </a:xfrm>
        </p:grpSpPr>
        <p:sp>
          <p:nvSpPr>
            <p:cNvPr id="205" name="Right Arrow 204">
              <a:extLst>
                <a:ext uri="{FF2B5EF4-FFF2-40B4-BE49-F238E27FC236}">
                  <a16:creationId xmlns:a16="http://schemas.microsoft.com/office/drawing/2014/main" xmlns="" id="{40CAB8E5-2374-674E-A3A2-979DF108CDC3}"/>
                </a:ext>
              </a:extLst>
            </p:cNvPr>
            <p:cNvSpPr/>
            <p:nvPr/>
          </p:nvSpPr>
          <p:spPr bwMode="auto">
            <a:xfrm>
              <a:off x="3547741" y="2040558"/>
              <a:ext cx="2271049" cy="577516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xmlns="" id="{9300620A-08CD-9D40-941E-B9654E501C79}"/>
                </a:ext>
              </a:extLst>
            </p:cNvPr>
            <p:cNvSpPr txBox="1"/>
            <p:nvPr/>
          </p:nvSpPr>
          <p:spPr>
            <a:xfrm>
              <a:off x="3692116" y="2156066"/>
              <a:ext cx="22710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dirty="0"/>
                <a:t>Encoding </a:t>
              </a:r>
              <a:r>
                <a:rPr lang="da-DK" sz="1600" i="1" dirty="0"/>
                <a:t>M</a:t>
              </a:r>
              <a:r>
                <a:rPr lang="da-DK" sz="1600" i="1" baseline="-25000" dirty="0"/>
                <a:t>Y</a:t>
              </a:r>
              <a:r>
                <a:rPr lang="da-DK" sz="1600" dirty="0"/>
                <a:t>(</a:t>
              </a:r>
              <a:r>
                <a:rPr lang="da-DK" sz="1600" i="1" dirty="0"/>
                <a:t>X</a:t>
              </a:r>
              <a:r>
                <a:rPr lang="da-DK" sz="1600" dirty="0"/>
                <a:t>)</a:t>
              </a:r>
            </a:p>
          </p:txBody>
        </p:sp>
      </p:grpSp>
      <p:sp>
        <p:nvSpPr>
          <p:cNvPr id="208" name="TextBox 207">
            <a:extLst>
              <a:ext uri="{FF2B5EF4-FFF2-40B4-BE49-F238E27FC236}">
                <a16:creationId xmlns:a16="http://schemas.microsoft.com/office/drawing/2014/main" xmlns="" id="{1001B6CF-37DC-384F-BD93-7E731A2185B0}"/>
              </a:ext>
            </a:extLst>
          </p:cNvPr>
          <p:cNvSpPr txBox="1"/>
          <p:nvPr/>
        </p:nvSpPr>
        <p:spPr>
          <a:xfrm>
            <a:off x="7484218" y="1921300"/>
            <a:ext cx="6217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i="1" kern="0" dirty="0">
                <a:solidFill>
                  <a:srgbClr val="3737FF"/>
                </a:solidFill>
              </a:rPr>
              <a:t>Y</a:t>
            </a:r>
            <a:endParaRPr lang="da-DK" sz="1400" dirty="0">
              <a:solidFill>
                <a:srgbClr val="3737FF"/>
              </a:solidFill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xmlns="" id="{2C40DC59-33B4-D24F-9AF4-8464D899F05D}"/>
              </a:ext>
            </a:extLst>
          </p:cNvPr>
          <p:cNvGrpSpPr/>
          <p:nvPr/>
        </p:nvGrpSpPr>
        <p:grpSpPr>
          <a:xfrm>
            <a:off x="922051" y="2104582"/>
            <a:ext cx="1603674" cy="706438"/>
            <a:chOff x="4841352" y="3231219"/>
            <a:chExt cx="1603674" cy="706438"/>
          </a:xfrm>
        </p:grpSpPr>
        <p:sp>
          <p:nvSpPr>
            <p:cNvPr id="80" name="Rounded Rectangular Callout 79">
              <a:extLst>
                <a:ext uri="{FF2B5EF4-FFF2-40B4-BE49-F238E27FC236}">
                  <a16:creationId xmlns:a16="http://schemas.microsoft.com/office/drawing/2014/main" xmlns="" id="{4B4CA128-750D-B94A-8159-35BDDD53BD6C}"/>
                </a:ext>
              </a:extLst>
            </p:cNvPr>
            <p:cNvSpPr/>
            <p:nvPr/>
          </p:nvSpPr>
          <p:spPr bwMode="auto">
            <a:xfrm>
              <a:off x="4841352" y="3231219"/>
              <a:ext cx="1560101" cy="706438"/>
            </a:xfrm>
            <a:prstGeom prst="wedgeRoundRectCallout">
              <a:avLst>
                <a:gd name="adj1" fmla="val 81400"/>
                <a:gd name="adj2" fmla="val 186120"/>
                <a:gd name="adj3" fmla="val 16667"/>
              </a:avLst>
            </a:prstGeom>
            <a:solidFill>
              <a:srgbClr val="DDDDD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x-none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xmlns="" id="{C009F6BE-8272-EA46-B144-C6F9E7A74AD5}"/>
                </a:ext>
              </a:extLst>
            </p:cNvPr>
            <p:cNvSpPr txBox="1"/>
            <p:nvPr/>
          </p:nvSpPr>
          <p:spPr>
            <a:xfrm>
              <a:off x="4867257" y="3430550"/>
              <a:ext cx="15777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kern="0" dirty="0"/>
                <a:t>Naive </a:t>
              </a:r>
              <a:r>
                <a:rPr lang="da-DK" sz="1400" kern="0" dirty="0" err="1"/>
                <a:t>encoding</a:t>
              </a:r>
              <a:endParaRPr lang="da-DK" sz="140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62BA59F4-FF0A-3248-A8E1-D39F38E68D44}"/>
              </a:ext>
            </a:extLst>
          </p:cNvPr>
          <p:cNvGrpSpPr/>
          <p:nvPr/>
        </p:nvGrpSpPr>
        <p:grpSpPr>
          <a:xfrm>
            <a:off x="7280392" y="2648268"/>
            <a:ext cx="2155855" cy="1030634"/>
            <a:chOff x="7516022" y="4554414"/>
            <a:chExt cx="2155855" cy="1030634"/>
          </a:xfrm>
        </p:grpSpPr>
        <p:sp>
          <p:nvSpPr>
            <p:cNvPr id="86" name="Rounded Rectangular Callout 85">
              <a:extLst>
                <a:ext uri="{FF2B5EF4-FFF2-40B4-BE49-F238E27FC236}">
                  <a16:creationId xmlns:a16="http://schemas.microsoft.com/office/drawing/2014/main" xmlns="" id="{19EF05CB-CB96-6742-B47B-F9FD32DFD9B9}"/>
                </a:ext>
              </a:extLst>
            </p:cNvPr>
            <p:cNvSpPr/>
            <p:nvPr/>
          </p:nvSpPr>
          <p:spPr bwMode="auto">
            <a:xfrm>
              <a:off x="7516022" y="4554414"/>
              <a:ext cx="2155855" cy="1030634"/>
            </a:xfrm>
            <a:prstGeom prst="wedgeRoundRectCallout">
              <a:avLst>
                <a:gd name="adj1" fmla="val -116801"/>
                <a:gd name="adj2" fmla="val 61169"/>
                <a:gd name="adj3" fmla="val 16667"/>
              </a:avLst>
            </a:prstGeom>
            <a:solidFill>
              <a:srgbClr val="DDDDD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x-none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xmlns="" id="{E090ED8F-365E-C740-93B8-E34F5049C9BA}"/>
                    </a:ext>
                  </a:extLst>
                </p:cNvPr>
                <p:cNvSpPr txBox="1"/>
                <p:nvPr/>
              </p:nvSpPr>
              <p:spPr>
                <a:xfrm>
                  <a:off x="7731452" y="4680182"/>
                  <a:ext cx="1850834" cy="7455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x-none" sz="140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x-none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a14:m>
                  <a:r>
                    <a:rPr lang="x-none" sz="1400" dirty="0"/>
                    <a:t> updates in epoch </a:t>
                  </a:r>
                  <a:r>
                    <a:rPr lang="x-none" sz="1400" i="1" dirty="0"/>
                    <a:t>i</a:t>
                  </a:r>
                  <a:r>
                    <a:rPr lang="x-none" sz="1400" dirty="0"/>
                    <a:t>. Updates </a:t>
                  </a:r>
                  <a14:m>
                    <m:oMath xmlns:m="http://schemas.openxmlformats.org/officeDocument/2006/math">
                      <m:r>
                        <a:rPr lang="x-none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x-none" sz="1400" i="1" smtClean="0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</m:oMath>
                  </a14:m>
                  <a:r>
                    <a:rPr lang="x-none" sz="1400" dirty="0"/>
                    <a:t> cells.</a:t>
                  </a: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E090ED8F-365E-C740-93B8-E34F5049C9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1452" y="4680182"/>
                  <a:ext cx="1850834" cy="745589"/>
                </a:xfrm>
                <a:prstGeom prst="rect">
                  <a:avLst/>
                </a:prstGeom>
                <a:blipFill>
                  <a:blip r:embed="rId4"/>
                  <a:stretch>
                    <a:fillRect l="-680" b="-6667"/>
                  </a:stretch>
                </a:blipFill>
              </p:spPr>
              <p:txBody>
                <a:bodyPr/>
                <a:lstStyle/>
                <a:p>
                  <a:r>
                    <a:rPr lang="en-DK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xmlns="" id="{5EE33C36-C5B4-1B42-84C7-95330EFFCD5F}"/>
              </a:ext>
            </a:extLst>
          </p:cNvPr>
          <p:cNvGrpSpPr/>
          <p:nvPr/>
        </p:nvGrpSpPr>
        <p:grpSpPr>
          <a:xfrm>
            <a:off x="7578941" y="4419122"/>
            <a:ext cx="2155855" cy="1030634"/>
            <a:chOff x="7516022" y="4554414"/>
            <a:chExt cx="2155855" cy="1030634"/>
          </a:xfrm>
        </p:grpSpPr>
        <p:sp>
          <p:nvSpPr>
            <p:cNvPr id="95" name="Rounded Rectangular Callout 94">
              <a:extLst>
                <a:ext uri="{FF2B5EF4-FFF2-40B4-BE49-F238E27FC236}">
                  <a16:creationId xmlns:a16="http://schemas.microsoft.com/office/drawing/2014/main" xmlns="" id="{D2AF2AFB-CA15-1E43-8EE4-6D47C2EEE4A5}"/>
                </a:ext>
              </a:extLst>
            </p:cNvPr>
            <p:cNvSpPr/>
            <p:nvPr/>
          </p:nvSpPr>
          <p:spPr bwMode="auto">
            <a:xfrm>
              <a:off x="7516022" y="4554414"/>
              <a:ext cx="2155855" cy="1030634"/>
            </a:xfrm>
            <a:prstGeom prst="wedgeRoundRectCallout">
              <a:avLst>
                <a:gd name="adj1" fmla="val -112202"/>
                <a:gd name="adj2" fmla="val 29101"/>
                <a:gd name="adj3" fmla="val 16667"/>
              </a:avLst>
            </a:prstGeom>
            <a:solidFill>
              <a:srgbClr val="DDDDD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x-none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xmlns="" id="{B1E3DE29-B56A-1A4E-AE25-BEA881005D75}"/>
                    </a:ext>
                  </a:extLst>
                </p:cNvPr>
                <p:cNvSpPr txBox="1"/>
                <p:nvPr/>
              </p:nvSpPr>
              <p:spPr>
                <a:xfrm>
                  <a:off x="7731452" y="4680182"/>
                  <a:ext cx="1850834" cy="8274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x-none" sz="1400" dirty="0"/>
                    <a:t>Increasing with Pr[</a:t>
                  </a:r>
                  <a:r>
                    <a:rPr lang="x-none" sz="1400" i="1" dirty="0"/>
                    <a:t>A</a:t>
                  </a:r>
                  <a:r>
                    <a:rPr lang="x-none" sz="1400" dirty="0"/>
                    <a:t>] and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x-none" sz="1400" dirty="0"/>
                    <a:t> by Markov’s.</a:t>
                  </a:r>
                </a:p>
              </p:txBody>
            </p:sp>
          </mc:Choice>
          <mc:Fallback xmlns=""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B1E3DE29-B56A-1A4E-AE25-BEA881005D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1452" y="4680182"/>
                  <a:ext cx="1850834" cy="827406"/>
                </a:xfrm>
                <a:prstGeom prst="rect">
                  <a:avLst/>
                </a:prstGeom>
                <a:blipFill>
                  <a:blip r:embed="rId5"/>
                  <a:stretch>
                    <a:fillRect l="-685" b="-6061"/>
                  </a:stretch>
                </a:blipFill>
              </p:spPr>
              <p:txBody>
                <a:bodyPr/>
                <a:lstStyle/>
                <a:p>
                  <a:r>
                    <a:rPr lang="en-DK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654673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3"/>
              <p:cNvSpPr txBox="1">
                <a:spLocks noChangeArrowheads="1"/>
              </p:cNvSpPr>
              <p:nvPr/>
            </p:nvSpPr>
            <p:spPr bwMode="auto">
              <a:xfrm>
                <a:off x="485140" y="1160463"/>
                <a:ext cx="8850313" cy="4752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>
                  <a:buFont typeface="Wingdings" pitchFamily="2" charset="2"/>
                  <a:buChar char="§"/>
                </a:pPr>
                <a:r>
                  <a:rPr lang="da-DK" kern="0" dirty="0"/>
                  <a:t>Assume </a:t>
                </a:r>
                <a:r>
                  <a:rPr lang="da-DK" kern="0" dirty="0" err="1">
                    <a:solidFill>
                      <a:srgbClr val="00FF00"/>
                    </a:solidFill>
                  </a:rPr>
                  <a:t>query</a:t>
                </a:r>
                <a:r>
                  <a:rPr lang="da-DK" kern="0" dirty="0"/>
                  <a:t> </a:t>
                </a:r>
                <a:r>
                  <a:rPr lang="da-DK" kern="0" dirty="0" err="1"/>
                  <a:t>probes</a:t>
                </a:r>
                <a:r>
                  <a:rPr lang="da-DK" kern="0" dirty="0"/>
                  <a:t> &lt;1/8 </a:t>
                </a:r>
                <a:r>
                  <a:rPr lang="da-DK" kern="0" dirty="0" err="1"/>
                  <a:t>cells</a:t>
                </a:r>
                <a:r>
                  <a:rPr lang="da-DK" kern="0" dirty="0"/>
                  <a:t> in </a:t>
                </a:r>
                <a:r>
                  <a:rPr lang="da-DK" kern="0" dirty="0" err="1"/>
                  <a:t>expectation</a:t>
                </a:r>
                <a:r>
                  <a:rPr lang="da-DK" kern="0" dirty="0"/>
                  <a:t> from </a:t>
                </a:r>
                <a:r>
                  <a:rPr lang="da-DK" kern="0" dirty="0" err="1">
                    <a:solidFill>
                      <a:srgbClr val="3737FF"/>
                    </a:solidFill>
                  </a:rPr>
                  <a:t>epoch</a:t>
                </a:r>
                <a:r>
                  <a:rPr lang="da-DK" kern="0" dirty="0">
                    <a:solidFill>
                      <a:srgbClr val="3737FF"/>
                    </a:solidFill>
                  </a:rPr>
                  <a:t> </a:t>
                </a:r>
                <a:r>
                  <a:rPr lang="da-DK" i="1" kern="0" dirty="0">
                    <a:solidFill>
                      <a:srgbClr val="3737FF"/>
                    </a:solidFill>
                  </a:rPr>
                  <a:t>j</a:t>
                </a:r>
                <a:r>
                  <a:rPr lang="da-DK" kern="0" dirty="0"/>
                  <a:t>.</a:t>
                </a:r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da-DK" kern="0" dirty="0"/>
                  <a:t>To </a:t>
                </a:r>
                <a:r>
                  <a:rPr lang="da-DK" kern="0" dirty="0" err="1"/>
                  <a:t>get</a:t>
                </a:r>
                <a:r>
                  <a:rPr lang="da-DK" kern="0" dirty="0"/>
                  <a:t> </a:t>
                </a:r>
                <a:r>
                  <a:rPr lang="da-DK" kern="0" dirty="0" err="1"/>
                  <a:t>contradiction</a:t>
                </a:r>
                <a:r>
                  <a:rPr lang="da-DK" kern="0" dirty="0"/>
                  <a:t>, set </a:t>
                </a:r>
                <a14:m>
                  <m:oMath xmlns:m="http://schemas.openxmlformats.org/officeDocument/2006/math">
                    <m:r>
                      <a:rPr lang="da-DK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a-DK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  <m:func>
                      <m:funcPr>
                        <m:ctrlPr>
                          <a:rPr lang="en-US" i="1" ker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ker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  <m:r>
                          <a:rPr lang="da-DK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</m:fName>
                      <m:e>
                        <m:func>
                          <m:funcPr>
                            <m:ctrlPr>
                              <a:rPr lang="da-DK" i="1" ker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da-DK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da-DK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func>
                      </m:e>
                    </m:func>
                    <m:r>
                      <a:rPr lang="en-US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da-DK" kern="0" dirty="0"/>
              </a:p>
              <a:p>
                <a:pPr marL="342900" indent="-342900">
                  <a:buFont typeface="Wingdings" pitchFamily="2" charset="2"/>
                  <a:buChar char="§"/>
                </a:pPr>
                <a:endParaRPr lang="da-DK" kern="0" dirty="0"/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da-DK" kern="0" dirty="0">
                    <a:solidFill>
                      <a:srgbClr val="3737FF"/>
                    </a:solidFill>
                  </a:rPr>
                  <a:t>So: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da-DK" kern="0" dirty="0"/>
                  <a:t>Must </a:t>
                </a:r>
                <a:r>
                  <a:rPr lang="da-DK" kern="0" dirty="0" err="1"/>
                  <a:t>probe</a:t>
                </a:r>
                <a:r>
                  <a:rPr lang="da-DK" kern="0" dirty="0"/>
                  <a:t> </a:t>
                </a:r>
                <a14:m>
                  <m:oMath xmlns:m="http://schemas.openxmlformats.org/officeDocument/2006/math">
                    <m:r>
                      <a:rPr lang="da-DK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1/8</m:t>
                    </m:r>
                  </m:oMath>
                </a14:m>
                <a:r>
                  <a:rPr lang="da-DK" kern="0" dirty="0"/>
                  <a:t> </a:t>
                </a:r>
                <a:r>
                  <a:rPr lang="da-DK" kern="0" dirty="0" err="1"/>
                  <a:t>cells</a:t>
                </a:r>
                <a:r>
                  <a:rPr lang="da-DK" kern="0" dirty="0"/>
                  <a:t> in </a:t>
                </a:r>
                <a:r>
                  <a:rPr lang="da-DK" kern="0" dirty="0" err="1"/>
                  <a:t>expectation</a:t>
                </a:r>
                <a:r>
                  <a:rPr lang="da-DK" kern="0" dirty="0"/>
                  <a:t> from </a:t>
                </a:r>
                <a:r>
                  <a:rPr lang="da-DK" kern="0" dirty="0" err="1"/>
                  <a:t>each</a:t>
                </a:r>
                <a:r>
                  <a:rPr lang="da-DK" kern="0" dirty="0"/>
                  <a:t>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da-DK" i="1" kern="0" smtClean="0">
                            <a:latin typeface="Cambria Math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da-DK" i="1" kern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a-DK" i="0" kern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da-DK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sub>
                        </m:sSub>
                      </m:fName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da-DK" kern="0" dirty="0"/>
                  <a:t> </a:t>
                </a:r>
                <a:r>
                  <a:rPr lang="da-DK" kern="0" dirty="0" err="1"/>
                  <a:t>epochs</a:t>
                </a:r>
                <a:r>
                  <a:rPr lang="da-DK" kern="0" dirty="0"/>
                  <a:t>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da-DK" kern="0" dirty="0"/>
                  <a:t>Query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kern="0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kern="0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da-DK" i="1" kern="0">
                                <a:latin typeface="Cambria Math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da-DK" i="1" ker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da-DK" ker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da-DK" i="1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sub>
                            </m:sSub>
                          </m:fName>
                          <m:e>
                            <m:r>
                              <a:rPr lang="en-US" i="1" ker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l-GR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i="1" ker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kern="0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0" i="1" kern="0" smtClean="0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kern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lg</m:t>
                                </m:r>
                              </m:fName>
                              <m:e>
                                <m:r>
                                  <a:rPr lang="en-US" b="0" i="1" kern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func>
                              <m:funcPr>
                                <m:ctrlPr>
                                  <a:rPr lang="en-US" b="0" i="1" kern="0" smtClean="0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kern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lg</m:t>
                                </m:r>
                              </m:fName>
                              <m:e>
                                <m:r>
                                  <a:rPr lang="en-US" b="0" i="1" kern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da-DK" b="0" i="1" kern="0" smtClean="0">
                                        <a:latin typeface="Cambria Math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a-DK" b="0" i="1" kern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da-DK" b="0" i="1" kern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𝑢</m:t>
                                    </m:r>
                                  </m:sub>
                                </m:sSub>
                                <m:r>
                                  <a:rPr lang="da-DK" b="0" i="1" kern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da-DK" b="0" i="1" kern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</m:t>
                                </m:r>
                                <m:func>
                                  <m:funcPr>
                                    <m:ctrlPr>
                                      <a:rPr lang="da-DK" b="0" i="1" kern="0" smtClean="0">
                                        <a:latin typeface="Cambria Math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a-DK" b="0" i="0" kern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lg</m:t>
                                    </m:r>
                                  </m:fName>
                                  <m:e>
                                    <m:r>
                                      <a:rPr lang="da-DK" b="0" i="1" kern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func>
                                <m:r>
                                  <a:rPr lang="en-US" b="0" i="1" kern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func>
                          </m:den>
                        </m:f>
                      </m:e>
                    </m:d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i="1" ker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ker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i="1" kern="0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lg</m:t>
                                </m:r>
                              </m:fName>
                              <m:e>
                                <m:r>
                                  <a:rPr lang="en-US" i="1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func>
                              <m:funcPr>
                                <m:ctrlPr>
                                  <a:rPr lang="en-US" i="1" kern="0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lg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i="1" kern="0" smtClean="0">
                                        <a:latin typeface="Cambria Math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kern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b="0" i="1" kern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𝑢</m:t>
                                    </m:r>
                                  </m:sub>
                                </m:sSub>
                              </m:e>
                            </m:func>
                          </m:den>
                        </m:f>
                      </m:e>
                    </m:d>
                  </m:oMath>
                </a14:m>
                <a:r>
                  <a:rPr lang="da-DK" kern="0" dirty="0"/>
                  <a:t>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da-DK" kern="0" dirty="0"/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da-DK" kern="0" dirty="0" err="1">
                    <a:solidFill>
                      <a:srgbClr val="3737FF"/>
                    </a:solidFill>
                  </a:rPr>
                  <a:t>Conclusion</a:t>
                </a:r>
                <a:r>
                  <a:rPr lang="da-DK" kern="0" dirty="0">
                    <a:solidFill>
                      <a:srgbClr val="3737FF"/>
                    </a:solidFill>
                  </a:rPr>
                  <a:t>: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b="0" i="1" kern="0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kern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kern="0" smtClean="0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kern="0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kern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kern="0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  <m: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kern="0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kern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kern="0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kern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kern="0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kern="0" smtClean="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/</m:t>
                        </m:r>
                        <m:func>
                          <m:funcPr>
                            <m:ctrlPr>
                              <a:rPr lang="en-US" b="0" i="1" kern="0" smtClean="0"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kern="0" smtClean="0"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b="0" i="1" kern="0" smtClean="0">
                                    <a:latin typeface="Cambria Math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kern="0" smtClean="0">
                                    <a:latin typeface="Cambria Math" panose="02040503050406030204" pitchFamily="18" charset="0"/>
                                  </a:rPr>
                                  <m:t>lg</m:t>
                                </m:r>
                              </m:fName>
                              <m:e>
                                <m:r>
                                  <a:rPr lang="en-US" b="0" i="1" kern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  <m: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r>
                  <a:rPr lang="da-DK" kern="0" dirty="0"/>
                  <a:t>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da-DK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da-DK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baseline="3000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baseline="3000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baseline="3000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baseline="3000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baseline="3000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baseline="3000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baseline="30000" dirty="0"/>
              </a:p>
              <a:p>
                <a:pPr lvl="1"/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endParaRPr lang="en-US" kern="0" dirty="0"/>
              </a:p>
              <a:p>
                <a:pPr lvl="4"/>
                <a:endParaRPr lang="en-US" kern="0" dirty="0"/>
              </a:p>
              <a:p>
                <a:pPr lvl="4"/>
                <a:endParaRPr lang="en-US" kern="0" baseline="30000" dirty="0"/>
              </a:p>
              <a:p>
                <a:pPr lvl="4"/>
                <a:endParaRPr lang="en-US" kern="0" baseline="30000" dirty="0"/>
              </a:p>
              <a:p>
                <a:pPr lvl="3"/>
                <a:endParaRPr lang="en-US" kern="0" dirty="0">
                  <a:latin typeface="+mn-lt"/>
                </a:endParaRPr>
              </a:p>
            </p:txBody>
          </p:sp>
        </mc:Choice>
        <mc:Fallback xmlns="">
          <p:sp>
            <p:nvSpPr>
              <p:cNvPr id="1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140" y="1160463"/>
                <a:ext cx="8850313" cy="4752975"/>
              </a:xfrm>
              <a:prstGeom prst="rect">
                <a:avLst/>
              </a:prstGeom>
              <a:blipFill>
                <a:blip r:embed="rId3"/>
                <a:stretch>
                  <a:fillRect l="-430" t="-53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Chronogram Technique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11B305E-FDB0-BE41-833B-7C15CC463187}"/>
              </a:ext>
            </a:extLst>
          </p:cNvPr>
          <p:cNvGrpSpPr/>
          <p:nvPr/>
        </p:nvGrpSpPr>
        <p:grpSpPr>
          <a:xfrm>
            <a:off x="7578941" y="4419122"/>
            <a:ext cx="2155855" cy="1030634"/>
            <a:chOff x="7516022" y="4554414"/>
            <a:chExt cx="2155855" cy="1030634"/>
          </a:xfrm>
        </p:grpSpPr>
        <p:sp>
          <p:nvSpPr>
            <p:cNvPr id="5" name="Rounded Rectangular Callout 4">
              <a:extLst>
                <a:ext uri="{FF2B5EF4-FFF2-40B4-BE49-F238E27FC236}">
                  <a16:creationId xmlns:a16="http://schemas.microsoft.com/office/drawing/2014/main" xmlns="" id="{BC53EB4A-3C61-6F4B-AAB4-78B8C6B63ACA}"/>
                </a:ext>
              </a:extLst>
            </p:cNvPr>
            <p:cNvSpPr/>
            <p:nvPr/>
          </p:nvSpPr>
          <p:spPr bwMode="auto">
            <a:xfrm>
              <a:off x="7516022" y="4554414"/>
              <a:ext cx="2155855" cy="1030634"/>
            </a:xfrm>
            <a:prstGeom prst="wedgeRoundRectCallout">
              <a:avLst>
                <a:gd name="adj1" fmla="val -81030"/>
                <a:gd name="adj2" fmla="val -103448"/>
                <a:gd name="adj3" fmla="val 16667"/>
              </a:avLst>
            </a:prstGeom>
            <a:solidFill>
              <a:srgbClr val="DDDDD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x-none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xmlns="" id="{53F3D670-C40D-E240-95C7-E734ED2B8FE2}"/>
                    </a:ext>
                  </a:extLst>
                </p:cNvPr>
                <p:cNvSpPr txBox="1"/>
                <p:nvPr/>
              </p:nvSpPr>
              <p:spPr>
                <a:xfrm>
                  <a:off x="7668532" y="4900454"/>
                  <a:ext cx="185083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da-DK" sz="1600" b="0" i="1" smtClean="0"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da-DK" sz="1600" b="0" i="0" smtClean="0"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da-DK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func>
                        <m:r>
                          <a:rPr lang="da-DK" sz="16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da-DK" sz="16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da-DK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a-DK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da-DK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da-DK" sz="16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da-DK" sz="1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da-DK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da-DK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oMath>
                    </m:oMathPara>
                  </a14:m>
                  <a:endParaRPr lang="x-none" sz="1600" i="1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53F3D670-C40D-E240-95C7-E734ED2B8F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8532" y="4900454"/>
                  <a:ext cx="1850834" cy="338554"/>
                </a:xfrm>
                <a:prstGeom prst="rect">
                  <a:avLst/>
                </a:prstGeom>
                <a:blipFill>
                  <a:blip r:embed="rId4"/>
                  <a:stretch>
                    <a:fillRect b="-14286"/>
                  </a:stretch>
                </a:blipFill>
              </p:spPr>
              <p:txBody>
                <a:bodyPr/>
                <a:lstStyle/>
                <a:p>
                  <a:r>
                    <a:rPr lang="en-DK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57721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8514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latin typeface="+mn-lt"/>
              </a:rPr>
              <a:t>Highest </a:t>
            </a:r>
            <a:r>
              <a:rPr lang="en-US" kern="0" dirty="0">
                <a:solidFill>
                  <a:srgbClr val="3737FF"/>
                </a:solidFill>
                <a:latin typeface="+mn-lt"/>
              </a:rPr>
              <a:t>dynamic </a:t>
            </a:r>
            <a:r>
              <a:rPr lang="en-US" kern="0" dirty="0">
                <a:latin typeface="+mn-lt"/>
              </a:rPr>
              <a:t>cell probe lower bounds.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Assume </a:t>
            </a:r>
            <a:r>
              <a:rPr lang="en-US" i="1" kern="0" dirty="0" err="1">
                <a:solidFill>
                  <a:srgbClr val="FF0000"/>
                </a:solidFill>
              </a:rPr>
              <a:t>n</a:t>
            </a:r>
            <a:r>
              <a:rPr lang="en-US" kern="0" baseline="30000" dirty="0" err="1">
                <a:solidFill>
                  <a:srgbClr val="FF0000"/>
                </a:solidFill>
              </a:rPr>
              <a:t>c</a:t>
            </a:r>
            <a:r>
              <a:rPr lang="en-US" kern="0" dirty="0">
                <a:solidFill>
                  <a:srgbClr val="FF0000"/>
                </a:solidFill>
              </a:rPr>
              <a:t> queries </a:t>
            </a:r>
            <a:r>
              <a:rPr lang="en-US" kern="0" dirty="0"/>
              <a:t>for c=O(1) and </a:t>
            </a:r>
            <a:r>
              <a:rPr lang="en-US" kern="0" dirty="0">
                <a:solidFill>
                  <a:srgbClr val="FF0000"/>
                </a:solidFill>
              </a:rPr>
              <a:t>w=</a:t>
            </a:r>
            <a:r>
              <a:rPr lang="en-US" kern="0" dirty="0" err="1">
                <a:solidFill>
                  <a:srgbClr val="FF0000"/>
                </a:solidFill>
              </a:rPr>
              <a:t>Θ</a:t>
            </a:r>
            <a:r>
              <a:rPr lang="en-US" kern="0" dirty="0">
                <a:solidFill>
                  <a:srgbClr val="FF0000"/>
                </a:solidFill>
              </a:rPr>
              <a:t>(</a:t>
            </a:r>
            <a:r>
              <a:rPr lang="en-US" kern="0" dirty="0" err="1">
                <a:solidFill>
                  <a:srgbClr val="FF0000"/>
                </a:solidFill>
              </a:rPr>
              <a:t>lg</a:t>
            </a:r>
            <a:r>
              <a:rPr lang="en-US" i="1" kern="0" dirty="0" err="1">
                <a:solidFill>
                  <a:srgbClr val="FF0000"/>
                </a:solidFill>
              </a:rPr>
              <a:t>n</a:t>
            </a:r>
            <a:r>
              <a:rPr lang="en-US" kern="0" dirty="0">
                <a:solidFill>
                  <a:srgbClr val="FF0000"/>
                </a:solidFill>
              </a:rPr>
              <a:t>).</a:t>
            </a:r>
          </a:p>
          <a:p>
            <a:pPr marL="342900" indent="-342900">
              <a:buFont typeface="Wingdings" pitchFamily="2" charset="2"/>
              <a:buChar char="§"/>
            </a:pPr>
            <a:endParaRPr kumimoji="0" lang="en-US" b="0" i="0" u="none" strike="noStrike" kern="0" cap="none" spc="0" normalizeH="0" dirty="0">
              <a:ln>
                <a:noFill/>
              </a:ln>
              <a:effectLst/>
              <a:uLnTx/>
              <a:uFillTx/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kumimoji="0" lang="en-US" b="0" i="0" u="none" strike="noStrike" kern="0" cap="none" spc="0" normalizeH="0" dirty="0">
                <a:ln>
                  <a:noFill/>
                </a:ln>
                <a:solidFill>
                  <a:srgbClr val="3737FF"/>
                </a:solidFill>
                <a:effectLst/>
                <a:uLnTx/>
                <a:uFillTx/>
                <a:latin typeface="+mn-lt"/>
              </a:rPr>
              <a:t>1989</a:t>
            </a:r>
            <a:r>
              <a:rPr kumimoji="0" lang="en-US" b="0" i="0" u="none" strike="noStrike" kern="0" cap="none" spc="0" normalizeH="0" dirty="0">
                <a:ln>
                  <a:noFill/>
                </a:ln>
                <a:effectLst/>
                <a:uLnTx/>
                <a:uFillTx/>
                <a:latin typeface="+mn-lt"/>
              </a:rPr>
              <a:t>: </a:t>
            </a:r>
            <a:r>
              <a:rPr kumimoji="0" lang="en-US" b="0" i="0" u="none" strike="noStrike" kern="0" cap="none" spc="0" normalizeH="0" dirty="0" err="1">
                <a:ln>
                  <a:noFill/>
                </a:ln>
                <a:effectLst/>
                <a:uLnTx/>
                <a:uFillTx/>
                <a:latin typeface="+mn-lt"/>
              </a:rPr>
              <a:t>Fredman</a:t>
            </a:r>
            <a:r>
              <a:rPr kumimoji="0" lang="en-US" b="0" i="0" u="none" strike="noStrike" kern="0" cap="none" spc="0" normalizeH="0" dirty="0">
                <a:ln>
                  <a:noFill/>
                </a:ln>
                <a:effectLst/>
                <a:uLnTx/>
                <a:uFillTx/>
                <a:latin typeface="+mn-lt"/>
              </a:rPr>
              <a:t> and Saks</a:t>
            </a:r>
          </a:p>
          <a:p>
            <a:pPr lvl="3"/>
            <a:r>
              <a:rPr lang="en-US" kern="0" dirty="0">
                <a:latin typeface="+mn-lt"/>
              </a:rPr>
              <a:t>	max{</a:t>
            </a:r>
            <a:r>
              <a:rPr lang="en-US" i="1" kern="0" dirty="0" err="1">
                <a:latin typeface="+mn-lt"/>
              </a:rPr>
              <a:t>t</a:t>
            </a:r>
            <a:r>
              <a:rPr lang="en-US" i="1" kern="0" baseline="-25000" dirty="0" err="1">
                <a:latin typeface="+mn-lt"/>
              </a:rPr>
              <a:t>q</a:t>
            </a:r>
            <a:r>
              <a:rPr lang="en-US" kern="0" dirty="0" err="1">
                <a:latin typeface="+mn-lt"/>
              </a:rPr>
              <a:t>,</a:t>
            </a:r>
            <a:r>
              <a:rPr lang="en-US" i="1" kern="0" dirty="0" err="1">
                <a:latin typeface="+mn-lt"/>
              </a:rPr>
              <a:t>t</a:t>
            </a:r>
            <a:r>
              <a:rPr lang="en-US" i="1" kern="0" baseline="-25000" dirty="0" err="1">
                <a:latin typeface="+mn-lt"/>
              </a:rPr>
              <a:t>u</a:t>
            </a:r>
            <a:r>
              <a:rPr lang="en-US" kern="0" dirty="0">
                <a:latin typeface="+mn-lt"/>
              </a:rPr>
              <a:t>} = </a:t>
            </a:r>
            <a:r>
              <a:rPr lang="el-GR" kern="0" dirty="0" err="1">
                <a:latin typeface="+mn-lt"/>
              </a:rPr>
              <a:t>Ω</a:t>
            </a:r>
            <a:r>
              <a:rPr lang="en-US" kern="0" dirty="0">
                <a:latin typeface="+mn-lt"/>
              </a:rPr>
              <a:t>(</a:t>
            </a:r>
            <a:r>
              <a:rPr lang="en-US" kern="0" dirty="0" err="1">
                <a:latin typeface="+mn-lt"/>
              </a:rPr>
              <a:t>lg</a:t>
            </a:r>
            <a:r>
              <a:rPr lang="en-US" i="1" kern="0" dirty="0" err="1">
                <a:latin typeface="+mn-lt"/>
              </a:rPr>
              <a:t>n</a:t>
            </a:r>
            <a:r>
              <a:rPr lang="en-US" kern="0" dirty="0">
                <a:latin typeface="+mn-lt"/>
              </a:rPr>
              <a:t>/</a:t>
            </a:r>
            <a:r>
              <a:rPr lang="en-US" kern="0" dirty="0" err="1">
                <a:latin typeface="+mn-lt"/>
              </a:rPr>
              <a:t>lglg</a:t>
            </a:r>
            <a:r>
              <a:rPr lang="en-US" i="1" kern="0" dirty="0" err="1">
                <a:latin typeface="+mn-lt"/>
              </a:rPr>
              <a:t>n</a:t>
            </a:r>
            <a:r>
              <a:rPr lang="en-US" kern="0">
                <a:latin typeface="+mn-lt"/>
              </a:rPr>
              <a:t>).</a:t>
            </a:r>
            <a:endParaRPr lang="en-US" kern="0" dirty="0"/>
          </a:p>
          <a:p>
            <a:pPr lvl="4"/>
            <a:endParaRPr lang="en-US" kern="0" dirty="0"/>
          </a:p>
          <a:p>
            <a:pPr lvl="4"/>
            <a:endParaRPr lang="en-US" kern="0" baseline="30000" dirty="0"/>
          </a:p>
          <a:p>
            <a:pPr lvl="4"/>
            <a:endParaRPr lang="en-US" kern="0" baseline="30000" dirty="0"/>
          </a:p>
          <a:p>
            <a:pPr lvl="3"/>
            <a:endParaRPr lang="en-US" kern="0" dirty="0">
              <a:latin typeface="+mn-lt"/>
            </a:endParaRP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Line Dynamic Lower Bounds</a:t>
            </a:r>
          </a:p>
        </p:txBody>
      </p:sp>
    </p:spTree>
    <p:extLst>
      <p:ext uri="{BB962C8B-B14F-4D97-AF65-F5344CB8AC3E}">
        <p14:creationId xmlns:p14="http://schemas.microsoft.com/office/powerpoint/2010/main" val="150411544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3"/>
              <p:cNvSpPr txBox="1">
                <a:spLocks noChangeArrowheads="1"/>
              </p:cNvSpPr>
              <p:nvPr/>
            </p:nvSpPr>
            <p:spPr bwMode="auto">
              <a:xfrm>
                <a:off x="495300" y="1160463"/>
                <a:ext cx="8850313" cy="4752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kern="0" dirty="0">
                    <a:solidFill>
                      <a:srgbClr val="3737FF"/>
                    </a:solidFill>
                  </a:rPr>
                  <a:t>Polynomial Evaluation: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>
                    <a:solidFill>
                      <a:srgbClr val="3737FF"/>
                    </a:solidFill>
                  </a:rPr>
                  <a:t>Input: </a:t>
                </a:r>
                <a:r>
                  <a:rPr lang="en-US" kern="0" dirty="0"/>
                  <a:t>Degree </a:t>
                </a:r>
                <a:r>
                  <a:rPr lang="en-US" i="1" kern="0" dirty="0"/>
                  <a:t>n</a:t>
                </a:r>
                <a:r>
                  <a:rPr lang="en-US" kern="0" dirty="0"/>
                  <a:t>-1 polynomial, </a:t>
                </a:r>
                <a:r>
                  <a:rPr lang="en-US" i="1" kern="0" dirty="0"/>
                  <a:t>P</a:t>
                </a:r>
                <a:r>
                  <a:rPr lang="en-US" kern="0" dirty="0"/>
                  <a:t>, over</a:t>
                </a:r>
                <a:r>
                  <a:rPr lang="en-US" b="1" kern="0" dirty="0"/>
                  <a:t> </a:t>
                </a:r>
                <a:r>
                  <a:rPr lang="da-DK" kern="0" dirty="0"/>
                  <a:t>𝔽</a:t>
                </a:r>
                <a:r>
                  <a:rPr lang="en-US" i="1" kern="0" baseline="-25000" dirty="0"/>
                  <a:t>p</a:t>
                </a:r>
                <a:r>
                  <a:rPr lang="en-US" kern="0" baseline="-25000" dirty="0"/>
                  <a:t> </a:t>
                </a:r>
                <a:r>
                  <a:rPr lang="en-US" kern="0" dirty="0"/>
                  <a:t>for </a:t>
                </a:r>
                <a:r>
                  <a:rPr lang="en-US" i="1" kern="0" dirty="0"/>
                  <a:t>p</a:t>
                </a:r>
                <a:r>
                  <a:rPr lang="en-US" kern="0" dirty="0"/>
                  <a:t>=</a:t>
                </a:r>
                <a:r>
                  <a:rPr lang="el-GR" kern="0" dirty="0"/>
                  <a:t>θ</a:t>
                </a:r>
                <a:r>
                  <a:rPr lang="da-DK" kern="0" dirty="0"/>
                  <a:t>(</a:t>
                </a:r>
                <a:r>
                  <a:rPr lang="da-DK" i="1" kern="0" dirty="0"/>
                  <a:t>n</a:t>
                </a:r>
                <a:r>
                  <a:rPr lang="da-DK" kern="0" baseline="30000" dirty="0"/>
                  <a:t>2</a:t>
                </a:r>
                <a:r>
                  <a:rPr lang="da-DK" kern="0" dirty="0"/>
                  <a:t>).</a:t>
                </a: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da-DK" kern="0" dirty="0">
                    <a:solidFill>
                      <a:srgbClr val="3737FF"/>
                    </a:solidFill>
                    <a:latin typeface="+mn-lt"/>
                  </a:rPr>
                  <a:t>Query: </a:t>
                </a:r>
                <a:r>
                  <a:rPr lang="da-DK" kern="0" dirty="0">
                    <a:latin typeface="+mn-lt"/>
                  </a:rPr>
                  <a:t>Element </a:t>
                </a:r>
                <a:r>
                  <a:rPr lang="da-DK" i="1" kern="0" dirty="0">
                    <a:latin typeface="+mn-lt"/>
                  </a:rPr>
                  <a:t>x</a:t>
                </a:r>
                <a:r>
                  <a:rPr lang="da-DK" kern="0" dirty="0">
                    <a:latin typeface="+mn-lt"/>
                  </a:rPr>
                  <a:t> in </a:t>
                </a:r>
                <a:r>
                  <a:rPr lang="da-DK" kern="0" dirty="0"/>
                  <a:t>𝔽</a:t>
                </a:r>
                <a:r>
                  <a:rPr lang="en-US" i="1" kern="0" baseline="-25000" dirty="0"/>
                  <a:t>p</a:t>
                </a:r>
                <a:r>
                  <a:rPr lang="da-DK" kern="0" dirty="0">
                    <a:latin typeface="+mn-lt"/>
                  </a:rPr>
                  <a:t>, </a:t>
                </a:r>
                <a:r>
                  <a:rPr lang="da-DK" kern="0" dirty="0" err="1">
                    <a:latin typeface="+mn-lt"/>
                  </a:rPr>
                  <a:t>evaluate</a:t>
                </a:r>
                <a:r>
                  <a:rPr lang="da-DK" kern="0" dirty="0">
                    <a:latin typeface="+mn-lt"/>
                  </a:rPr>
                  <a:t> </a:t>
                </a:r>
                <a:r>
                  <a:rPr lang="da-DK" i="1" kern="0" dirty="0">
                    <a:latin typeface="+mn-lt"/>
                  </a:rPr>
                  <a:t>P</a:t>
                </a:r>
                <a:r>
                  <a:rPr lang="da-DK" kern="0" dirty="0">
                    <a:latin typeface="+mn-lt"/>
                  </a:rPr>
                  <a:t>(</a:t>
                </a:r>
                <a:r>
                  <a:rPr lang="da-DK" i="1" kern="0" dirty="0">
                    <a:latin typeface="+mn-lt"/>
                  </a:rPr>
                  <a:t>x</a:t>
                </a:r>
                <a:r>
                  <a:rPr lang="da-DK" kern="0" dirty="0">
                    <a:latin typeface="+mn-lt"/>
                  </a:rPr>
                  <a:t>).</a:t>
                </a:r>
              </a:p>
              <a:p>
                <a:pPr lvl="1"/>
                <a:endParaRPr lang="da-DK" kern="0" dirty="0">
                  <a:latin typeface="+mn-lt"/>
                </a:endParaRPr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da-DK" kern="0" dirty="0">
                    <a:solidFill>
                      <a:srgbClr val="3737FF"/>
                    </a:solidFill>
                    <a:latin typeface="+mn-lt"/>
                  </a:rPr>
                  <a:t>Encoding </a:t>
                </a:r>
                <a:r>
                  <a:rPr lang="da-DK" kern="0" dirty="0" err="1">
                    <a:solidFill>
                      <a:srgbClr val="3737FF"/>
                    </a:solidFill>
                    <a:latin typeface="+mn-lt"/>
                  </a:rPr>
                  <a:t>proof</a:t>
                </a:r>
                <a:r>
                  <a:rPr lang="da-DK" kern="0" dirty="0">
                    <a:solidFill>
                      <a:srgbClr val="3737FF"/>
                    </a:solidFill>
                    <a:latin typeface="+mn-lt"/>
                  </a:rPr>
                  <a:t>:</a:t>
                </a:r>
                <a:endParaRPr lang="da-DK" kern="0" dirty="0">
                  <a:latin typeface="+mn-lt"/>
                </a:endParaRP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da-DK" kern="0" dirty="0" err="1">
                    <a:latin typeface="+mn-lt"/>
                  </a:rPr>
                  <a:t>Use</a:t>
                </a:r>
                <a:r>
                  <a:rPr lang="da-DK" kern="0" dirty="0">
                    <a:latin typeface="+mn-lt"/>
                  </a:rPr>
                  <a:t> data </a:t>
                </a:r>
                <a:r>
                  <a:rPr lang="da-DK" kern="0" dirty="0" err="1">
                    <a:latin typeface="+mn-lt"/>
                  </a:rPr>
                  <a:t>structure</a:t>
                </a:r>
                <a:r>
                  <a:rPr lang="da-DK" kern="0" dirty="0">
                    <a:latin typeface="+mn-lt"/>
                  </a:rPr>
                  <a:t> with </a:t>
                </a:r>
                <a:r>
                  <a:rPr lang="da-DK" kern="0" dirty="0" err="1">
                    <a:latin typeface="+mn-lt"/>
                  </a:rPr>
                  <a:t>space</a:t>
                </a:r>
                <a:r>
                  <a:rPr lang="da-DK" kern="0" dirty="0">
                    <a:latin typeface="+mn-lt"/>
                  </a:rPr>
                  <a:t> </a:t>
                </a:r>
                <a:r>
                  <a:rPr lang="da-DK" i="1" kern="0" dirty="0">
                    <a:latin typeface="+mn-lt"/>
                  </a:rPr>
                  <a:t>S</a:t>
                </a:r>
                <a:r>
                  <a:rPr lang="da-DK" kern="0" dirty="0">
                    <a:latin typeface="+mn-lt"/>
                  </a:rPr>
                  <a:t> and time </a:t>
                </a:r>
                <a:r>
                  <a:rPr lang="da-DK" i="1" kern="0" dirty="0">
                    <a:latin typeface="+mn-lt"/>
                  </a:rPr>
                  <a:t>t</a:t>
                </a:r>
                <a:r>
                  <a:rPr lang="da-DK" kern="0" dirty="0">
                    <a:latin typeface="+mn-lt"/>
                  </a:rPr>
                  <a:t> to </a:t>
                </a:r>
                <a:r>
                  <a:rPr lang="da-DK" kern="0" dirty="0" err="1">
                    <a:solidFill>
                      <a:srgbClr val="FF0000"/>
                    </a:solidFill>
                    <a:latin typeface="+mn-lt"/>
                  </a:rPr>
                  <a:t>encode</a:t>
                </a:r>
                <a:endParaRPr lang="da-DK" kern="0" dirty="0">
                  <a:solidFill>
                    <a:srgbClr val="FF0000"/>
                  </a:solidFill>
                  <a:latin typeface="+mn-lt"/>
                </a:endParaRPr>
              </a:p>
              <a:p>
                <a:pPr lvl="1"/>
                <a:r>
                  <a:rPr lang="da-DK" kern="0" dirty="0">
                    <a:latin typeface="+mn-lt"/>
                  </a:rPr>
                  <a:t>	</a:t>
                </a:r>
                <a:r>
                  <a:rPr lang="da-DK" kern="0" dirty="0" err="1">
                    <a:latin typeface="+mn-lt"/>
                  </a:rPr>
                  <a:t>every</a:t>
                </a:r>
                <a:r>
                  <a:rPr lang="da-DK" kern="0" dirty="0">
                    <a:latin typeface="+mn-lt"/>
                  </a:rPr>
                  <a:t> </a:t>
                </a:r>
                <a:r>
                  <a:rPr lang="da-DK" kern="0" dirty="0" err="1">
                    <a:latin typeface="+mn-lt"/>
                  </a:rPr>
                  <a:t>polynomial</a:t>
                </a:r>
                <a:r>
                  <a:rPr lang="da-DK" kern="0" dirty="0">
                    <a:latin typeface="+mn-lt"/>
                  </a:rPr>
                  <a:t> </a:t>
                </a:r>
                <a:r>
                  <a:rPr lang="da-DK" kern="0" dirty="0" err="1">
                    <a:latin typeface="+mn-lt"/>
                  </a:rPr>
                  <a:t>into</a:t>
                </a:r>
                <a:r>
                  <a:rPr lang="da-DK" kern="0" dirty="0">
                    <a:latin typeface="+mn-lt"/>
                  </a:rPr>
                  <a:t> </a:t>
                </a:r>
                <a:r>
                  <a:rPr lang="da-DK" i="1" kern="0" dirty="0">
                    <a:latin typeface="+mn-lt"/>
                  </a:rPr>
                  <a:t>f</a:t>
                </a:r>
                <a:r>
                  <a:rPr lang="da-DK" kern="0" dirty="0">
                    <a:latin typeface="+mn-lt"/>
                  </a:rPr>
                  <a:t>(</a:t>
                </a:r>
                <a:r>
                  <a:rPr lang="da-DK" i="1" kern="0" dirty="0" err="1">
                    <a:latin typeface="+mn-lt"/>
                  </a:rPr>
                  <a:t>S</a:t>
                </a:r>
                <a:r>
                  <a:rPr lang="da-DK" kern="0" dirty="0" err="1">
                    <a:latin typeface="+mn-lt"/>
                  </a:rPr>
                  <a:t>,</a:t>
                </a:r>
                <a:r>
                  <a:rPr lang="da-DK" i="1" kern="0" dirty="0" err="1">
                    <a:latin typeface="+mn-lt"/>
                  </a:rPr>
                  <a:t>t</a:t>
                </a:r>
                <a:r>
                  <a:rPr lang="da-DK" kern="0" dirty="0">
                    <a:latin typeface="+mn-lt"/>
                  </a:rPr>
                  <a:t>) bits.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da-DK" kern="0" dirty="0">
                    <a:latin typeface="+mn-lt"/>
                  </a:rPr>
                  <a:t>Must have </a:t>
                </a:r>
                <a14:m>
                  <m:oMath xmlns:m="http://schemas.openxmlformats.org/officeDocument/2006/math"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kern="0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kern="0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func>
                  </m:oMath>
                </a14:m>
                <a:r>
                  <a:rPr lang="da-DK" kern="0" dirty="0">
                    <a:latin typeface="+mn-lt"/>
                  </a:rPr>
                  <a:t> </a:t>
                </a:r>
                <a:r>
                  <a:rPr lang="da-DK" kern="0" dirty="0" err="1">
                    <a:latin typeface="+mn-lt"/>
                  </a:rPr>
                  <a:t>since</a:t>
                </a:r>
                <a:r>
                  <a:rPr lang="da-DK" kern="0" dirty="0">
                    <a:latin typeface="+mn-lt"/>
                  </a:rPr>
                  <a:t> </a:t>
                </a:r>
                <a:r>
                  <a:rPr lang="da-DK" kern="0" dirty="0" err="1">
                    <a:latin typeface="+mn-lt"/>
                  </a:rPr>
                  <a:t>there</a:t>
                </a:r>
                <a:r>
                  <a:rPr lang="da-DK" kern="0" dirty="0">
                    <a:latin typeface="+mn-lt"/>
                  </a:rPr>
                  <a:t> </a:t>
                </a:r>
                <a:r>
                  <a:rPr lang="da-DK" kern="0" dirty="0" err="1">
                    <a:latin typeface="+mn-lt"/>
                  </a:rPr>
                  <a:t>are</a:t>
                </a:r>
                <a:r>
                  <a:rPr lang="da-DK" kern="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a-DK" i="1" kern="0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da-DK" kern="0" dirty="0">
                    <a:latin typeface="+mn-lt"/>
                  </a:rPr>
                  <a:t> polys.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da-DK" kern="0" dirty="0">
                  <a:latin typeface="+mn-lt"/>
                </a:endParaRP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da-DK" kern="0" dirty="0">
                  <a:latin typeface="+mn-lt"/>
                </a:endParaRP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>
                  <a:latin typeface="+mn-lt"/>
                </a:endParaRP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>
                  <a:latin typeface="+mn-lt"/>
                </a:endParaRP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>
                  <a:latin typeface="+mn-lt"/>
                </a:endParaRPr>
              </a:p>
              <a:p>
                <a:pPr lvl="1"/>
                <a:endParaRPr lang="en-US" kern="0" dirty="0">
                  <a:latin typeface="+mn-lt"/>
                </a:endParaRPr>
              </a:p>
            </p:txBody>
          </p:sp>
        </mc:Choice>
        <mc:Fallback xmlns="">
          <p:sp>
            <p:nvSpPr>
              <p:cNvPr id="1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5300" y="1160463"/>
                <a:ext cx="8850313" cy="4752975"/>
              </a:xfrm>
              <a:prstGeom prst="rect">
                <a:avLst/>
              </a:prstGeom>
              <a:blipFill>
                <a:blip r:embed="rId3"/>
                <a:stretch>
                  <a:fillRect l="-430" t="-53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 Proof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288" y="437500"/>
            <a:ext cx="1404935" cy="1404935"/>
          </a:xfrm>
          <a:prstGeom prst="rect">
            <a:avLst/>
          </a:prstGeom>
        </p:spPr>
      </p:pic>
      <p:grpSp>
        <p:nvGrpSpPr>
          <p:cNvPr id="54" name="Group 53"/>
          <p:cNvGrpSpPr/>
          <p:nvPr/>
        </p:nvGrpSpPr>
        <p:grpSpPr>
          <a:xfrm>
            <a:off x="3966553" y="5063765"/>
            <a:ext cx="2538297" cy="257487"/>
            <a:chOff x="5355559" y="3285978"/>
            <a:chExt cx="2790204" cy="311020"/>
          </a:xfrm>
        </p:grpSpPr>
        <p:sp>
          <p:nvSpPr>
            <p:cNvPr id="55" name="Right Arrow 54"/>
            <p:cNvSpPr/>
            <p:nvPr/>
          </p:nvSpPr>
          <p:spPr bwMode="auto">
            <a:xfrm rot="10135014">
              <a:off x="7415048" y="3285978"/>
              <a:ext cx="730715" cy="266117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7" name="Right Arrow 56"/>
            <p:cNvSpPr/>
            <p:nvPr/>
          </p:nvSpPr>
          <p:spPr bwMode="auto">
            <a:xfrm rot="10800000">
              <a:off x="5355559" y="3330881"/>
              <a:ext cx="365358" cy="266117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BD874F8-21A1-6E48-B7CF-DF88A3E40242}"/>
              </a:ext>
            </a:extLst>
          </p:cNvPr>
          <p:cNvGrpSpPr/>
          <p:nvPr/>
        </p:nvGrpSpPr>
        <p:grpSpPr>
          <a:xfrm>
            <a:off x="2512808" y="4443231"/>
            <a:ext cx="4793618" cy="1163119"/>
            <a:chOff x="2512808" y="4443231"/>
            <a:chExt cx="4793618" cy="1163119"/>
          </a:xfrm>
        </p:grpSpPr>
        <p:grpSp>
          <p:nvGrpSpPr>
            <p:cNvPr id="50" name="Group 49"/>
            <p:cNvGrpSpPr/>
            <p:nvPr/>
          </p:nvGrpSpPr>
          <p:grpSpPr>
            <a:xfrm>
              <a:off x="4001579" y="4659144"/>
              <a:ext cx="3304847" cy="683380"/>
              <a:chOff x="5394061" y="2797234"/>
              <a:chExt cx="3632829" cy="825457"/>
            </a:xfrm>
          </p:grpSpPr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05701" y="2797234"/>
                <a:ext cx="721189" cy="825457"/>
              </a:xfrm>
              <a:prstGeom prst="rect">
                <a:avLst/>
              </a:prstGeom>
            </p:spPr>
          </p:pic>
          <p:sp>
            <p:nvSpPr>
              <p:cNvPr id="52" name="Right Arrow 51"/>
              <p:cNvSpPr/>
              <p:nvPr/>
            </p:nvSpPr>
            <p:spPr bwMode="auto">
              <a:xfrm rot="627409">
                <a:off x="7432872" y="2862502"/>
                <a:ext cx="730715" cy="266117"/>
              </a:xfrm>
              <a:prstGeom prst="rightArrow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BA2A12"/>
                  </a:buClr>
                  <a:buSzTx/>
                  <a:buFont typeface="Wingdings" pitchFamily="2" charset="2"/>
                  <a:buNone/>
                  <a:tabLst/>
                </a:pPr>
                <a:endParaRPr kumimoji="0" lang="da-DK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53" name="Right Arrow 52"/>
              <p:cNvSpPr/>
              <p:nvPr/>
            </p:nvSpPr>
            <p:spPr bwMode="auto">
              <a:xfrm>
                <a:off x="5394061" y="2950506"/>
                <a:ext cx="365357" cy="266117"/>
              </a:xfrm>
              <a:prstGeom prst="rightArrow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BA2A12"/>
                  </a:buClr>
                  <a:buSzTx/>
                  <a:buFont typeface="Wingdings" pitchFamily="2" charset="2"/>
                  <a:buNone/>
                  <a:tabLst/>
                </a:pPr>
                <a:endParaRPr kumimoji="0" lang="da-DK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</p:grpSp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2808" y="4443231"/>
              <a:ext cx="1278094" cy="1163119"/>
            </a:xfrm>
            <a:prstGeom prst="rect">
              <a:avLst/>
            </a:prstGeom>
          </p:spPr>
        </p:pic>
        <p:pic>
          <p:nvPicPr>
            <p:cNvPr id="23" name="Picture 2" descr="Billedresultat for data structure">
              <a:extLst>
                <a:ext uri="{FF2B5EF4-FFF2-40B4-BE49-F238E27FC236}">
                  <a16:creationId xmlns:a16="http://schemas.microsoft.com/office/drawing/2014/main" xmlns="" id="{99DED0A4-801D-A446-B98D-03028B2E0E3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75" r="12240"/>
            <a:stretch/>
          </p:blipFill>
          <p:spPr bwMode="auto">
            <a:xfrm>
              <a:off x="4371685" y="4541209"/>
              <a:ext cx="1436407" cy="901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502745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9530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Highest query time lower bounds.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Assume </a:t>
            </a:r>
            <a:r>
              <a:rPr lang="en-US" kern="0" dirty="0">
                <a:solidFill>
                  <a:srgbClr val="FF0000"/>
                </a:solidFill>
              </a:rPr>
              <a:t>linear space, </a:t>
            </a:r>
            <a:r>
              <a:rPr lang="en-US" i="1" kern="0" dirty="0" err="1">
                <a:solidFill>
                  <a:srgbClr val="FF0000"/>
                </a:solidFill>
              </a:rPr>
              <a:t>n</a:t>
            </a:r>
            <a:r>
              <a:rPr lang="en-US" kern="0" baseline="30000" dirty="0" err="1">
                <a:solidFill>
                  <a:srgbClr val="FF0000"/>
                </a:solidFill>
              </a:rPr>
              <a:t>c</a:t>
            </a:r>
            <a:r>
              <a:rPr lang="en-US" kern="0" dirty="0">
                <a:solidFill>
                  <a:srgbClr val="FF0000"/>
                </a:solidFill>
              </a:rPr>
              <a:t> queries </a:t>
            </a:r>
            <a:r>
              <a:rPr lang="en-US" kern="0" dirty="0"/>
              <a:t>for c=O(1) and </a:t>
            </a:r>
            <a:r>
              <a:rPr lang="en-US" kern="0" dirty="0">
                <a:solidFill>
                  <a:srgbClr val="FF0000"/>
                </a:solidFill>
              </a:rPr>
              <a:t>w=</a:t>
            </a:r>
            <a:r>
              <a:rPr lang="en-US" kern="0" dirty="0" err="1">
                <a:solidFill>
                  <a:srgbClr val="FF0000"/>
                </a:solidFill>
              </a:rPr>
              <a:t>Θ</a:t>
            </a:r>
            <a:r>
              <a:rPr lang="en-US" kern="0" dirty="0">
                <a:solidFill>
                  <a:srgbClr val="FF0000"/>
                </a:solidFill>
              </a:rPr>
              <a:t>(</a:t>
            </a:r>
            <a:r>
              <a:rPr lang="en-US" kern="0" dirty="0" err="1">
                <a:solidFill>
                  <a:srgbClr val="FF0000"/>
                </a:solidFill>
              </a:rPr>
              <a:t>lg</a:t>
            </a:r>
            <a:r>
              <a:rPr lang="en-US" i="1" kern="0" dirty="0" err="1">
                <a:solidFill>
                  <a:srgbClr val="FF0000"/>
                </a:solidFill>
              </a:rPr>
              <a:t>n</a:t>
            </a:r>
            <a:r>
              <a:rPr lang="en-US" kern="0" dirty="0">
                <a:solidFill>
                  <a:srgbClr val="FF0000"/>
                </a:solidFill>
              </a:rPr>
              <a:t>).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b="1" kern="0" dirty="0">
              <a:solidFill>
                <a:srgbClr val="3737FF"/>
              </a:solidFill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US" b="1" kern="0" dirty="0">
                <a:solidFill>
                  <a:srgbClr val="3737FF"/>
                </a:solidFill>
                <a:latin typeface="+mn-lt"/>
              </a:rPr>
              <a:t>1995: </a:t>
            </a:r>
            <a:r>
              <a:rPr lang="en-US" b="1" kern="0" dirty="0" err="1">
                <a:latin typeface="+mn-lt"/>
              </a:rPr>
              <a:t>Miltersen</a:t>
            </a:r>
            <a:r>
              <a:rPr lang="en-US" b="1" kern="0" dirty="0">
                <a:latin typeface="+mn-lt"/>
              </a:rPr>
              <a:t>:</a:t>
            </a:r>
          </a:p>
          <a:p>
            <a:pPr lvl="2"/>
            <a:r>
              <a:rPr lang="en-US" b="1" kern="0" dirty="0">
                <a:latin typeface="+mn-lt"/>
              </a:rPr>
              <a:t>	</a:t>
            </a:r>
            <a:r>
              <a:rPr lang="en-US" b="1" i="1" kern="0" dirty="0">
                <a:latin typeface="+mn-lt"/>
              </a:rPr>
              <a:t>t</a:t>
            </a:r>
            <a:r>
              <a:rPr lang="en-US" b="1" kern="0" dirty="0">
                <a:latin typeface="+mn-lt"/>
              </a:rPr>
              <a:t> ≥ c.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2006: </a:t>
            </a:r>
            <a:r>
              <a:rPr lang="en-US" kern="0" dirty="0" err="1"/>
              <a:t>Patrascu</a:t>
            </a:r>
            <a:r>
              <a:rPr lang="en-US" kern="0" dirty="0"/>
              <a:t> and </a:t>
            </a:r>
            <a:r>
              <a:rPr lang="en-US" kern="0" dirty="0" err="1"/>
              <a:t>Thorup</a:t>
            </a:r>
            <a:r>
              <a:rPr lang="en-US" kern="0" dirty="0"/>
              <a:t>:</a:t>
            </a:r>
          </a:p>
          <a:p>
            <a:pPr lvl="2"/>
            <a:r>
              <a:rPr lang="en-US" kern="0" dirty="0"/>
              <a:t>	</a:t>
            </a:r>
            <a:r>
              <a:rPr lang="en-US" i="1" kern="0" dirty="0"/>
              <a:t>t</a:t>
            </a:r>
            <a:r>
              <a:rPr lang="en-US" kern="0" dirty="0"/>
              <a:t> ≥ </a:t>
            </a:r>
            <a:r>
              <a:rPr lang="en-US" kern="0" dirty="0" err="1"/>
              <a:t>lg</a:t>
            </a:r>
            <a:r>
              <a:rPr lang="en-US" i="1" kern="0" dirty="0" err="1"/>
              <a:t>n</a:t>
            </a:r>
            <a:r>
              <a:rPr lang="en-US" kern="0" dirty="0"/>
              <a:t>/</a:t>
            </a:r>
            <a:r>
              <a:rPr lang="en-US" kern="0" dirty="0" err="1"/>
              <a:t>lglg</a:t>
            </a:r>
            <a:r>
              <a:rPr lang="en-US" i="1" kern="0" dirty="0" err="1"/>
              <a:t>n</a:t>
            </a:r>
            <a:r>
              <a:rPr lang="en-US" kern="0" dirty="0"/>
              <a:t>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2012:</a:t>
            </a:r>
            <a:r>
              <a:rPr lang="en-US" kern="0" dirty="0"/>
              <a:t> Larsen:</a:t>
            </a:r>
          </a:p>
          <a:p>
            <a:pPr lvl="2"/>
            <a:r>
              <a:rPr lang="en-US" kern="0" dirty="0"/>
              <a:t>	</a:t>
            </a:r>
            <a:r>
              <a:rPr lang="en-US" i="1" kern="0" dirty="0"/>
              <a:t>t</a:t>
            </a:r>
            <a:r>
              <a:rPr lang="en-US" kern="0" dirty="0"/>
              <a:t> ≥ </a:t>
            </a:r>
            <a:r>
              <a:rPr lang="en-US" kern="0" dirty="0" err="1"/>
              <a:t>lg</a:t>
            </a:r>
            <a:r>
              <a:rPr lang="en-US" i="1" kern="0" dirty="0" err="1"/>
              <a:t>n</a:t>
            </a:r>
            <a:r>
              <a:rPr lang="en-US" kern="0" dirty="0"/>
              <a:t>.</a:t>
            </a:r>
          </a:p>
          <a:p>
            <a:pPr lvl="2"/>
            <a:endParaRPr lang="en-US" kern="0" dirty="0"/>
          </a:p>
          <a:p>
            <a:pPr lvl="2"/>
            <a:endParaRPr lang="en-US" kern="0" dirty="0">
              <a:latin typeface="+mn-lt"/>
            </a:endParaRPr>
          </a:p>
          <a:p>
            <a:pPr lvl="1"/>
            <a:endParaRPr lang="en-US" kern="0" dirty="0"/>
          </a:p>
          <a:p>
            <a:pPr lvl="2"/>
            <a:endParaRPr lang="en-US" kern="0" dirty="0">
              <a:latin typeface="+mn-lt"/>
            </a:endParaRPr>
          </a:p>
          <a:p>
            <a:pPr lvl="1"/>
            <a:endParaRPr lang="en-US" kern="0" dirty="0">
              <a:latin typeface="+mn-lt"/>
            </a:endParaRP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Line Static Lower Bounds</a:t>
            </a:r>
          </a:p>
        </p:txBody>
      </p:sp>
    </p:spTree>
    <p:extLst>
      <p:ext uri="{BB962C8B-B14F-4D97-AF65-F5344CB8AC3E}">
        <p14:creationId xmlns:p14="http://schemas.microsoft.com/office/powerpoint/2010/main" val="19046047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3"/>
              <p:cNvSpPr txBox="1">
                <a:spLocks noChangeArrowheads="1"/>
              </p:cNvSpPr>
              <p:nvPr/>
            </p:nvSpPr>
            <p:spPr bwMode="auto">
              <a:xfrm>
                <a:off x="495300" y="1160463"/>
                <a:ext cx="8850313" cy="4752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kern="0" dirty="0">
                    <a:solidFill>
                      <a:srgbClr val="3737FF"/>
                    </a:solidFill>
                  </a:rPr>
                  <a:t>Polynomial Evaluation: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>
                    <a:solidFill>
                      <a:srgbClr val="3737FF"/>
                    </a:solidFill>
                  </a:rPr>
                  <a:t>Input: </a:t>
                </a:r>
                <a:r>
                  <a:rPr lang="en-US" kern="0" dirty="0"/>
                  <a:t>Degree </a:t>
                </a:r>
                <a:r>
                  <a:rPr lang="en-US" i="1" kern="0" dirty="0"/>
                  <a:t>n</a:t>
                </a:r>
                <a:r>
                  <a:rPr lang="en-US" kern="0" dirty="0"/>
                  <a:t>-1 polynomial, </a:t>
                </a:r>
                <a:r>
                  <a:rPr lang="en-US" i="1" kern="0" dirty="0"/>
                  <a:t>P</a:t>
                </a:r>
                <a:r>
                  <a:rPr lang="en-US" kern="0" dirty="0"/>
                  <a:t>, over</a:t>
                </a:r>
                <a:r>
                  <a:rPr lang="en-US" b="1" kern="0" dirty="0"/>
                  <a:t> </a:t>
                </a:r>
                <a:r>
                  <a:rPr lang="da-DK" kern="0" dirty="0"/>
                  <a:t>𝔽</a:t>
                </a:r>
                <a:r>
                  <a:rPr lang="en-US" i="1" kern="0" baseline="-25000" dirty="0"/>
                  <a:t>p</a:t>
                </a:r>
                <a:r>
                  <a:rPr lang="en-US" kern="0" baseline="-25000" dirty="0"/>
                  <a:t> </a:t>
                </a:r>
                <a:r>
                  <a:rPr lang="en-US" kern="0" dirty="0"/>
                  <a:t>for </a:t>
                </a:r>
                <a:r>
                  <a:rPr lang="en-US" i="1" kern="0" dirty="0"/>
                  <a:t>p</a:t>
                </a:r>
                <a:r>
                  <a:rPr lang="en-US" kern="0" dirty="0"/>
                  <a:t>=</a:t>
                </a:r>
                <a:r>
                  <a:rPr lang="el-GR" kern="0" dirty="0"/>
                  <a:t>θ</a:t>
                </a:r>
                <a:r>
                  <a:rPr lang="da-DK" kern="0" dirty="0"/>
                  <a:t>(</a:t>
                </a:r>
                <a:r>
                  <a:rPr lang="da-DK" i="1" kern="0" dirty="0"/>
                  <a:t>n</a:t>
                </a:r>
                <a:r>
                  <a:rPr lang="da-DK" kern="0" baseline="30000" dirty="0"/>
                  <a:t>2</a:t>
                </a:r>
                <a:r>
                  <a:rPr lang="da-DK" kern="0" dirty="0"/>
                  <a:t>).</a:t>
                </a: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da-DK" kern="0" dirty="0">
                  <a:latin typeface="+mn-lt"/>
                </a:endParaRP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da-DK" kern="0" dirty="0">
                  <a:latin typeface="+mn-lt"/>
                </a:endParaRPr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da-DK" kern="0" dirty="0">
                    <a:solidFill>
                      <a:srgbClr val="3737FF"/>
                    </a:solidFill>
                    <a:latin typeface="+mn-lt"/>
                  </a:rPr>
                  <a:t>Encoding </a:t>
                </a:r>
                <a:r>
                  <a:rPr lang="da-DK" i="1" kern="0" dirty="0">
                    <a:solidFill>
                      <a:srgbClr val="3737FF"/>
                    </a:solidFill>
                    <a:latin typeface="+mn-lt"/>
                  </a:rPr>
                  <a:t>P</a:t>
                </a:r>
                <a:r>
                  <a:rPr lang="da-DK" kern="0" dirty="0">
                    <a:solidFill>
                      <a:srgbClr val="3737FF"/>
                    </a:solidFill>
                    <a:latin typeface="+mn-lt"/>
                  </a:rPr>
                  <a:t>: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da-DK" kern="0" dirty="0" err="1">
                    <a:latin typeface="+mn-lt"/>
                  </a:rPr>
                  <a:t>Build</a:t>
                </a:r>
                <a:r>
                  <a:rPr lang="da-DK" kern="0" dirty="0">
                    <a:latin typeface="+mn-lt"/>
                  </a:rPr>
                  <a:t> </a:t>
                </a:r>
                <a:r>
                  <a:rPr lang="da-DK" kern="0" dirty="0">
                    <a:solidFill>
                      <a:srgbClr val="FF0000"/>
                    </a:solidFill>
                    <a:latin typeface="+mn-lt"/>
                  </a:rPr>
                  <a:t>data </a:t>
                </a:r>
                <a:r>
                  <a:rPr lang="da-DK" kern="0" dirty="0" err="1">
                    <a:solidFill>
                      <a:srgbClr val="FF0000"/>
                    </a:solidFill>
                    <a:latin typeface="+mn-lt"/>
                  </a:rPr>
                  <a:t>structure</a:t>
                </a:r>
                <a:r>
                  <a:rPr lang="da-DK" kern="0" dirty="0">
                    <a:solidFill>
                      <a:srgbClr val="FF0000"/>
                    </a:solidFill>
                    <a:latin typeface="+mn-lt"/>
                  </a:rPr>
                  <a:t> </a:t>
                </a:r>
                <a:r>
                  <a:rPr lang="da-DK" kern="0" dirty="0">
                    <a:latin typeface="+mn-lt"/>
                  </a:rPr>
                  <a:t>on </a:t>
                </a:r>
                <a:r>
                  <a:rPr lang="da-DK" i="1" kern="0" dirty="0">
                    <a:latin typeface="+mn-lt"/>
                  </a:rPr>
                  <a:t>P</a:t>
                </a:r>
                <a:r>
                  <a:rPr lang="da-DK" kern="0" dirty="0">
                    <a:latin typeface="+mn-lt"/>
                  </a:rPr>
                  <a:t>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da-DK" kern="0" dirty="0">
                    <a:latin typeface="+mn-lt"/>
                  </a:rPr>
                  <a:t>For </a:t>
                </a:r>
                <a:r>
                  <a:rPr lang="da-DK" kern="0" dirty="0" err="1">
                    <a:latin typeface="+mn-lt"/>
                  </a:rPr>
                  <a:t>each</a:t>
                </a:r>
                <a:r>
                  <a:rPr lang="da-DK" kern="0" dirty="0">
                    <a:latin typeface="+mn-lt"/>
                  </a:rPr>
                  <a:t> </a:t>
                </a:r>
                <a:r>
                  <a:rPr lang="da-DK" kern="0" dirty="0" err="1">
                    <a:latin typeface="+mn-lt"/>
                  </a:rPr>
                  <a:t>seq</a:t>
                </a:r>
                <a:r>
                  <a:rPr lang="da-DK" kern="0" dirty="0">
                    <a:latin typeface="+mn-lt"/>
                  </a:rPr>
                  <a:t>. of </a:t>
                </a:r>
                <a:r>
                  <a:rPr lang="da-DK" i="1" kern="0" dirty="0">
                    <a:latin typeface="+mn-lt"/>
                  </a:rPr>
                  <a:t>t</a:t>
                </a:r>
                <a:r>
                  <a:rPr lang="da-DK" kern="0" dirty="0">
                    <a:latin typeface="+mn-lt"/>
                  </a:rPr>
                  <a:t> </a:t>
                </a:r>
                <a:r>
                  <a:rPr lang="da-DK" kern="0" dirty="0" err="1">
                    <a:latin typeface="+mn-lt"/>
                  </a:rPr>
                  <a:t>cells</a:t>
                </a:r>
                <a:r>
                  <a:rPr lang="da-DK" kern="0" dirty="0">
                    <a:latin typeface="+mn-lt"/>
                  </a:rPr>
                  <a:t> </a:t>
                </a:r>
                <a:r>
                  <a:rPr lang="da-DK" i="1" kern="0" dirty="0">
                    <a:latin typeface="+mn-lt"/>
                  </a:rPr>
                  <a:t>c</a:t>
                </a:r>
                <a:r>
                  <a:rPr lang="da-DK" kern="0" baseline="-25000" dirty="0">
                    <a:latin typeface="+mn-lt"/>
                  </a:rPr>
                  <a:t>1</a:t>
                </a:r>
                <a:r>
                  <a:rPr lang="da-DK" kern="0" dirty="0">
                    <a:latin typeface="+mn-lt"/>
                  </a:rPr>
                  <a:t>,…</a:t>
                </a:r>
                <a:r>
                  <a:rPr lang="da-DK" i="1" kern="0" dirty="0" err="1">
                    <a:latin typeface="+mn-lt"/>
                  </a:rPr>
                  <a:t>c</a:t>
                </a:r>
                <a:r>
                  <a:rPr lang="da-DK" i="1" kern="0" baseline="-25000" dirty="0" err="1">
                    <a:latin typeface="+mn-lt"/>
                  </a:rPr>
                  <a:t>t</a:t>
                </a:r>
                <a:r>
                  <a:rPr lang="da-DK" kern="0" dirty="0">
                    <a:latin typeface="+mn-lt"/>
                  </a:rPr>
                  <a:t>, </a:t>
                </a:r>
                <a:r>
                  <a:rPr lang="da-DK" kern="0" dirty="0" err="1">
                    <a:latin typeface="+mn-lt"/>
                  </a:rPr>
                  <a:t>count</a:t>
                </a:r>
                <a:r>
                  <a:rPr lang="da-DK" kern="0" dirty="0">
                    <a:latin typeface="+mn-lt"/>
                  </a:rPr>
                  <a:t> </a:t>
                </a:r>
                <a:r>
                  <a:rPr lang="da-DK" kern="0" dirty="0" err="1">
                    <a:latin typeface="+mn-lt"/>
                  </a:rPr>
                  <a:t>how</a:t>
                </a:r>
                <a:r>
                  <a:rPr lang="da-DK" kern="0" dirty="0">
                    <a:latin typeface="+mn-lt"/>
                  </a:rPr>
                  <a:t> </a:t>
                </a:r>
                <a:r>
                  <a:rPr lang="da-DK" kern="0" dirty="0" err="1">
                    <a:latin typeface="+mn-lt"/>
                  </a:rPr>
                  <a:t>many</a:t>
                </a:r>
                <a:r>
                  <a:rPr lang="da-DK" kern="0" dirty="0">
                    <a:latin typeface="+mn-lt"/>
                  </a:rPr>
                  <a:t> </a:t>
                </a:r>
              </a:p>
              <a:p>
                <a:pPr lvl="1"/>
                <a:r>
                  <a:rPr lang="da-DK" kern="0" dirty="0">
                    <a:latin typeface="+mn-lt"/>
                  </a:rPr>
                  <a:t>	</a:t>
                </a:r>
                <a:r>
                  <a:rPr lang="da-DK" kern="0" dirty="0" err="1">
                    <a:latin typeface="+mn-lt"/>
                  </a:rPr>
                  <a:t>queries</a:t>
                </a:r>
                <a:r>
                  <a:rPr lang="da-DK" kern="0" dirty="0">
                    <a:latin typeface="+mn-lt"/>
                  </a:rPr>
                  <a:t> </a:t>
                </a:r>
                <a:r>
                  <a:rPr lang="da-DK" kern="0" dirty="0" err="1">
                    <a:latin typeface="+mn-lt"/>
                  </a:rPr>
                  <a:t>probe</a:t>
                </a:r>
                <a:r>
                  <a:rPr lang="da-DK" kern="0" dirty="0">
                    <a:latin typeface="+mn-lt"/>
                  </a:rPr>
                  <a:t> </a:t>
                </a:r>
                <a:r>
                  <a:rPr lang="da-DK" kern="0" dirty="0" err="1">
                    <a:latin typeface="+mn-lt"/>
                  </a:rPr>
                  <a:t>this</a:t>
                </a:r>
                <a:r>
                  <a:rPr lang="da-DK" kern="0" dirty="0">
                    <a:latin typeface="+mn-lt"/>
                  </a:rPr>
                  <a:t> </a:t>
                </a:r>
                <a:r>
                  <a:rPr lang="da-DK" kern="0" dirty="0" err="1">
                    <a:latin typeface="+mn-lt"/>
                  </a:rPr>
                  <a:t>sequence</a:t>
                </a:r>
                <a:r>
                  <a:rPr lang="da-DK" kern="0" dirty="0">
                    <a:latin typeface="+mn-lt"/>
                  </a:rPr>
                  <a:t> on input </a:t>
                </a:r>
                <a:r>
                  <a:rPr lang="da-DK" i="1" kern="0" dirty="0">
                    <a:latin typeface="+mn-lt"/>
                  </a:rPr>
                  <a:t>P</a:t>
                </a:r>
                <a:r>
                  <a:rPr lang="da-DK" kern="0" dirty="0">
                    <a:latin typeface="+mn-lt"/>
                  </a:rPr>
                  <a:t>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da-DK" kern="0" dirty="0">
                    <a:latin typeface="+mn-lt"/>
                  </a:rPr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a-DK" i="1" ker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 kern="0"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da-DK" i="1" ker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 ker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a-DK" kern="0" dirty="0" err="1">
                    <a:latin typeface="+mn-lt"/>
                  </a:rPr>
                  <a:t>answer</a:t>
                </a:r>
                <a:r>
                  <a:rPr lang="da-DK" kern="0" dirty="0">
                    <a:latin typeface="+mn-lt"/>
                  </a:rPr>
                  <a:t> the most </a:t>
                </a:r>
                <a:r>
                  <a:rPr lang="da-DK" kern="0" dirty="0" err="1">
                    <a:latin typeface="+mn-lt"/>
                  </a:rPr>
                  <a:t>queries</a:t>
                </a:r>
                <a:r>
                  <a:rPr lang="da-DK" kern="0" dirty="0">
                    <a:latin typeface="+mn-lt"/>
                  </a:rPr>
                  <a:t>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da-DK" kern="0" dirty="0">
                    <a:latin typeface="+mn-lt"/>
                  </a:rPr>
                  <a:t>Write </a:t>
                </a:r>
                <a:r>
                  <a:rPr lang="da-DK" kern="0" dirty="0" err="1">
                    <a:latin typeface="+mn-lt"/>
                  </a:rPr>
                  <a:t>down</a:t>
                </a:r>
                <a:r>
                  <a:rPr lang="da-DK" kern="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a-DK" i="1" ker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 kern="0"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da-DK" i="1" ker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da-DK" kern="0" dirty="0"/>
                  <a:t> (</a:t>
                </a:r>
                <a:r>
                  <a:rPr lang="da-DK" kern="0" dirty="0" err="1"/>
                  <a:t>addresses</a:t>
                </a:r>
                <a:r>
                  <a:rPr lang="da-DK" kern="0" dirty="0"/>
                  <a:t> + </a:t>
                </a:r>
                <a:r>
                  <a:rPr lang="da-DK" kern="0" dirty="0" err="1"/>
                  <a:t>contents</a:t>
                </a:r>
                <a:r>
                  <a:rPr lang="da-DK" kern="0" dirty="0"/>
                  <a:t>)</a:t>
                </a:r>
                <a:endParaRPr lang="da-DK" kern="0" dirty="0">
                  <a:latin typeface="+mn-lt"/>
                </a:endParaRP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>
                  <a:latin typeface="+mn-lt"/>
                </a:endParaRP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>
                  <a:latin typeface="+mn-lt"/>
                </a:endParaRP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>
                  <a:latin typeface="+mn-lt"/>
                </a:endParaRPr>
              </a:p>
              <a:p>
                <a:pPr lvl="1"/>
                <a:endParaRPr lang="en-US" kern="0" dirty="0">
                  <a:latin typeface="+mn-lt"/>
                </a:endParaRPr>
              </a:p>
            </p:txBody>
          </p:sp>
        </mc:Choice>
        <mc:Fallback xmlns="">
          <p:sp>
            <p:nvSpPr>
              <p:cNvPr id="1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5300" y="1160463"/>
                <a:ext cx="8850313" cy="4752975"/>
              </a:xfrm>
              <a:prstGeom prst="rect">
                <a:avLst/>
              </a:prstGeom>
              <a:blipFill>
                <a:blip r:embed="rId3"/>
                <a:stretch>
                  <a:fillRect l="-430" t="-53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 Proof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288" y="437500"/>
            <a:ext cx="1404935" cy="140493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844051" y="1118484"/>
            <a:ext cx="3487173" cy="1405288"/>
            <a:chOff x="6782983" y="1761424"/>
            <a:chExt cx="3487173" cy="1405288"/>
          </a:xfrm>
        </p:grpSpPr>
        <p:sp>
          <p:nvSpPr>
            <p:cNvPr id="20" name="Rounded Rectangular Callout 19"/>
            <p:cNvSpPr/>
            <p:nvPr/>
          </p:nvSpPr>
          <p:spPr bwMode="auto">
            <a:xfrm>
              <a:off x="6782983" y="1761424"/>
              <a:ext cx="2707420" cy="1405288"/>
            </a:xfrm>
            <a:prstGeom prst="wedgeRoundRectCallout">
              <a:avLst>
                <a:gd name="adj1" fmla="val -75271"/>
                <a:gd name="adj2" fmla="val 44903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949440" y="1895675"/>
              <a:ext cx="3320716" cy="1175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b="1" dirty="0" err="1"/>
                <a:t>Inspired</a:t>
              </a:r>
              <a:r>
                <a:rPr lang="da-DK" sz="1600" b="1" dirty="0"/>
                <a:t> by:</a:t>
              </a:r>
            </a:p>
            <a:p>
              <a:r>
                <a:rPr lang="da-DK" sz="1600" dirty="0"/>
                <a:t>[</a:t>
              </a:r>
              <a:r>
                <a:rPr lang="da-DK" sz="1600" dirty="0" err="1"/>
                <a:t>Gál</a:t>
              </a:r>
              <a:r>
                <a:rPr lang="da-DK" sz="1600" dirty="0"/>
                <a:t> and Miltersen’07], [Golinsky’09],</a:t>
              </a:r>
            </a:p>
            <a:p>
              <a:r>
                <a:rPr lang="da-DK" sz="1600" dirty="0"/>
                <a:t>[</a:t>
              </a:r>
              <a:r>
                <a:rPr lang="da-DK" sz="1600" dirty="0" err="1"/>
                <a:t>Panigrahy</a:t>
              </a:r>
              <a:r>
                <a:rPr lang="da-DK" sz="1600" dirty="0"/>
                <a:t> et al.’10].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476" y="4142342"/>
            <a:ext cx="2037373" cy="1555195"/>
          </a:xfrm>
          <a:prstGeom prst="rect">
            <a:avLst/>
          </a:prstGeom>
        </p:spPr>
      </p:pic>
      <p:sp>
        <p:nvSpPr>
          <p:cNvPr id="24" name="Right Arrow 23"/>
          <p:cNvSpPr/>
          <p:nvPr/>
        </p:nvSpPr>
        <p:spPr bwMode="auto">
          <a:xfrm rot="1331721">
            <a:off x="7080775" y="3875958"/>
            <a:ext cx="1151513" cy="412118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DBFF92D0-1C4C-BF4B-9A2B-5EC4D04E5330}"/>
              </a:ext>
            </a:extLst>
          </p:cNvPr>
          <p:cNvGrpSpPr/>
          <p:nvPr/>
        </p:nvGrpSpPr>
        <p:grpSpPr>
          <a:xfrm>
            <a:off x="8023012" y="4137701"/>
            <a:ext cx="1288140" cy="1293615"/>
            <a:chOff x="8023012" y="4137701"/>
            <a:chExt cx="1288140" cy="1293615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8E810E48-24B7-DD46-BF81-9273B891ABA6}"/>
                </a:ext>
              </a:extLst>
            </p:cNvPr>
            <p:cNvSpPr/>
            <p:nvPr/>
          </p:nvSpPr>
          <p:spPr bwMode="auto">
            <a:xfrm>
              <a:off x="8023012" y="5078708"/>
              <a:ext cx="356552" cy="352608"/>
            </a:xfrm>
            <a:prstGeom prst="ellipse">
              <a:avLst/>
            </a:prstGeom>
            <a:solidFill>
              <a:srgbClr val="3737FF">
                <a:alpha val="74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CFF9A1F3-0BE7-304B-BE7F-074CBA81EC21}"/>
                </a:ext>
              </a:extLst>
            </p:cNvPr>
            <p:cNvSpPr/>
            <p:nvPr/>
          </p:nvSpPr>
          <p:spPr bwMode="auto">
            <a:xfrm>
              <a:off x="8331224" y="4551673"/>
              <a:ext cx="356552" cy="352608"/>
            </a:xfrm>
            <a:prstGeom prst="ellipse">
              <a:avLst/>
            </a:prstGeom>
            <a:solidFill>
              <a:srgbClr val="3737FF">
                <a:alpha val="74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E93CD7E8-9836-FD4C-82F3-3F6DEC570C2B}"/>
                </a:ext>
              </a:extLst>
            </p:cNvPr>
            <p:cNvSpPr/>
            <p:nvPr/>
          </p:nvSpPr>
          <p:spPr bwMode="auto">
            <a:xfrm>
              <a:off x="8871105" y="4591140"/>
              <a:ext cx="356552" cy="352608"/>
            </a:xfrm>
            <a:prstGeom prst="ellipse">
              <a:avLst/>
            </a:prstGeom>
            <a:solidFill>
              <a:srgbClr val="3737FF">
                <a:alpha val="74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103CE4A0-F289-5B46-AF97-C8CBCE01AF14}"/>
                </a:ext>
              </a:extLst>
            </p:cNvPr>
            <p:cNvSpPr/>
            <p:nvPr/>
          </p:nvSpPr>
          <p:spPr bwMode="auto">
            <a:xfrm>
              <a:off x="8954600" y="4137701"/>
              <a:ext cx="356552" cy="352608"/>
            </a:xfrm>
            <a:prstGeom prst="ellipse">
              <a:avLst/>
            </a:prstGeom>
            <a:solidFill>
              <a:srgbClr val="3737FF">
                <a:alpha val="74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6" name="Curved Connector 5">
              <a:extLst>
                <a:ext uri="{FF2B5EF4-FFF2-40B4-BE49-F238E27FC236}">
                  <a16:creationId xmlns:a16="http://schemas.microsoft.com/office/drawing/2014/main" xmlns="" id="{A7CAD3AC-B21E-4148-82FA-43035143E57C}"/>
                </a:ext>
              </a:extLst>
            </p:cNvPr>
            <p:cNvCxnSpPr>
              <a:cxnSpLocks/>
              <a:stCxn id="12" idx="1"/>
              <a:endCxn id="13" idx="1"/>
            </p:cNvCxnSpPr>
            <p:nvPr/>
          </p:nvCxnSpPr>
          <p:spPr bwMode="auto">
            <a:xfrm rot="5400000" flipH="1" flipV="1">
              <a:off x="7965817" y="4712723"/>
              <a:ext cx="527035" cy="308212"/>
            </a:xfrm>
            <a:prstGeom prst="curvedConnector3">
              <a:avLst>
                <a:gd name="adj1" fmla="val 113456"/>
              </a:avLst>
            </a:prstGeom>
            <a:ln>
              <a:solidFill>
                <a:srgbClr val="3737FF"/>
              </a:solidFill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Curved Connector 20">
              <a:extLst>
                <a:ext uri="{FF2B5EF4-FFF2-40B4-BE49-F238E27FC236}">
                  <a16:creationId xmlns:a16="http://schemas.microsoft.com/office/drawing/2014/main" xmlns="" id="{76A95EC0-48DD-1647-A1DD-6ED8B097CCAC}"/>
                </a:ext>
              </a:extLst>
            </p:cNvPr>
            <p:cNvCxnSpPr>
              <a:cxnSpLocks/>
              <a:stCxn id="13" idx="0"/>
              <a:endCxn id="15" idx="1"/>
            </p:cNvCxnSpPr>
            <p:nvPr/>
          </p:nvCxnSpPr>
          <p:spPr bwMode="auto">
            <a:xfrm rot="5400000" flipH="1" flipV="1">
              <a:off x="8576991" y="4121848"/>
              <a:ext cx="362334" cy="497316"/>
            </a:xfrm>
            <a:prstGeom prst="curvedConnector3">
              <a:avLst>
                <a:gd name="adj1" fmla="val 177342"/>
              </a:avLst>
            </a:prstGeom>
            <a:ln>
              <a:solidFill>
                <a:srgbClr val="3737FF"/>
              </a:solidFill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Curved Connector 25">
              <a:extLst>
                <a:ext uri="{FF2B5EF4-FFF2-40B4-BE49-F238E27FC236}">
                  <a16:creationId xmlns:a16="http://schemas.microsoft.com/office/drawing/2014/main" xmlns="" id="{21F63EC2-64AF-0E41-AF19-155986E010D5}"/>
                </a:ext>
              </a:extLst>
            </p:cNvPr>
            <p:cNvCxnSpPr>
              <a:cxnSpLocks/>
              <a:stCxn id="15" idx="6"/>
              <a:endCxn id="14" idx="4"/>
            </p:cNvCxnSpPr>
            <p:nvPr/>
          </p:nvCxnSpPr>
          <p:spPr bwMode="auto">
            <a:xfrm flipH="1">
              <a:off x="9049381" y="4314005"/>
              <a:ext cx="261771" cy="629743"/>
            </a:xfrm>
            <a:prstGeom prst="curvedConnector4">
              <a:avLst>
                <a:gd name="adj1" fmla="val -87328"/>
                <a:gd name="adj2" fmla="val 136301"/>
              </a:avLst>
            </a:prstGeom>
            <a:ln>
              <a:solidFill>
                <a:srgbClr val="3737FF"/>
              </a:solidFill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477480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3"/>
              <p:cNvSpPr txBox="1">
                <a:spLocks noChangeArrowheads="1"/>
              </p:cNvSpPr>
              <p:nvPr/>
            </p:nvSpPr>
            <p:spPr bwMode="auto">
              <a:xfrm>
                <a:off x="495300" y="1160463"/>
                <a:ext cx="8850313" cy="4752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>
                  <a:buFont typeface="Wingdings" pitchFamily="2" charset="2"/>
                  <a:buChar char="§"/>
                </a:pPr>
                <a:r>
                  <a:rPr lang="da-DK" kern="0" dirty="0">
                    <a:solidFill>
                      <a:srgbClr val="3737FF"/>
                    </a:solidFill>
                    <a:latin typeface="+mn-lt"/>
                  </a:rPr>
                  <a:t>Encoding </a:t>
                </a:r>
                <a:r>
                  <a:rPr lang="da-DK" i="1" kern="0" dirty="0">
                    <a:solidFill>
                      <a:srgbClr val="3737FF"/>
                    </a:solidFill>
                    <a:latin typeface="+mn-lt"/>
                  </a:rPr>
                  <a:t>P</a:t>
                </a:r>
                <a:r>
                  <a:rPr lang="da-DK" kern="0" dirty="0">
                    <a:solidFill>
                      <a:srgbClr val="3737FF"/>
                    </a:solidFill>
                    <a:latin typeface="+mn-lt"/>
                  </a:rPr>
                  <a:t>: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da-DK" kern="0" dirty="0"/>
                  <a:t>For </a:t>
                </a:r>
                <a:r>
                  <a:rPr lang="da-DK" kern="0" dirty="0" err="1"/>
                  <a:t>each</a:t>
                </a:r>
                <a:r>
                  <a:rPr lang="da-DK" kern="0" dirty="0"/>
                  <a:t> </a:t>
                </a:r>
                <a:r>
                  <a:rPr lang="da-DK" kern="0" dirty="0" err="1"/>
                  <a:t>seq</a:t>
                </a:r>
                <a:r>
                  <a:rPr lang="da-DK" kern="0" dirty="0"/>
                  <a:t>. of </a:t>
                </a:r>
                <a:r>
                  <a:rPr lang="da-DK" i="1" kern="0" dirty="0"/>
                  <a:t>t</a:t>
                </a:r>
                <a:r>
                  <a:rPr lang="da-DK" kern="0" dirty="0"/>
                  <a:t> </a:t>
                </a:r>
                <a:r>
                  <a:rPr lang="da-DK" kern="0" dirty="0" err="1"/>
                  <a:t>cells</a:t>
                </a:r>
                <a:r>
                  <a:rPr lang="da-DK" kern="0" dirty="0"/>
                  <a:t> </a:t>
                </a:r>
                <a:r>
                  <a:rPr lang="da-DK" i="1" kern="0" dirty="0"/>
                  <a:t>c</a:t>
                </a:r>
                <a:r>
                  <a:rPr lang="da-DK" kern="0" baseline="-25000" dirty="0"/>
                  <a:t>1</a:t>
                </a:r>
                <a:r>
                  <a:rPr lang="da-DK" kern="0" dirty="0"/>
                  <a:t>,…</a:t>
                </a:r>
                <a:r>
                  <a:rPr lang="da-DK" i="1" kern="0" dirty="0" err="1"/>
                  <a:t>c</a:t>
                </a:r>
                <a:r>
                  <a:rPr lang="da-DK" i="1" kern="0" baseline="-25000" dirty="0" err="1"/>
                  <a:t>t</a:t>
                </a:r>
                <a:r>
                  <a:rPr lang="da-DK" kern="0" dirty="0"/>
                  <a:t>, </a:t>
                </a:r>
                <a:r>
                  <a:rPr lang="da-DK" kern="0" dirty="0" err="1"/>
                  <a:t>count</a:t>
                </a:r>
                <a:r>
                  <a:rPr lang="da-DK" kern="0" dirty="0"/>
                  <a:t> </a:t>
                </a:r>
                <a:r>
                  <a:rPr lang="da-DK" kern="0" dirty="0" err="1"/>
                  <a:t>how</a:t>
                </a:r>
                <a:r>
                  <a:rPr lang="da-DK" kern="0" dirty="0"/>
                  <a:t> </a:t>
                </a:r>
                <a:r>
                  <a:rPr lang="da-DK" kern="0" dirty="0" err="1"/>
                  <a:t>many</a:t>
                </a:r>
                <a:r>
                  <a:rPr lang="da-DK" kern="0" dirty="0"/>
                  <a:t> </a:t>
                </a:r>
              </a:p>
              <a:p>
                <a:pPr lvl="1"/>
                <a:r>
                  <a:rPr lang="da-DK" kern="0" dirty="0"/>
                  <a:t>	</a:t>
                </a:r>
                <a:r>
                  <a:rPr lang="da-DK" kern="0" dirty="0" err="1"/>
                  <a:t>queries</a:t>
                </a:r>
                <a:r>
                  <a:rPr lang="da-DK" kern="0" dirty="0"/>
                  <a:t> </a:t>
                </a:r>
                <a:r>
                  <a:rPr lang="da-DK" kern="0" dirty="0" err="1"/>
                  <a:t>probe</a:t>
                </a:r>
                <a:r>
                  <a:rPr lang="da-DK" kern="0" dirty="0"/>
                  <a:t> </a:t>
                </a:r>
                <a:r>
                  <a:rPr lang="da-DK" kern="0" dirty="0" err="1"/>
                  <a:t>this</a:t>
                </a:r>
                <a:r>
                  <a:rPr lang="da-DK" kern="0" dirty="0"/>
                  <a:t> </a:t>
                </a:r>
                <a:r>
                  <a:rPr lang="da-DK" kern="0" dirty="0" err="1"/>
                  <a:t>sequence</a:t>
                </a:r>
                <a:r>
                  <a:rPr lang="da-DK" kern="0" dirty="0"/>
                  <a:t> on input P.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da-DK" kern="0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a-DK" i="1" kern="0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da-DK" i="1" ker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da-DK" kern="0" dirty="0"/>
                  <a:t> </a:t>
                </a:r>
                <a:r>
                  <a:rPr lang="da-DK" kern="0" dirty="0" err="1"/>
                  <a:t>answer</a:t>
                </a:r>
                <a:r>
                  <a:rPr lang="da-DK" kern="0" dirty="0"/>
                  <a:t> the most </a:t>
                </a:r>
                <a:r>
                  <a:rPr lang="da-DK" kern="0" dirty="0" err="1"/>
                  <a:t>queries</a:t>
                </a:r>
                <a:r>
                  <a:rPr lang="da-DK" kern="0" dirty="0"/>
                  <a:t>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da-DK" kern="0" dirty="0"/>
                  <a:t>Write </a:t>
                </a:r>
                <a:r>
                  <a:rPr lang="da-DK" kern="0" dirty="0" err="1"/>
                  <a:t>down</a:t>
                </a:r>
                <a:r>
                  <a:rPr lang="da-DK" kern="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a-DK" i="1" ker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 kern="0"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da-DK" i="1" ker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da-DK" kern="0" dirty="0"/>
                  <a:t> (</a:t>
                </a:r>
                <a:r>
                  <a:rPr lang="da-DK" kern="0" dirty="0" err="1"/>
                  <a:t>addresses</a:t>
                </a:r>
                <a:r>
                  <a:rPr lang="da-DK" kern="0" dirty="0"/>
                  <a:t> + </a:t>
                </a:r>
                <a:r>
                  <a:rPr lang="da-DK" kern="0" dirty="0" err="1"/>
                  <a:t>contents</a:t>
                </a:r>
                <a:r>
                  <a:rPr lang="da-DK" kern="0" dirty="0"/>
                  <a:t>)</a:t>
                </a:r>
              </a:p>
              <a:p>
                <a:pPr marL="1257300" lvl="2" indent="-342900">
                  <a:buFont typeface="Wingdings" pitchFamily="2" charset="2"/>
                  <a:buChar char="§"/>
                </a:pPr>
                <a:endParaRPr lang="da-DK" kern="0" dirty="0">
                  <a:latin typeface="+mn-lt"/>
                </a:endParaRPr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da-DK" kern="0" dirty="0" err="1">
                    <a:solidFill>
                      <a:srgbClr val="3737FF"/>
                    </a:solidFill>
                    <a:latin typeface="+mn-lt"/>
                  </a:rPr>
                  <a:t>Recovering</a:t>
                </a:r>
                <a:r>
                  <a:rPr lang="da-DK" kern="0" dirty="0">
                    <a:solidFill>
                      <a:srgbClr val="3737FF"/>
                    </a:solidFill>
                    <a:latin typeface="+mn-lt"/>
                  </a:rPr>
                  <a:t> </a:t>
                </a:r>
                <a:r>
                  <a:rPr lang="da-DK" i="1" kern="0" dirty="0">
                    <a:solidFill>
                      <a:srgbClr val="3737FF"/>
                    </a:solidFill>
                    <a:latin typeface="+mn-lt"/>
                  </a:rPr>
                  <a:t>P</a:t>
                </a:r>
                <a:r>
                  <a:rPr lang="da-DK" kern="0" dirty="0">
                    <a:solidFill>
                      <a:srgbClr val="3737FF"/>
                    </a:solidFill>
                    <a:latin typeface="+mn-lt"/>
                  </a:rPr>
                  <a:t>: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da-DK" kern="0" dirty="0" err="1">
                    <a:latin typeface="+mn-lt"/>
                  </a:rPr>
                  <a:t>Iterate</a:t>
                </a:r>
                <a:r>
                  <a:rPr lang="da-DK" kern="0" dirty="0">
                    <a:latin typeface="+mn-lt"/>
                  </a:rPr>
                  <a:t> </a:t>
                </a:r>
                <a:r>
                  <a:rPr lang="da-DK" kern="0" dirty="0" err="1">
                    <a:latin typeface="+mn-lt"/>
                  </a:rPr>
                  <a:t>through</a:t>
                </a:r>
                <a:r>
                  <a:rPr lang="da-DK" kern="0" dirty="0">
                    <a:latin typeface="+mn-lt"/>
                  </a:rPr>
                  <a:t> all </a:t>
                </a:r>
                <a:r>
                  <a:rPr lang="da-DK" i="1" kern="0" dirty="0">
                    <a:latin typeface="+mn-lt"/>
                  </a:rPr>
                  <a:t>x</a:t>
                </a:r>
                <a:r>
                  <a:rPr lang="da-DK" kern="0" dirty="0">
                    <a:latin typeface="+mn-lt"/>
                  </a:rPr>
                  <a:t> in </a:t>
                </a:r>
                <a:r>
                  <a:rPr lang="da-DK" kern="0" dirty="0"/>
                  <a:t>𝔽</a:t>
                </a:r>
                <a:r>
                  <a:rPr lang="en-US" i="1" kern="0" baseline="-25000" dirty="0"/>
                  <a:t>p</a:t>
                </a:r>
                <a:r>
                  <a:rPr lang="da-DK" kern="0" dirty="0"/>
                  <a:t>:</a:t>
                </a:r>
              </a:p>
              <a:p>
                <a:pPr marL="1257300" lvl="2" indent="-342900">
                  <a:buFont typeface="Wingdings" pitchFamily="2" charset="2"/>
                  <a:buChar char="§"/>
                </a:pPr>
                <a:r>
                  <a:rPr lang="da-DK" kern="0" dirty="0">
                    <a:latin typeface="+mn-lt"/>
                  </a:rPr>
                  <a:t>Run </a:t>
                </a:r>
                <a:r>
                  <a:rPr lang="da-DK" kern="0" dirty="0" err="1">
                    <a:latin typeface="+mn-lt"/>
                  </a:rPr>
                  <a:t>query</a:t>
                </a:r>
                <a:r>
                  <a:rPr lang="da-DK" kern="0" dirty="0">
                    <a:latin typeface="+mn-lt"/>
                  </a:rPr>
                  <a:t> </a:t>
                </a:r>
                <a:r>
                  <a:rPr lang="da-DK" kern="0" dirty="0" err="1">
                    <a:latin typeface="+mn-lt"/>
                  </a:rPr>
                  <a:t>algorithm</a:t>
                </a:r>
                <a:r>
                  <a:rPr lang="da-DK" kern="0" dirty="0">
                    <a:latin typeface="+mn-lt"/>
                  </a:rPr>
                  <a:t> on </a:t>
                </a:r>
                <a:r>
                  <a:rPr lang="da-DK" i="1" kern="0" dirty="0">
                    <a:latin typeface="+mn-lt"/>
                  </a:rPr>
                  <a:t>x</a:t>
                </a:r>
                <a:r>
                  <a:rPr lang="da-DK" kern="0" dirty="0">
                    <a:latin typeface="+mn-lt"/>
                  </a:rPr>
                  <a:t>:</a:t>
                </a:r>
              </a:p>
              <a:p>
                <a:pPr marL="1714500" lvl="3" indent="-342900">
                  <a:buFont typeface="Wingdings" pitchFamily="2" charset="2"/>
                  <a:buChar char="§"/>
                </a:pPr>
                <a:r>
                  <a:rPr lang="da-DK" kern="0" dirty="0">
                    <a:latin typeface="+mn-lt"/>
                  </a:rPr>
                  <a:t>If </a:t>
                </a:r>
                <a:r>
                  <a:rPr lang="da-DK" kern="0" dirty="0" err="1">
                    <a:latin typeface="+mn-lt"/>
                  </a:rPr>
                  <a:t>read</a:t>
                </a:r>
                <a:r>
                  <a:rPr lang="da-DK" kern="0" dirty="0">
                    <a:latin typeface="+mn-lt"/>
                  </a:rPr>
                  <a:t> </a:t>
                </a:r>
                <a:r>
                  <a:rPr lang="da-DK" kern="0" dirty="0" err="1">
                    <a:latin typeface="+mn-lt"/>
                  </a:rPr>
                  <a:t>outside</a:t>
                </a:r>
                <a:r>
                  <a:rPr lang="da-DK" kern="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a-DK" i="1" ker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 kern="0"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da-DK" i="1" ker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da-DK" kern="0" dirty="0">
                    <a:latin typeface="+mn-lt"/>
                  </a:rPr>
                  <a:t> discard </a:t>
                </a:r>
                <a:r>
                  <a:rPr lang="da-DK" i="1" kern="0" dirty="0">
                    <a:latin typeface="+mn-lt"/>
                  </a:rPr>
                  <a:t>x</a:t>
                </a:r>
                <a:r>
                  <a:rPr lang="da-DK" kern="0" dirty="0">
                    <a:latin typeface="+mn-lt"/>
                  </a:rPr>
                  <a:t>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da-DK" kern="0" dirty="0" err="1">
                    <a:solidFill>
                      <a:srgbClr val="3737FF"/>
                    </a:solidFill>
                    <a:latin typeface="+mn-lt"/>
                  </a:rPr>
                  <a:t>Recover</a:t>
                </a:r>
                <a:r>
                  <a:rPr lang="da-DK" kern="0" dirty="0">
                    <a:solidFill>
                      <a:srgbClr val="3737FF"/>
                    </a:solidFill>
                    <a:latin typeface="+mn-lt"/>
                  </a:rPr>
                  <a:t> </a:t>
                </a:r>
                <a:r>
                  <a:rPr lang="da-DK" kern="0" dirty="0" err="1">
                    <a:solidFill>
                      <a:srgbClr val="3737FF"/>
                    </a:solidFill>
                    <a:latin typeface="+mn-lt"/>
                  </a:rPr>
                  <a:t>answer</a:t>
                </a:r>
                <a:r>
                  <a:rPr lang="da-DK" kern="0" dirty="0">
                    <a:solidFill>
                      <a:srgbClr val="3737FF"/>
                    </a:solidFill>
                    <a:latin typeface="+mn-lt"/>
                  </a:rPr>
                  <a:t> to:</a:t>
                </a:r>
              </a:p>
              <a:p>
                <a:pPr marL="1257300" lvl="2" indent="-342900">
                  <a:buFont typeface="Wingdings" pitchFamily="2" charset="2"/>
                  <a:buChar char="§"/>
                </a:pPr>
                <a:r>
                  <a:rPr lang="da-DK" i="1" kern="0" dirty="0">
                    <a:latin typeface="+mn-lt"/>
                  </a:rPr>
                  <a:t>p</a:t>
                </a:r>
                <a:r>
                  <a:rPr lang="da-DK" kern="0" dirty="0">
                    <a:latin typeface="+mn-lt"/>
                  </a:rPr>
                  <a:t> </a:t>
                </a:r>
                <a:r>
                  <a:rPr lang="da-DK" kern="0" dirty="0" err="1">
                    <a:latin typeface="+mn-lt"/>
                  </a:rPr>
                  <a:t>queries</a:t>
                </a:r>
                <a:r>
                  <a:rPr lang="da-DK" kern="0" dirty="0">
                    <a:latin typeface="+mn-lt"/>
                  </a:rPr>
                  <a:t>, </a:t>
                </a:r>
                <a:r>
                  <a:rPr lang="da-DK" i="1" kern="0" dirty="0">
                    <a:latin typeface="+mn-lt"/>
                  </a:rPr>
                  <a:t>S</a:t>
                </a:r>
                <a:r>
                  <a:rPr lang="da-DK" i="1" kern="0" baseline="30000" dirty="0">
                    <a:latin typeface="+mn-lt"/>
                  </a:rPr>
                  <a:t>t</a:t>
                </a:r>
                <a:r>
                  <a:rPr lang="da-DK" kern="0" dirty="0">
                    <a:latin typeface="+mn-lt"/>
                  </a:rPr>
                  <a:t> </a:t>
                </a:r>
                <a:r>
                  <a:rPr lang="da-DK" kern="0" dirty="0" err="1">
                    <a:latin typeface="+mn-lt"/>
                  </a:rPr>
                  <a:t>sequences</a:t>
                </a:r>
                <a:r>
                  <a:rPr lang="da-DK" kern="0" dirty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r>
                      <a:rPr lang="da-DK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da-DK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da-DK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da-DK" b="0" i="1" kern="0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da-DK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da-DK" kern="0" dirty="0">
                    <a:latin typeface="+mn-lt"/>
                  </a:rPr>
                  <a:t> queries. </a:t>
                </a:r>
              </a:p>
              <a:p>
                <a:pPr marL="1257300" lvl="2" indent="-342900">
                  <a:buFont typeface="Wingdings" pitchFamily="2" charset="2"/>
                  <a:buChar char="§"/>
                </a:pPr>
                <a:r>
                  <a:rPr lang="da-DK" kern="0" dirty="0">
                    <a:latin typeface="+mn-lt"/>
                  </a:rPr>
                  <a:t>If </a:t>
                </a:r>
                <a14:m>
                  <m:oMath xmlns:m="http://schemas.openxmlformats.org/officeDocument/2006/math">
                    <m:r>
                      <a:rPr lang="da-DK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da-DK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da-DK" i="1" ker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da-DK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da-DK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da-DK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da-DK" kern="0" dirty="0">
                    <a:latin typeface="+mn-lt"/>
                  </a:rPr>
                  <a:t> </a:t>
                </a:r>
                <a:r>
                  <a:rPr lang="da-DK" kern="0" dirty="0" err="1">
                    <a:latin typeface="+mn-lt"/>
                  </a:rPr>
                  <a:t>then</a:t>
                </a:r>
                <a:r>
                  <a:rPr lang="da-DK" kern="0" dirty="0">
                    <a:latin typeface="+mn-lt"/>
                  </a:rPr>
                  <a:t> </a:t>
                </a:r>
                <a:r>
                  <a:rPr lang="da-DK" i="1" kern="0" dirty="0">
                    <a:latin typeface="+mn-lt"/>
                  </a:rPr>
                  <a:t>P</a:t>
                </a:r>
                <a:r>
                  <a:rPr lang="da-DK" kern="0" dirty="0">
                    <a:latin typeface="+mn-lt"/>
                  </a:rPr>
                  <a:t> </a:t>
                </a:r>
                <a:r>
                  <a:rPr lang="da-DK" kern="0" dirty="0" err="1">
                    <a:latin typeface="+mn-lt"/>
                  </a:rPr>
                  <a:t>uniquely</a:t>
                </a:r>
                <a:r>
                  <a:rPr lang="da-DK" kern="0" dirty="0">
                    <a:latin typeface="+mn-lt"/>
                  </a:rPr>
                  <a:t> </a:t>
                </a:r>
                <a:r>
                  <a:rPr lang="da-DK" kern="0" dirty="0" err="1">
                    <a:latin typeface="+mn-lt"/>
                  </a:rPr>
                  <a:t>determined</a:t>
                </a:r>
                <a:r>
                  <a:rPr lang="da-DK" kern="0" dirty="0">
                    <a:latin typeface="+mn-lt"/>
                  </a:rPr>
                  <a:t>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>
                  <a:latin typeface="+mn-lt"/>
                </a:endParaRP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>
                  <a:latin typeface="+mn-lt"/>
                </a:endParaRP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>
                  <a:latin typeface="+mn-lt"/>
                </a:endParaRPr>
              </a:p>
              <a:p>
                <a:pPr lvl="1"/>
                <a:endParaRPr lang="en-US" kern="0" dirty="0">
                  <a:latin typeface="+mn-lt"/>
                </a:endParaRPr>
              </a:p>
            </p:txBody>
          </p:sp>
        </mc:Choice>
        <mc:Fallback xmlns="">
          <p:sp>
            <p:nvSpPr>
              <p:cNvPr id="1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5300" y="1160463"/>
                <a:ext cx="8850313" cy="4752975"/>
              </a:xfrm>
              <a:prstGeom prst="rect">
                <a:avLst/>
              </a:prstGeom>
              <a:blipFill>
                <a:blip r:embed="rId3"/>
                <a:stretch>
                  <a:fillRect l="-430" t="-532" b="-266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 Proof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F479C95-DDE5-A047-8188-BC0B6D584E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096" y="949203"/>
            <a:ext cx="2037373" cy="1555195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xmlns="" id="{E8EDD4D5-6003-684C-A5E2-919D3720E868}"/>
              </a:ext>
            </a:extLst>
          </p:cNvPr>
          <p:cNvSpPr/>
          <p:nvPr/>
        </p:nvSpPr>
        <p:spPr bwMode="auto">
          <a:xfrm>
            <a:off x="8265632" y="1885569"/>
            <a:ext cx="356552" cy="352608"/>
          </a:xfrm>
          <a:prstGeom prst="ellipse">
            <a:avLst/>
          </a:prstGeom>
          <a:solidFill>
            <a:srgbClr val="3737FF">
              <a:alpha val="7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713ECE16-9EAC-C343-B614-E75E1E69681F}"/>
              </a:ext>
            </a:extLst>
          </p:cNvPr>
          <p:cNvSpPr/>
          <p:nvPr/>
        </p:nvSpPr>
        <p:spPr bwMode="auto">
          <a:xfrm>
            <a:off x="8573844" y="1358534"/>
            <a:ext cx="356552" cy="352608"/>
          </a:xfrm>
          <a:prstGeom prst="ellipse">
            <a:avLst/>
          </a:prstGeom>
          <a:solidFill>
            <a:srgbClr val="3737FF">
              <a:alpha val="7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18BBC210-228E-614A-9E2B-16F0F1AC15A4}"/>
              </a:ext>
            </a:extLst>
          </p:cNvPr>
          <p:cNvSpPr/>
          <p:nvPr/>
        </p:nvSpPr>
        <p:spPr bwMode="auto">
          <a:xfrm>
            <a:off x="9113725" y="1398001"/>
            <a:ext cx="356552" cy="352608"/>
          </a:xfrm>
          <a:prstGeom prst="ellipse">
            <a:avLst/>
          </a:prstGeom>
          <a:solidFill>
            <a:srgbClr val="3737FF">
              <a:alpha val="7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3F0BFD63-6F24-2F40-8AD3-C8C4B8F59377}"/>
              </a:ext>
            </a:extLst>
          </p:cNvPr>
          <p:cNvSpPr/>
          <p:nvPr/>
        </p:nvSpPr>
        <p:spPr bwMode="auto">
          <a:xfrm>
            <a:off x="9197220" y="944562"/>
            <a:ext cx="356552" cy="352608"/>
          </a:xfrm>
          <a:prstGeom prst="ellipse">
            <a:avLst/>
          </a:prstGeom>
          <a:solidFill>
            <a:srgbClr val="3737FF">
              <a:alpha val="7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31" name="Curved Connector 30">
            <a:extLst>
              <a:ext uri="{FF2B5EF4-FFF2-40B4-BE49-F238E27FC236}">
                <a16:creationId xmlns:a16="http://schemas.microsoft.com/office/drawing/2014/main" xmlns="" id="{0368BAA6-896D-A841-B6F2-F14519E33996}"/>
              </a:ext>
            </a:extLst>
          </p:cNvPr>
          <p:cNvCxnSpPr>
            <a:cxnSpLocks/>
            <a:stCxn id="27" idx="1"/>
            <a:endCxn id="28" idx="1"/>
          </p:cNvCxnSpPr>
          <p:nvPr/>
        </p:nvCxnSpPr>
        <p:spPr bwMode="auto">
          <a:xfrm rot="5400000" flipH="1" flipV="1">
            <a:off x="8208437" y="1519584"/>
            <a:ext cx="527035" cy="308212"/>
          </a:xfrm>
          <a:prstGeom prst="curvedConnector3">
            <a:avLst>
              <a:gd name="adj1" fmla="val 113456"/>
            </a:avLst>
          </a:prstGeom>
          <a:ln>
            <a:solidFill>
              <a:srgbClr val="3737FF"/>
            </a:solidFill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Curved Connector 31">
            <a:extLst>
              <a:ext uri="{FF2B5EF4-FFF2-40B4-BE49-F238E27FC236}">
                <a16:creationId xmlns:a16="http://schemas.microsoft.com/office/drawing/2014/main" xmlns="" id="{CEDC5C06-4AC5-D04B-B377-24401D431FD6}"/>
              </a:ext>
            </a:extLst>
          </p:cNvPr>
          <p:cNvCxnSpPr>
            <a:cxnSpLocks/>
            <a:stCxn id="28" idx="0"/>
            <a:endCxn id="30" idx="1"/>
          </p:cNvCxnSpPr>
          <p:nvPr/>
        </p:nvCxnSpPr>
        <p:spPr bwMode="auto">
          <a:xfrm rot="5400000" flipH="1" flipV="1">
            <a:off x="8819611" y="928709"/>
            <a:ext cx="362334" cy="497316"/>
          </a:xfrm>
          <a:prstGeom prst="curvedConnector3">
            <a:avLst>
              <a:gd name="adj1" fmla="val 177342"/>
            </a:avLst>
          </a:prstGeom>
          <a:ln>
            <a:solidFill>
              <a:srgbClr val="3737FF"/>
            </a:solidFill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Curved Connector 32">
            <a:extLst>
              <a:ext uri="{FF2B5EF4-FFF2-40B4-BE49-F238E27FC236}">
                <a16:creationId xmlns:a16="http://schemas.microsoft.com/office/drawing/2014/main" xmlns="" id="{C5C9639F-2C57-6842-B454-A1063A1535CE}"/>
              </a:ext>
            </a:extLst>
          </p:cNvPr>
          <p:cNvCxnSpPr>
            <a:cxnSpLocks/>
            <a:stCxn id="30" idx="6"/>
            <a:endCxn id="29" idx="4"/>
          </p:cNvCxnSpPr>
          <p:nvPr/>
        </p:nvCxnSpPr>
        <p:spPr bwMode="auto">
          <a:xfrm flipH="1">
            <a:off x="9292001" y="1120866"/>
            <a:ext cx="261771" cy="629743"/>
          </a:xfrm>
          <a:prstGeom prst="curvedConnector4">
            <a:avLst>
              <a:gd name="adj1" fmla="val -87328"/>
              <a:gd name="adj2" fmla="val 136301"/>
            </a:avLst>
          </a:prstGeom>
          <a:ln>
            <a:solidFill>
              <a:srgbClr val="3737FF"/>
            </a:solidFill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xmlns="" id="{7B2BB440-1537-6243-B992-B9359528DD79}"/>
              </a:ext>
            </a:extLst>
          </p:cNvPr>
          <p:cNvCxnSpPr>
            <a:cxnSpLocks/>
            <a:stCxn id="34" idx="0"/>
          </p:cNvCxnSpPr>
          <p:nvPr/>
        </p:nvCxnSpPr>
        <p:spPr bwMode="auto">
          <a:xfrm flipV="1">
            <a:off x="8069637" y="2082698"/>
            <a:ext cx="382240" cy="1175207"/>
          </a:xfrm>
          <a:prstGeom prst="straightConnector1">
            <a:avLst/>
          </a:prstGeom>
          <a:ln>
            <a:solidFill>
              <a:srgbClr val="00FF00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xmlns="" id="{5B8218B0-AD31-B34B-93B0-8412A943E3A0}"/>
              </a:ext>
            </a:extLst>
          </p:cNvPr>
          <p:cNvCxnSpPr>
            <a:cxnSpLocks/>
            <a:stCxn id="61" idx="0"/>
          </p:cNvCxnSpPr>
          <p:nvPr/>
        </p:nvCxnSpPr>
        <p:spPr bwMode="auto">
          <a:xfrm flipH="1" flipV="1">
            <a:off x="8061733" y="2031059"/>
            <a:ext cx="363386" cy="2028223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Lightning Bolt 7">
            <a:extLst>
              <a:ext uri="{FF2B5EF4-FFF2-40B4-BE49-F238E27FC236}">
                <a16:creationId xmlns:a16="http://schemas.microsoft.com/office/drawing/2014/main" xmlns="" id="{3B903BA7-132C-1B40-B3FA-F2D2D4A6CAF4}"/>
              </a:ext>
            </a:extLst>
          </p:cNvPr>
          <p:cNvSpPr/>
          <p:nvPr/>
        </p:nvSpPr>
        <p:spPr bwMode="auto">
          <a:xfrm>
            <a:off x="8346228" y="2910422"/>
            <a:ext cx="824768" cy="766077"/>
          </a:xfrm>
          <a:prstGeom prst="lightningBolt">
            <a:avLst/>
          </a:prstGeom>
          <a:solidFill>
            <a:srgbClr val="FFFF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x-non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1FA31E3-35EA-AC4F-9121-08642267F912}"/>
              </a:ext>
            </a:extLst>
          </p:cNvPr>
          <p:cNvSpPr txBox="1"/>
          <p:nvPr/>
        </p:nvSpPr>
        <p:spPr>
          <a:xfrm>
            <a:off x="8453254" y="2160795"/>
            <a:ext cx="790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600" dirty="0"/>
              <a:t>10</a:t>
            </a:r>
            <a:endParaRPr lang="x-none" dirty="0"/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xmlns="" id="{D9D43A4A-0A08-F14F-8CDD-68C78D25B8C2}"/>
              </a:ext>
            </a:extLst>
          </p:cNvPr>
          <p:cNvCxnSpPr>
            <a:cxnSpLocks/>
            <a:stCxn id="58" idx="0"/>
          </p:cNvCxnSpPr>
          <p:nvPr/>
        </p:nvCxnSpPr>
        <p:spPr bwMode="auto">
          <a:xfrm flipV="1">
            <a:off x="8110397" y="1580664"/>
            <a:ext cx="1166248" cy="1692066"/>
          </a:xfrm>
          <a:prstGeom prst="straightConnector1">
            <a:avLst/>
          </a:prstGeom>
          <a:ln>
            <a:solidFill>
              <a:srgbClr val="00FF00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05B32F3F-3FBC-A749-891D-5CBAC0335FCA}"/>
              </a:ext>
            </a:extLst>
          </p:cNvPr>
          <p:cNvSpPr txBox="1"/>
          <p:nvPr/>
        </p:nvSpPr>
        <p:spPr>
          <a:xfrm>
            <a:off x="8654042" y="2348507"/>
            <a:ext cx="790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600" dirty="0"/>
              <a:t>11</a:t>
            </a:r>
            <a:endParaRPr lang="x-none" dirty="0"/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xmlns="" id="{53CD624D-2153-ED43-8801-6FC3912265CF}"/>
              </a:ext>
            </a:extLst>
          </p:cNvPr>
          <p:cNvCxnSpPr>
            <a:cxnSpLocks/>
            <a:stCxn id="38" idx="0"/>
          </p:cNvCxnSpPr>
          <p:nvPr/>
        </p:nvCxnSpPr>
        <p:spPr bwMode="auto">
          <a:xfrm flipV="1">
            <a:off x="9081573" y="1112112"/>
            <a:ext cx="312704" cy="2907793"/>
          </a:xfrm>
          <a:prstGeom prst="straightConnector1">
            <a:avLst/>
          </a:prstGeom>
          <a:ln>
            <a:solidFill>
              <a:srgbClr val="00FF00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8D1A779A-DDC7-9443-B4DC-718A866CDE65}"/>
              </a:ext>
            </a:extLst>
          </p:cNvPr>
          <p:cNvSpPr txBox="1"/>
          <p:nvPr/>
        </p:nvSpPr>
        <p:spPr>
          <a:xfrm>
            <a:off x="9197217" y="2742315"/>
            <a:ext cx="790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600" dirty="0"/>
              <a:t>11</a:t>
            </a:r>
            <a:endParaRPr lang="x-none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36CAE945-FD35-7C44-BFF7-C2A56A65F116}"/>
              </a:ext>
            </a:extLst>
          </p:cNvPr>
          <p:cNvGrpSpPr/>
          <p:nvPr/>
        </p:nvGrpSpPr>
        <p:grpSpPr>
          <a:xfrm>
            <a:off x="6664928" y="3257905"/>
            <a:ext cx="3001861" cy="1959419"/>
            <a:chOff x="6664928" y="3257905"/>
            <a:chExt cx="3001861" cy="1959419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95CFD493-CEED-8842-B2BC-E3874371CBD8}"/>
                </a:ext>
              </a:extLst>
            </p:cNvPr>
            <p:cNvSpPr/>
            <p:nvPr/>
          </p:nvSpPr>
          <p:spPr bwMode="auto">
            <a:xfrm>
              <a:off x="7874565" y="3257905"/>
              <a:ext cx="390144" cy="377952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13769A30-B283-3B44-8B90-F3D0AA502A5E}"/>
                </a:ext>
              </a:extLst>
            </p:cNvPr>
            <p:cNvSpPr/>
            <p:nvPr/>
          </p:nvSpPr>
          <p:spPr bwMode="auto">
            <a:xfrm>
              <a:off x="6746805" y="4019905"/>
              <a:ext cx="390144" cy="377952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CAEEB2B0-75E9-5B41-9E67-5717876B44FC}"/>
                </a:ext>
              </a:extLst>
            </p:cNvPr>
            <p:cNvSpPr/>
            <p:nvPr/>
          </p:nvSpPr>
          <p:spPr bwMode="auto">
            <a:xfrm>
              <a:off x="7460037" y="4019905"/>
              <a:ext cx="390144" cy="377952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7F643BA9-72C2-924B-BBCD-50302B22A347}"/>
                </a:ext>
              </a:extLst>
            </p:cNvPr>
            <p:cNvSpPr/>
            <p:nvPr/>
          </p:nvSpPr>
          <p:spPr bwMode="auto">
            <a:xfrm>
              <a:off x="8173269" y="4019905"/>
              <a:ext cx="390144" cy="377952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3A8B9BB6-FC35-514A-AA17-0E0C0D61BA35}"/>
                </a:ext>
              </a:extLst>
            </p:cNvPr>
            <p:cNvSpPr/>
            <p:nvPr/>
          </p:nvSpPr>
          <p:spPr bwMode="auto">
            <a:xfrm>
              <a:off x="8886501" y="4019905"/>
              <a:ext cx="390144" cy="377952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4E408522-E6D1-384F-891B-8DF90B1359D4}"/>
                </a:ext>
              </a:extLst>
            </p:cNvPr>
            <p:cNvSpPr/>
            <p:nvPr/>
          </p:nvSpPr>
          <p:spPr bwMode="auto">
            <a:xfrm>
              <a:off x="9276645" y="4839372"/>
              <a:ext cx="390144" cy="377952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xmlns="" id="{284DA659-02A7-9945-8556-C74B5F2BE62C}"/>
                </a:ext>
              </a:extLst>
            </p:cNvPr>
            <p:cNvCxnSpPr>
              <a:stCxn id="34" idx="3"/>
              <a:endCxn id="35" idx="7"/>
            </p:cNvCxnSpPr>
            <p:nvPr/>
          </p:nvCxnSpPr>
          <p:spPr bwMode="auto">
            <a:xfrm flipH="1">
              <a:off x="7079814" y="3580507"/>
              <a:ext cx="851886" cy="494748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xmlns="" id="{22CCD77E-61C7-224A-9627-9C03C5C1C845}"/>
                </a:ext>
              </a:extLst>
            </p:cNvPr>
            <p:cNvCxnSpPr>
              <a:cxnSpLocks/>
              <a:stCxn id="34" idx="4"/>
              <a:endCxn id="36" idx="0"/>
            </p:cNvCxnSpPr>
            <p:nvPr/>
          </p:nvCxnSpPr>
          <p:spPr bwMode="auto">
            <a:xfrm flipH="1">
              <a:off x="7655109" y="3635857"/>
              <a:ext cx="414528" cy="384048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xmlns="" id="{40F8C67D-3313-394F-BF1D-7DF099A6AE2E}"/>
                </a:ext>
              </a:extLst>
            </p:cNvPr>
            <p:cNvCxnSpPr>
              <a:cxnSpLocks/>
              <a:stCxn id="34" idx="4"/>
              <a:endCxn id="37" idx="0"/>
            </p:cNvCxnSpPr>
            <p:nvPr/>
          </p:nvCxnSpPr>
          <p:spPr bwMode="auto">
            <a:xfrm>
              <a:off x="8069637" y="3635857"/>
              <a:ext cx="298704" cy="384048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xmlns="" id="{F6ADB0C7-2559-BC46-B5F4-B89584695172}"/>
                </a:ext>
              </a:extLst>
            </p:cNvPr>
            <p:cNvCxnSpPr>
              <a:cxnSpLocks/>
              <a:stCxn id="34" idx="5"/>
              <a:endCxn id="38" idx="1"/>
            </p:cNvCxnSpPr>
            <p:nvPr/>
          </p:nvCxnSpPr>
          <p:spPr bwMode="auto">
            <a:xfrm>
              <a:off x="8207574" y="3580507"/>
              <a:ext cx="736062" cy="494748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xmlns="" id="{56946542-1B82-B140-AD11-61A97D1131D6}"/>
                </a:ext>
              </a:extLst>
            </p:cNvPr>
            <p:cNvCxnSpPr>
              <a:cxnSpLocks/>
              <a:stCxn id="38" idx="5"/>
              <a:endCxn id="39" idx="0"/>
            </p:cNvCxnSpPr>
            <p:nvPr/>
          </p:nvCxnSpPr>
          <p:spPr bwMode="auto">
            <a:xfrm>
              <a:off x="9219510" y="4342507"/>
              <a:ext cx="252207" cy="496865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xmlns="" id="{57DC9C81-496A-264B-A1BD-0D1F1572C2FC}"/>
                </a:ext>
              </a:extLst>
            </p:cNvPr>
            <p:cNvCxnSpPr>
              <a:cxnSpLocks/>
              <a:stCxn id="38" idx="3"/>
            </p:cNvCxnSpPr>
            <p:nvPr/>
          </p:nvCxnSpPr>
          <p:spPr bwMode="auto">
            <a:xfrm flipH="1">
              <a:off x="8804982" y="4342507"/>
              <a:ext cx="138654" cy="494748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xmlns="" id="{6C5A1C69-C018-044E-BB6E-77F856179A4B}"/>
                </a:ext>
              </a:extLst>
            </p:cNvPr>
            <p:cNvCxnSpPr>
              <a:cxnSpLocks/>
              <a:stCxn id="38" idx="4"/>
            </p:cNvCxnSpPr>
            <p:nvPr/>
          </p:nvCxnSpPr>
          <p:spPr bwMode="auto">
            <a:xfrm flipH="1">
              <a:off x="8957383" y="4397857"/>
              <a:ext cx="124190" cy="591798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xmlns="" id="{B9C65BF6-9827-6942-86E5-CDF7AB044436}"/>
                </a:ext>
              </a:extLst>
            </p:cNvPr>
            <p:cNvCxnSpPr>
              <a:cxnSpLocks/>
              <a:stCxn id="38" idx="4"/>
            </p:cNvCxnSpPr>
            <p:nvPr/>
          </p:nvCxnSpPr>
          <p:spPr bwMode="auto">
            <a:xfrm>
              <a:off x="9081573" y="4397857"/>
              <a:ext cx="57135" cy="591798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xmlns="" id="{2C0DFC97-A9E2-8F4B-A083-E13FB96F1FDC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8091750" y="4342507"/>
              <a:ext cx="138654" cy="494748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xmlns="" id="{35ED96BC-F85E-BB40-A988-3E08B65A4B85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8244151" y="4397857"/>
              <a:ext cx="124190" cy="591798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xmlns="" id="{2FD0D7C3-5E12-2C40-B1B9-910F06B67EA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368341" y="4397857"/>
              <a:ext cx="57135" cy="591798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xmlns="" id="{13246543-5C24-A24D-A0FF-8828DC0C6BD3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389993" y="4342507"/>
              <a:ext cx="138654" cy="494748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xmlns="" id="{EBD5B196-DA5A-7144-9B1F-AB4C6304888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542394" y="4397857"/>
              <a:ext cx="124190" cy="591798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xmlns="" id="{52178F66-E172-B848-B08C-360841958B9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666584" y="4397857"/>
              <a:ext cx="57135" cy="591798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xmlns="" id="{697C412F-EF85-D045-98D7-5B8E315FF2C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664928" y="4361281"/>
              <a:ext cx="138654" cy="494748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xmlns="" id="{ECCE46AE-3FFA-5F4D-ADF8-1655420642CF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817329" y="4416631"/>
              <a:ext cx="124190" cy="591798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xmlns="" id="{C5754554-1FA8-FC41-AF08-AB3730F4ED5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941519" y="4416631"/>
              <a:ext cx="57135" cy="591798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xmlns="" id="{9BE28D02-C903-ED4F-87C6-6439B31448E8}"/>
                </a:ext>
              </a:extLst>
            </p:cNvPr>
            <p:cNvGrpSpPr/>
            <p:nvPr/>
          </p:nvGrpSpPr>
          <p:grpSpPr>
            <a:xfrm>
              <a:off x="6764675" y="3272730"/>
              <a:ext cx="2580938" cy="1094329"/>
              <a:chOff x="1682078" y="3757769"/>
              <a:chExt cx="2580938" cy="1094329"/>
            </a:xfrm>
          </p:grpSpPr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2C3483DE-F67B-BE40-9229-176318FF9513}"/>
                  </a:ext>
                </a:extLst>
              </p:cNvPr>
              <p:cNvSpPr txBox="1"/>
              <p:nvPr/>
            </p:nvSpPr>
            <p:spPr>
              <a:xfrm>
                <a:off x="2809479" y="3757769"/>
                <a:ext cx="43664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sz="1400" dirty="0"/>
                  <a:t>a</a:t>
                </a:r>
                <a:r>
                  <a:rPr lang="da-DK" sz="1400" baseline="-25000" dirty="0"/>
                  <a:t>v</a:t>
                </a:r>
                <a:endParaRPr lang="da-DK" baseline="-25000" dirty="0"/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xmlns="" id="{101EC73D-1D58-8240-9D50-58E0740DBB4F}"/>
                  </a:ext>
                </a:extLst>
              </p:cNvPr>
              <p:cNvSpPr txBox="1"/>
              <p:nvPr/>
            </p:nvSpPr>
            <p:spPr>
              <a:xfrm>
                <a:off x="1682078" y="4532129"/>
                <a:ext cx="43664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sz="1400" dirty="0" err="1"/>
                  <a:t>a</a:t>
                </a:r>
                <a:r>
                  <a:rPr lang="da-DK" sz="1400" baseline="-25000" dirty="0" err="1"/>
                  <a:t>i</a:t>
                </a:r>
                <a:endParaRPr lang="da-DK" baseline="-25000" dirty="0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id="{2872C92E-F114-944B-A0F1-00087F46305B}"/>
                  </a:ext>
                </a:extLst>
              </p:cNvPr>
              <p:cNvSpPr txBox="1"/>
              <p:nvPr/>
            </p:nvSpPr>
            <p:spPr>
              <a:xfrm>
                <a:off x="2410968" y="4538543"/>
                <a:ext cx="43664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sz="1400" dirty="0" err="1"/>
                  <a:t>a</a:t>
                </a:r>
                <a:r>
                  <a:rPr lang="da-DK" sz="1400" baseline="-25000" dirty="0" err="1"/>
                  <a:t>j</a:t>
                </a:r>
                <a:endParaRPr lang="da-DK" baseline="-25000" dirty="0"/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xmlns="" id="{405E1501-3EB7-E146-9ED6-03FC57762D34}"/>
                  </a:ext>
                </a:extLst>
              </p:cNvPr>
              <p:cNvSpPr txBox="1"/>
              <p:nvPr/>
            </p:nvSpPr>
            <p:spPr>
              <a:xfrm>
                <a:off x="3124201" y="4544321"/>
                <a:ext cx="43664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sz="1400" dirty="0"/>
                  <a:t>a</a:t>
                </a:r>
                <a:r>
                  <a:rPr lang="da-DK" sz="1400" baseline="-25000" dirty="0"/>
                  <a:t>k</a:t>
                </a:r>
                <a:endParaRPr lang="da-DK" baseline="-25000" dirty="0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xmlns="" id="{7F4E128E-19ED-9440-AD9E-527D8F1EA560}"/>
                  </a:ext>
                </a:extLst>
              </p:cNvPr>
              <p:cNvSpPr txBox="1"/>
              <p:nvPr/>
            </p:nvSpPr>
            <p:spPr>
              <a:xfrm>
                <a:off x="3826375" y="4526768"/>
                <a:ext cx="43664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sz="1400" dirty="0"/>
                  <a:t>a</a:t>
                </a:r>
                <a:r>
                  <a:rPr lang="da-DK" sz="1400" baseline="-25000" dirty="0"/>
                  <a:t>l</a:t>
                </a:r>
                <a:endParaRPr lang="da-DK" baseline="-25000" dirty="0"/>
              </a:p>
            </p:txBody>
          </p:sp>
        </p:grp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xmlns="" id="{7464044F-B7AC-F44E-8278-9117CB317B8A}"/>
                </a:ext>
              </a:extLst>
            </p:cNvPr>
            <p:cNvCxnSpPr>
              <a:cxnSpLocks/>
              <a:stCxn id="37" idx="5"/>
            </p:cNvCxnSpPr>
            <p:nvPr/>
          </p:nvCxnSpPr>
          <p:spPr bwMode="auto">
            <a:xfrm>
              <a:off x="8506278" y="4342507"/>
              <a:ext cx="137161" cy="647148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xmlns="" id="{457A771C-FB90-3443-BB91-4FAE5E90CC1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93432" y="4361281"/>
              <a:ext cx="137161" cy="647148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xmlns="" id="{6C9FD1D3-7349-BA4D-B229-52624D8F707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054891" y="4392664"/>
              <a:ext cx="137161" cy="647148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xmlns="" id="{9959B4AA-B116-4247-A48E-463F46258F7D}"/>
                </a:ext>
              </a:extLst>
            </p:cNvPr>
            <p:cNvGrpSpPr/>
            <p:nvPr/>
          </p:nvGrpSpPr>
          <p:grpSpPr>
            <a:xfrm>
              <a:off x="7096320" y="3666900"/>
              <a:ext cx="1971084" cy="408355"/>
              <a:chOff x="3766489" y="4144091"/>
              <a:chExt cx="1971084" cy="408355"/>
            </a:xfrm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xmlns="" id="{8C621A66-A736-8D48-BEC5-5372DF56B66F}"/>
                  </a:ext>
                </a:extLst>
              </p:cNvPr>
              <p:cNvSpPr txBox="1"/>
              <p:nvPr/>
            </p:nvSpPr>
            <p:spPr>
              <a:xfrm>
                <a:off x="3766489" y="4144091"/>
                <a:ext cx="43664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sz="1400" dirty="0"/>
                  <a:t>00</a:t>
                </a:r>
                <a:endParaRPr lang="da-DK" baseline="-25000" dirty="0"/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xmlns="" id="{7727DF0E-CC6D-D84D-972C-F5093FC0AB0C}"/>
                  </a:ext>
                </a:extLst>
              </p:cNvPr>
              <p:cNvSpPr txBox="1"/>
              <p:nvPr/>
            </p:nvSpPr>
            <p:spPr>
              <a:xfrm>
                <a:off x="4416092" y="4222918"/>
                <a:ext cx="43664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sz="1400" dirty="0"/>
                  <a:t>01</a:t>
                </a:r>
                <a:endParaRPr lang="da-DK" baseline="-25000" dirty="0"/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xmlns="" id="{7958A41D-B2D6-DC48-ADBA-A70142FD8E91}"/>
                  </a:ext>
                </a:extLst>
              </p:cNvPr>
              <p:cNvSpPr txBox="1"/>
              <p:nvPr/>
            </p:nvSpPr>
            <p:spPr>
              <a:xfrm>
                <a:off x="4929627" y="4244669"/>
                <a:ext cx="43664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sz="1400" dirty="0"/>
                  <a:t>10</a:t>
                </a:r>
                <a:endParaRPr lang="da-DK" baseline="-25000" dirty="0"/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xmlns="" id="{0F8A209A-5DF1-4A41-85A0-68D555CDCBB8}"/>
                  </a:ext>
                </a:extLst>
              </p:cNvPr>
              <p:cNvSpPr txBox="1"/>
              <p:nvPr/>
            </p:nvSpPr>
            <p:spPr>
              <a:xfrm>
                <a:off x="5300932" y="4150818"/>
                <a:ext cx="43664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sz="1400" dirty="0"/>
                  <a:t>11</a:t>
                </a:r>
                <a:endParaRPr lang="da-DK" baseline="-25000" dirty="0"/>
              </a:p>
            </p:txBody>
          </p:sp>
        </p:grpSp>
      </p:grpSp>
      <p:pic>
        <p:nvPicPr>
          <p:cNvPr id="455686" name="Picture 455685">
            <a:extLst>
              <a:ext uri="{FF2B5EF4-FFF2-40B4-BE49-F238E27FC236}">
                <a16:creationId xmlns:a16="http://schemas.microsoft.com/office/drawing/2014/main" xmlns="" id="{4AD7CBC7-7959-9246-8DE8-85FB7A5E2A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335" y="5244354"/>
            <a:ext cx="909622" cy="907001"/>
          </a:xfrm>
          <a:prstGeom prst="rect">
            <a:avLst/>
          </a:prstGeom>
        </p:spPr>
      </p:pic>
      <p:sp>
        <p:nvSpPr>
          <p:cNvPr id="455687" name="TextBox 455686">
            <a:extLst>
              <a:ext uri="{FF2B5EF4-FFF2-40B4-BE49-F238E27FC236}">
                <a16:creationId xmlns:a16="http://schemas.microsoft.com/office/drawing/2014/main" xmlns="" id="{BE76D6AF-D02A-DB46-891F-16F0B200F863}"/>
              </a:ext>
            </a:extLst>
          </p:cNvPr>
          <p:cNvSpPr txBox="1"/>
          <p:nvPr/>
        </p:nvSpPr>
        <p:spPr>
          <a:xfrm>
            <a:off x="7523601" y="3006246"/>
            <a:ext cx="484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/>
              <a:t>x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5A84C2C2-DAF3-AE44-8E2D-B46DFC7550FB}"/>
              </a:ext>
            </a:extLst>
          </p:cNvPr>
          <p:cNvSpPr txBox="1"/>
          <p:nvPr/>
        </p:nvSpPr>
        <p:spPr>
          <a:xfrm>
            <a:off x="7520006" y="3006246"/>
            <a:ext cx="484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x</a:t>
            </a:r>
            <a:r>
              <a:rPr lang="x-none" dirty="0"/>
              <a:t>’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11CD584E-624D-854B-8FB6-112B1F1C107A}"/>
              </a:ext>
            </a:extLst>
          </p:cNvPr>
          <p:cNvSpPr txBox="1"/>
          <p:nvPr/>
        </p:nvSpPr>
        <p:spPr>
          <a:xfrm>
            <a:off x="8000668" y="3220582"/>
            <a:ext cx="436641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aseline="-25000" dirty="0"/>
              <a:t>’</a:t>
            </a:r>
            <a:endParaRPr lang="da-DK" sz="3200" baseline="-25000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D5032608-F3AD-0A46-B0FC-F03E1E3DFEEC}"/>
              </a:ext>
            </a:extLst>
          </p:cNvPr>
          <p:cNvSpPr txBox="1"/>
          <p:nvPr/>
        </p:nvSpPr>
        <p:spPr>
          <a:xfrm>
            <a:off x="6874442" y="3992571"/>
            <a:ext cx="436641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aseline="-25000" dirty="0"/>
              <a:t>’</a:t>
            </a:r>
            <a:endParaRPr lang="da-DK" sz="3200" baseline="-25000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435E952F-BC3B-9043-A845-F15082F634B8}"/>
              </a:ext>
            </a:extLst>
          </p:cNvPr>
          <p:cNvSpPr txBox="1"/>
          <p:nvPr/>
        </p:nvSpPr>
        <p:spPr>
          <a:xfrm>
            <a:off x="7600082" y="3990915"/>
            <a:ext cx="436641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aseline="-25000" dirty="0"/>
              <a:t>’</a:t>
            </a:r>
            <a:endParaRPr lang="da-DK" sz="3200" baseline="-25000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D1EDA06B-F314-A34B-A060-CF55CC753D9C}"/>
              </a:ext>
            </a:extLst>
          </p:cNvPr>
          <p:cNvSpPr txBox="1"/>
          <p:nvPr/>
        </p:nvSpPr>
        <p:spPr>
          <a:xfrm>
            <a:off x="8325722" y="4001725"/>
            <a:ext cx="436641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aseline="-25000" dirty="0"/>
              <a:t>’</a:t>
            </a:r>
            <a:endParaRPr lang="da-DK" sz="3200" baseline="-25000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49B982F1-C1AD-B940-9CB0-A31A65AE6748}"/>
              </a:ext>
            </a:extLst>
          </p:cNvPr>
          <p:cNvSpPr txBox="1"/>
          <p:nvPr/>
        </p:nvSpPr>
        <p:spPr>
          <a:xfrm>
            <a:off x="9017914" y="3979785"/>
            <a:ext cx="436641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aseline="-25000" dirty="0"/>
              <a:t>’</a:t>
            </a:r>
            <a:endParaRPr lang="da-DK" sz="3200" baseline="-2500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9C304BA1-BF69-D34D-86F5-9F292258D678}"/>
              </a:ext>
            </a:extLst>
          </p:cNvPr>
          <p:cNvSpPr txBox="1"/>
          <p:nvPr/>
        </p:nvSpPr>
        <p:spPr>
          <a:xfrm>
            <a:off x="9333308" y="4893931"/>
            <a:ext cx="436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7</a:t>
            </a:r>
            <a:endParaRPr lang="da-DK" baseline="-25000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BBB6CB8A-EE93-BE4E-92D3-DB7CCD0F83E8}"/>
              </a:ext>
            </a:extLst>
          </p:cNvPr>
          <p:cNvSpPr txBox="1"/>
          <p:nvPr/>
        </p:nvSpPr>
        <p:spPr>
          <a:xfrm>
            <a:off x="9333022" y="4901739"/>
            <a:ext cx="436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3</a:t>
            </a:r>
            <a:endParaRPr lang="da-DK" baseline="-25000" dirty="0"/>
          </a:p>
        </p:txBody>
      </p:sp>
    </p:spTree>
    <p:extLst>
      <p:ext uri="{BB962C8B-B14F-4D97-AF65-F5344CB8AC3E}">
        <p14:creationId xmlns:p14="http://schemas.microsoft.com/office/powerpoint/2010/main" val="42073105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/>
      <p:bldP spid="10" grpId="1"/>
      <p:bldP spid="76" grpId="0"/>
      <p:bldP spid="80" grpId="0"/>
      <p:bldP spid="455687" grpId="0"/>
      <p:bldP spid="455687" grpId="1"/>
      <p:bldP spid="86" grpId="0"/>
      <p:bldP spid="87" grpId="0"/>
      <p:bldP spid="88" grpId="0"/>
      <p:bldP spid="89" grpId="0"/>
      <p:bldP spid="90" grpId="0"/>
      <p:bldP spid="91" grpId="0"/>
      <p:bldP spid="92" grpId="0"/>
      <p:bldP spid="92" grpId="1"/>
      <p:bldP spid="93" grpId="0"/>
    </p:bldLst>
  </p:timing>
</p:sld>
</file>

<file path=ppt/theme/theme1.xml><?xml version="1.0" encoding="utf-8"?>
<a:theme xmlns:a="http://schemas.openxmlformats.org/drawingml/2006/main" name="au">
  <a:themeElements>
    <a:clrScheme name="a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u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BA2A12"/>
          </a:buClr>
          <a:buSzTx/>
          <a:buFont typeface="Wingdings" pitchFamily="2" charset="2"/>
          <a:buNone/>
          <a:tabLst/>
          <a:defRPr kumimoji="0" lang="da-DK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BA2A12"/>
          </a:buClr>
          <a:buSzTx/>
          <a:buFont typeface="Wingdings" pitchFamily="2" charset="2"/>
          <a:buNone/>
          <a:tabLst/>
          <a:defRPr kumimoji="0" lang="da-DK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a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19902</TotalTime>
  <Words>3018</Words>
  <Application>Microsoft Macintosh PowerPoint</Application>
  <PresentationFormat>A4 Paper (210x297 mm)</PresentationFormat>
  <Paragraphs>1257</Paragraphs>
  <Slides>52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0" baseType="lpstr">
      <vt:lpstr>Arial</vt:lpstr>
      <vt:lpstr>Cambria Math</vt:lpstr>
      <vt:lpstr>Futura Medium</vt:lpstr>
      <vt:lpstr>Times</vt:lpstr>
      <vt:lpstr>Times New Roman</vt:lpstr>
      <vt:lpstr>Verdana</vt:lpstr>
      <vt:lpstr>Wingdings</vt:lpstr>
      <vt:lpstr>au</vt:lpstr>
      <vt:lpstr>Data Structure Lower Bounds in the Cell Probe Model   Kasper Green Larsen   Aarhus University</vt:lpstr>
      <vt:lpstr>Time Line Static Lower Bounds</vt:lpstr>
      <vt:lpstr>High-Level Idea</vt:lpstr>
      <vt:lpstr>High-Level Idea</vt:lpstr>
      <vt:lpstr>High-Level Idea</vt:lpstr>
      <vt:lpstr>Encoding Proof</vt:lpstr>
      <vt:lpstr>Time Line Static Lower Bounds</vt:lpstr>
      <vt:lpstr>Encoding Proof</vt:lpstr>
      <vt:lpstr>Encoding Proof</vt:lpstr>
      <vt:lpstr>Encoding Proof</vt:lpstr>
      <vt:lpstr>Time Line Static Lower Bounds</vt:lpstr>
      <vt:lpstr>Previous Proof</vt:lpstr>
      <vt:lpstr>Encoding Proof</vt:lpstr>
      <vt:lpstr>Encoding Proof</vt:lpstr>
      <vt:lpstr>Encoding Proof</vt:lpstr>
      <vt:lpstr>Encoding Proof</vt:lpstr>
      <vt:lpstr>Encoding Proof</vt:lpstr>
      <vt:lpstr>Encoding Proof</vt:lpstr>
      <vt:lpstr>Time Line Static Lower Bounds</vt:lpstr>
      <vt:lpstr>Time Line Static Lower Bounds</vt:lpstr>
      <vt:lpstr>Time Line Static Lower Bounds</vt:lpstr>
      <vt:lpstr>Part II</vt:lpstr>
      <vt:lpstr>Dynamic Data Structures</vt:lpstr>
      <vt:lpstr>Lower Bounds</vt:lpstr>
      <vt:lpstr>This Lecture</vt:lpstr>
      <vt:lpstr>The Cell Probe Model</vt:lpstr>
      <vt:lpstr>The Cell Probe Model</vt:lpstr>
      <vt:lpstr>The Cell Probe Model</vt:lpstr>
      <vt:lpstr>The Cell Probe Model</vt:lpstr>
      <vt:lpstr>The Cell Probe Model</vt:lpstr>
      <vt:lpstr>The Cell Probe Model</vt:lpstr>
      <vt:lpstr>Time Line Dynamic Lower Bounds</vt:lpstr>
      <vt:lpstr>Chronogram Technique</vt:lpstr>
      <vt:lpstr>Chronogram Technique</vt:lpstr>
      <vt:lpstr>Chronogram Technique</vt:lpstr>
      <vt:lpstr>Chronogram Technique</vt:lpstr>
      <vt:lpstr>The Problem</vt:lpstr>
      <vt:lpstr>Chronogram Technique</vt:lpstr>
      <vt:lpstr>Chronogram Technique</vt:lpstr>
      <vt:lpstr>Chronogram Technique</vt:lpstr>
      <vt:lpstr>Chronogram Technique</vt:lpstr>
      <vt:lpstr>Encoding Proofs++</vt:lpstr>
      <vt:lpstr>Chronogram Technique</vt:lpstr>
      <vt:lpstr>Chronogram Technique</vt:lpstr>
      <vt:lpstr>Chronogram Technique</vt:lpstr>
      <vt:lpstr>Chronogram Technique</vt:lpstr>
      <vt:lpstr>Chronogram Technique</vt:lpstr>
      <vt:lpstr>Chronogram Technique</vt:lpstr>
      <vt:lpstr>Encoding Recap</vt:lpstr>
      <vt:lpstr>Chronogram Technique</vt:lpstr>
      <vt:lpstr>Chronogram Technique</vt:lpstr>
      <vt:lpstr>Time Line Dynamic Lower Bounds</vt:lpstr>
    </vt:vector>
  </TitlesOfParts>
  <Company>Daimi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Lars Michael Kristensen</dc:creator>
  <cp:lastModifiedBy>Microsoft Office User</cp:lastModifiedBy>
  <cp:revision>6504</cp:revision>
  <cp:lastPrinted>2020-01-30T09:49:43Z</cp:lastPrinted>
  <dcterms:created xsi:type="dcterms:W3CDTF">2006-01-26T18:25:33Z</dcterms:created>
  <dcterms:modified xsi:type="dcterms:W3CDTF">2020-02-11T18:26:43Z</dcterms:modified>
</cp:coreProperties>
</file>