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92" r:id="rId2"/>
    <p:sldId id="574" r:id="rId3"/>
    <p:sldId id="549" r:id="rId4"/>
    <p:sldId id="550" r:id="rId5"/>
    <p:sldId id="551" r:id="rId6"/>
    <p:sldId id="576" r:id="rId7"/>
    <p:sldId id="577" r:id="rId8"/>
    <p:sldId id="578" r:id="rId9"/>
    <p:sldId id="579" r:id="rId10"/>
    <p:sldId id="581" r:id="rId11"/>
    <p:sldId id="580" r:id="rId12"/>
    <p:sldId id="582" r:id="rId13"/>
    <p:sldId id="584" r:id="rId14"/>
    <p:sldId id="585" r:id="rId15"/>
    <p:sldId id="586" r:id="rId16"/>
    <p:sldId id="587" r:id="rId17"/>
    <p:sldId id="588" r:id="rId18"/>
    <p:sldId id="589" r:id="rId19"/>
    <p:sldId id="594" r:id="rId20"/>
    <p:sldId id="557" r:id="rId21"/>
    <p:sldId id="558" r:id="rId22"/>
    <p:sldId id="595" r:id="rId23"/>
    <p:sldId id="596" r:id="rId24"/>
    <p:sldId id="597" r:id="rId25"/>
    <p:sldId id="598" r:id="rId26"/>
    <p:sldId id="599" r:id="rId27"/>
    <p:sldId id="600" r:id="rId28"/>
    <p:sldId id="601" r:id="rId29"/>
    <p:sldId id="602" r:id="rId30"/>
    <p:sldId id="609" r:id="rId31"/>
    <p:sldId id="603" r:id="rId32"/>
    <p:sldId id="604" r:id="rId33"/>
    <p:sldId id="605" r:id="rId34"/>
    <p:sldId id="606" r:id="rId35"/>
    <p:sldId id="610" r:id="rId36"/>
    <p:sldId id="607" r:id="rId37"/>
    <p:sldId id="608" r:id="rId38"/>
    <p:sldId id="615" r:id="rId39"/>
    <p:sldId id="616" r:id="rId40"/>
    <p:sldId id="619" r:id="rId41"/>
    <p:sldId id="620" r:id="rId42"/>
    <p:sldId id="611" r:id="rId43"/>
    <p:sldId id="612" r:id="rId44"/>
    <p:sldId id="613" r:id="rId45"/>
    <p:sldId id="614" r:id="rId46"/>
  </p:sldIdLst>
  <p:sldSz cx="9906000" cy="6858000" type="A4"/>
  <p:notesSz cx="7099300" cy="10234613"/>
  <p:defaultTextStyle>
    <a:defPPr>
      <a:defRPr lang="da-DK"/>
    </a:defPPr>
    <a:lvl1pPr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BA2A1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F"/>
    <a:srgbClr val="FF8521"/>
    <a:srgbClr val="FF00FF"/>
    <a:srgbClr val="00FF00"/>
    <a:srgbClr val="DDDDDD"/>
    <a:srgbClr val="C0C0C0"/>
    <a:srgbClr val="FFFF66"/>
    <a:srgbClr val="FFFF99"/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6" autoAdjust="0"/>
    <p:restoredTop sz="89081" autoAdjust="0"/>
  </p:normalViewPr>
  <p:slideViewPr>
    <p:cSldViewPr snapToGrid="0">
      <p:cViewPr varScale="1">
        <p:scale>
          <a:sx n="116" d="100"/>
          <a:sy n="116" d="100"/>
        </p:scale>
        <p:origin x="1472" y="1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43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82" y="-102"/>
      </p:cViewPr>
      <p:guideLst>
        <p:guide orient="horz" pos="3224"/>
        <p:guide pos="22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647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99" y="0"/>
            <a:ext cx="3075646" cy="5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494"/>
            <a:ext cx="3075647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99" y="9721494"/>
            <a:ext cx="3075646" cy="51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fld id="{2AD64509-C609-46AD-9569-75680CC9828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81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308" y="0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8213" y="409575"/>
            <a:ext cx="2679700" cy="185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7072" y="2745353"/>
            <a:ext cx="6305158" cy="715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0"/>
            <a:r>
              <a:rPr lang="da-DK"/>
              <a:t>      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9078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308" y="9759078"/>
            <a:ext cx="3077301" cy="48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95" tIns="47297" rIns="94595" bIns="4729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fld id="{0A9DD8B0-ACA7-4CD8-A9E3-2121B2DE4EA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1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4D33E-08CE-462E-B127-EA23E161AADC}" type="slidenum">
              <a:rPr lang="da-DK"/>
              <a:pPr/>
              <a:t>1</a:t>
            </a:fld>
            <a:endParaRPr lang="da-DK" dirty="0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8350"/>
            <a:ext cx="5543550" cy="3836988"/>
          </a:xfrm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766" y="4861564"/>
            <a:ext cx="5679770" cy="4605004"/>
          </a:xfrm>
        </p:spPr>
        <p:txBody>
          <a:bodyPr/>
          <a:lstStyle/>
          <a:p>
            <a:r>
              <a:rPr lang="en-US" baseline="0" dirty="0"/>
              <a:t>Will focus on 3d!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9286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2086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027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155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9077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736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4259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1937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117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84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6750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2951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5878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8580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610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34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884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168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520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58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023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0291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662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7857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822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04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8118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4879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4320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763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01534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61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4067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942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191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5075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1654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9181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45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83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55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822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636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8213" y="409575"/>
            <a:ext cx="2679700" cy="1854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Overlay poly, </a:t>
            </a:r>
            <a:r>
              <a:rPr lang="en-US" dirty="0" err="1"/>
              <a:t>telefon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DD8B0-ACA7-4CD8-A9E3-2121B2DE4EA8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4170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5500" y="333375"/>
            <a:ext cx="2228850" cy="55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0" y="333375"/>
            <a:ext cx="6534150" cy="55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60463"/>
            <a:ext cx="4348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863" y="1160463"/>
            <a:ext cx="43497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333375"/>
            <a:ext cx="8915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86288" y="30908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488950" y="6092825"/>
            <a:ext cx="8856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a-DK" sz="1200" b="1" dirty="0">
                <a:solidFill>
                  <a:srgbClr val="BA2A12"/>
                </a:solidFill>
                <a:latin typeface="Futura Medium" pitchFamily="34" charset="0"/>
              </a:rPr>
              <a:t>Kasper</a:t>
            </a:r>
            <a:r>
              <a:rPr lang="da-DK" sz="1200" b="1" baseline="0" dirty="0">
                <a:solidFill>
                  <a:srgbClr val="BA2A12"/>
                </a:solidFill>
                <a:latin typeface="Futura Medium" pitchFamily="34" charset="0"/>
              </a:rPr>
              <a:t> Green Larsen</a:t>
            </a:r>
            <a:endParaRPr lang="da-DK" sz="1200" b="1" dirty="0">
              <a:solidFill>
                <a:srgbClr val="BA2A12"/>
              </a:solidFill>
              <a:latin typeface="Futura Medium" pitchFamily="34" charset="0"/>
            </a:endParaRPr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7653338" y="6381750"/>
            <a:ext cx="900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FontTx/>
              <a:buNone/>
            </a:pPr>
            <a:fld id="{9AC5FC5D-DFC7-4C37-BBF4-633B47CC6EC4}" type="slidenum">
              <a:rPr lang="da-DK" sz="1200" b="1" smtClean="0">
                <a:solidFill>
                  <a:srgbClr val="BA2A12"/>
                </a:solidFill>
                <a:latin typeface="Futura Medium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r>
              <a:rPr lang="da-DK" sz="1200" b="1" dirty="0">
                <a:solidFill>
                  <a:srgbClr val="BA2A12"/>
                </a:solidFill>
                <a:latin typeface="Futura Medium" pitchFamily="34" charset="0"/>
              </a:rPr>
              <a:t>/41</a:t>
            </a:r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>
            <a:off x="3476625" y="6433394"/>
            <a:ext cx="2914650" cy="296760"/>
            <a:chOff x="285" y="2069"/>
            <a:chExt cx="5375" cy="546"/>
          </a:xfrm>
        </p:grpSpPr>
        <p:pic>
          <p:nvPicPr>
            <p:cNvPr id="1061" name="Picture 37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5" y="2069"/>
              <a:ext cx="5375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3" name="Rectangle 39"/>
            <p:cNvSpPr>
              <a:spLocks noChangeAspect="1" noChangeArrowheads="1"/>
            </p:cNvSpPr>
            <p:nvPr userDrawn="1"/>
          </p:nvSpPr>
          <p:spPr bwMode="auto">
            <a:xfrm>
              <a:off x="1918" y="2455"/>
              <a:ext cx="3742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1568450" y="6345238"/>
            <a:ext cx="6877050" cy="0"/>
          </a:xfrm>
          <a:prstGeom prst="line">
            <a:avLst/>
          </a:prstGeom>
          <a:noFill/>
          <a:ln w="28575">
            <a:solidFill>
              <a:srgbClr val="BA2A1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U_blue2.t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2162" y="6185820"/>
            <a:ext cx="779329" cy="447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6181030"/>
            <a:ext cx="935930" cy="4077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A2A1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A2A1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200025" y="5805488"/>
            <a:ext cx="9432925" cy="827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61950" y="597159"/>
            <a:ext cx="9163050" cy="5316279"/>
          </a:xfrm>
        </p:spPr>
        <p:txBody>
          <a:bodyPr/>
          <a:lstStyle/>
          <a:p>
            <a:pPr algn="ctr"/>
            <a:r>
              <a:rPr lang="en-US" sz="4000" dirty="0">
                <a:latin typeface="Arial" charset="0"/>
              </a:rPr>
              <a:t>Data Structure Lower Bounds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in the Cell Probe Model</a:t>
            </a:r>
            <a:br>
              <a:rPr lang="en-US" sz="4000" dirty="0">
                <a:latin typeface="Arial" charset="0"/>
              </a:rPr>
            </a:br>
            <a:br>
              <a:rPr lang="en-US" sz="4000" dirty="0">
                <a:latin typeface="Arial" charset="0"/>
              </a:rPr>
            </a:br>
            <a:br>
              <a:rPr lang="en-US" sz="2200" dirty="0">
                <a:latin typeface="Arial" charset="0"/>
              </a:rPr>
            </a:br>
            <a:r>
              <a:rPr lang="en-US" sz="2200" dirty="0">
                <a:solidFill>
                  <a:srgbClr val="000000"/>
                </a:solidFill>
                <a:latin typeface="Arial" charset="0"/>
              </a:rPr>
              <a:t>Kasper Green Larsen</a:t>
            </a:r>
            <a:br>
              <a:rPr lang="en-US" sz="2200" dirty="0">
                <a:latin typeface="Arial" charset="0"/>
              </a:rPr>
            </a:br>
            <a:br>
              <a:rPr lang="en-US" sz="2200" dirty="0">
                <a:latin typeface="Arial" charset="0"/>
              </a:rPr>
            </a:br>
            <a:br>
              <a:rPr lang="en-US" sz="2200" b="0" dirty="0">
                <a:solidFill>
                  <a:schemeClr val="tx1"/>
                </a:solidFill>
                <a:latin typeface="Arial" charset="0"/>
              </a:rPr>
            </a:br>
            <a:r>
              <a:rPr lang="en-US" sz="2200" b="0" dirty="0">
                <a:solidFill>
                  <a:schemeClr val="tx1"/>
                </a:solidFill>
                <a:latin typeface="Arial" charset="0"/>
              </a:rPr>
              <a:t>Aarhus University</a:t>
            </a:r>
            <a:endParaRPr lang="en-US" sz="2200" dirty="0">
              <a:latin typeface="Arial" charset="0"/>
            </a:endParaRPr>
          </a:p>
        </p:txBody>
      </p:sp>
      <p:pic>
        <p:nvPicPr>
          <p:cNvPr id="7" name="Picture 3" descr="C:\Users\ema\Documents\Logo AU\Ny ny\Illustrator producerede\AU_blue.tif"/>
          <p:cNvPicPr>
            <a:picLocks noChangeAspect="1" noChangeArrowheads="1"/>
          </p:cNvPicPr>
          <p:nvPr/>
        </p:nvPicPr>
        <p:blipFill>
          <a:blip r:embed="rId3" cstate="print"/>
          <a:srcRect b="16085"/>
          <a:stretch>
            <a:fillRect/>
          </a:stretch>
        </p:blipFill>
        <p:spPr bwMode="auto">
          <a:xfrm>
            <a:off x="7339897" y="6021388"/>
            <a:ext cx="2401635" cy="62075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775598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Claim: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Probes counted in nodes disjoint: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1B997B-69D9-E045-BD9C-BA6D1ED5A840}"/>
              </a:ext>
            </a:extLst>
          </p:cNvPr>
          <p:cNvCxnSpPr>
            <a:cxnSpLocks/>
          </p:cNvCxnSpPr>
          <p:nvPr/>
        </p:nvCxnSpPr>
        <p:spPr bwMode="auto">
          <a:xfrm>
            <a:off x="1476260" y="5337487"/>
            <a:ext cx="751350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B55DB1E-CF47-2D43-8CF9-901FCF28829C}"/>
              </a:ext>
            </a:extLst>
          </p:cNvPr>
          <p:cNvGrpSpPr/>
          <p:nvPr/>
        </p:nvGrpSpPr>
        <p:grpSpPr>
          <a:xfrm>
            <a:off x="2083306" y="4995870"/>
            <a:ext cx="5535790" cy="95676"/>
            <a:chOff x="2110178" y="4090868"/>
            <a:chExt cx="5535790" cy="9567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E31A19-9ED0-0F4C-8823-ABB06D4C8DDE}"/>
                </a:ext>
              </a:extLst>
            </p:cNvPr>
            <p:cNvSpPr/>
            <p:nvPr/>
          </p:nvSpPr>
          <p:spPr bwMode="auto">
            <a:xfrm>
              <a:off x="21101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C77281-AA62-C743-8879-42665603FA4C}"/>
                </a:ext>
              </a:extLst>
            </p:cNvPr>
            <p:cNvSpPr/>
            <p:nvPr/>
          </p:nvSpPr>
          <p:spPr bwMode="auto">
            <a:xfrm>
              <a:off x="22930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3F2A011-5374-CE42-88CB-D46C20EC03AB}"/>
                </a:ext>
              </a:extLst>
            </p:cNvPr>
            <p:cNvSpPr/>
            <p:nvPr/>
          </p:nvSpPr>
          <p:spPr bwMode="auto">
            <a:xfrm>
              <a:off x="24759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2E6DE02-D681-9444-A03E-FB6ABEC8D61D}"/>
                </a:ext>
              </a:extLst>
            </p:cNvPr>
            <p:cNvSpPr/>
            <p:nvPr/>
          </p:nvSpPr>
          <p:spPr bwMode="auto">
            <a:xfrm>
              <a:off x="26588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2FCB5F9-2EA4-B54E-BCE5-F40D078FAEC7}"/>
                </a:ext>
              </a:extLst>
            </p:cNvPr>
            <p:cNvSpPr/>
            <p:nvPr/>
          </p:nvSpPr>
          <p:spPr bwMode="auto">
            <a:xfrm>
              <a:off x="28620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C206A2-73DC-BD45-8DE9-15C4394E18C2}"/>
                </a:ext>
              </a:extLst>
            </p:cNvPr>
            <p:cNvSpPr/>
            <p:nvPr/>
          </p:nvSpPr>
          <p:spPr bwMode="auto">
            <a:xfrm>
              <a:off x="30448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51021D-E0E0-124B-9AC6-1BD893DC515B}"/>
                </a:ext>
              </a:extLst>
            </p:cNvPr>
            <p:cNvSpPr/>
            <p:nvPr/>
          </p:nvSpPr>
          <p:spPr bwMode="auto">
            <a:xfrm>
              <a:off x="32277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EB9F36-501A-554D-BBC0-4B4D1BB1B46D}"/>
                </a:ext>
              </a:extLst>
            </p:cNvPr>
            <p:cNvSpPr/>
            <p:nvPr/>
          </p:nvSpPr>
          <p:spPr bwMode="auto">
            <a:xfrm>
              <a:off x="34106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DD0D81C-5922-A64B-869C-FA6C5D8F347B}"/>
                </a:ext>
              </a:extLst>
            </p:cNvPr>
            <p:cNvSpPr/>
            <p:nvPr/>
          </p:nvSpPr>
          <p:spPr bwMode="auto">
            <a:xfrm>
              <a:off x="36138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119994-EC7D-6945-8C32-B6ED230BC9AE}"/>
                </a:ext>
              </a:extLst>
            </p:cNvPr>
            <p:cNvSpPr/>
            <p:nvPr/>
          </p:nvSpPr>
          <p:spPr bwMode="auto">
            <a:xfrm>
              <a:off x="37967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EC8CBED-E43A-DF4A-AF84-2D731852B5CF}"/>
                </a:ext>
              </a:extLst>
            </p:cNvPr>
            <p:cNvSpPr/>
            <p:nvPr/>
          </p:nvSpPr>
          <p:spPr bwMode="auto">
            <a:xfrm>
              <a:off x="39796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5E8B1D2-1FED-674D-8FF3-4482C69E1853}"/>
                </a:ext>
              </a:extLst>
            </p:cNvPr>
            <p:cNvSpPr/>
            <p:nvPr/>
          </p:nvSpPr>
          <p:spPr bwMode="auto">
            <a:xfrm>
              <a:off x="41624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D0C41B3-D555-8F47-B39C-2FEB0C3D75F8}"/>
                </a:ext>
              </a:extLst>
            </p:cNvPr>
            <p:cNvSpPr/>
            <p:nvPr/>
          </p:nvSpPr>
          <p:spPr bwMode="auto">
            <a:xfrm>
              <a:off x="43656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C330C86-948F-C143-8E35-E615D79B67DB}"/>
                </a:ext>
              </a:extLst>
            </p:cNvPr>
            <p:cNvSpPr/>
            <p:nvPr/>
          </p:nvSpPr>
          <p:spPr bwMode="auto">
            <a:xfrm>
              <a:off x="45485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8AE9533-13D9-5544-8C60-3692E86FFBCB}"/>
                </a:ext>
              </a:extLst>
            </p:cNvPr>
            <p:cNvSpPr/>
            <p:nvPr/>
          </p:nvSpPr>
          <p:spPr bwMode="auto">
            <a:xfrm>
              <a:off x="47314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6C5DB08-D544-3C4E-A485-57B083FC4C10}"/>
                </a:ext>
              </a:extLst>
            </p:cNvPr>
            <p:cNvSpPr/>
            <p:nvPr/>
          </p:nvSpPr>
          <p:spPr bwMode="auto">
            <a:xfrm>
              <a:off x="49143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E2B52AD-EAC4-9949-8360-3E771CF1794B}"/>
                </a:ext>
              </a:extLst>
            </p:cNvPr>
            <p:cNvSpPr/>
            <p:nvPr/>
          </p:nvSpPr>
          <p:spPr bwMode="auto">
            <a:xfrm>
              <a:off x="51175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3C1317-73DF-6540-BCD4-842392F48DB8}"/>
                </a:ext>
              </a:extLst>
            </p:cNvPr>
            <p:cNvSpPr/>
            <p:nvPr/>
          </p:nvSpPr>
          <p:spPr bwMode="auto">
            <a:xfrm>
              <a:off x="53004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8F8803B-EBC1-914A-BA7D-3E25503CF78E}"/>
                </a:ext>
              </a:extLst>
            </p:cNvPr>
            <p:cNvSpPr/>
            <p:nvPr/>
          </p:nvSpPr>
          <p:spPr bwMode="auto">
            <a:xfrm>
              <a:off x="54832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8E41C8F-4083-354C-BCF4-64351C7A9FCD}"/>
                </a:ext>
              </a:extLst>
            </p:cNvPr>
            <p:cNvSpPr/>
            <p:nvPr/>
          </p:nvSpPr>
          <p:spPr bwMode="auto">
            <a:xfrm>
              <a:off x="56661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ED37485-A6EF-594A-B5BC-B8A9F4BBF273}"/>
                </a:ext>
              </a:extLst>
            </p:cNvPr>
            <p:cNvSpPr/>
            <p:nvPr/>
          </p:nvSpPr>
          <p:spPr bwMode="auto">
            <a:xfrm>
              <a:off x="58693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D0056CC-25ED-4746-B6DC-373F2572A519}"/>
                </a:ext>
              </a:extLst>
            </p:cNvPr>
            <p:cNvSpPr/>
            <p:nvPr/>
          </p:nvSpPr>
          <p:spPr bwMode="auto">
            <a:xfrm>
              <a:off x="60522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2C7D38-34E6-324E-934F-6F79D860C70C}"/>
                </a:ext>
              </a:extLst>
            </p:cNvPr>
            <p:cNvSpPr/>
            <p:nvPr/>
          </p:nvSpPr>
          <p:spPr bwMode="auto">
            <a:xfrm>
              <a:off x="62351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5F991EA-3DCF-3F4E-B3F4-8A41E9D19F53}"/>
                </a:ext>
              </a:extLst>
            </p:cNvPr>
            <p:cNvSpPr/>
            <p:nvPr/>
          </p:nvSpPr>
          <p:spPr bwMode="auto">
            <a:xfrm>
              <a:off x="64180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58E0B2-84CA-1A4B-A25E-0C4DEBD617BF}"/>
                </a:ext>
              </a:extLst>
            </p:cNvPr>
            <p:cNvSpPr/>
            <p:nvPr/>
          </p:nvSpPr>
          <p:spPr bwMode="auto">
            <a:xfrm>
              <a:off x="66212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E358E9A-4E0A-C249-8510-3E2F38006E48}"/>
                </a:ext>
              </a:extLst>
            </p:cNvPr>
            <p:cNvSpPr/>
            <p:nvPr/>
          </p:nvSpPr>
          <p:spPr bwMode="auto">
            <a:xfrm>
              <a:off x="68040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D4ECC9E-D43E-674A-BAB5-16D0FF9E42D6}"/>
                </a:ext>
              </a:extLst>
            </p:cNvPr>
            <p:cNvSpPr/>
            <p:nvPr/>
          </p:nvSpPr>
          <p:spPr bwMode="auto">
            <a:xfrm>
              <a:off x="69869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250D6D4-3678-004D-8CBE-1B28504779D6}"/>
                </a:ext>
              </a:extLst>
            </p:cNvPr>
            <p:cNvSpPr/>
            <p:nvPr/>
          </p:nvSpPr>
          <p:spPr bwMode="auto">
            <a:xfrm>
              <a:off x="71698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C14AD66-30BB-1143-BDBF-5AA6D862D2D9}"/>
                </a:ext>
              </a:extLst>
            </p:cNvPr>
            <p:cNvSpPr/>
            <p:nvPr/>
          </p:nvSpPr>
          <p:spPr bwMode="auto">
            <a:xfrm>
              <a:off x="73730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FDC323B-0B28-5848-8006-B12D39E7451C}"/>
                </a:ext>
              </a:extLst>
            </p:cNvPr>
            <p:cNvSpPr/>
            <p:nvPr/>
          </p:nvSpPr>
          <p:spPr bwMode="auto">
            <a:xfrm>
              <a:off x="75559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25B0FC78-50F1-0547-A377-62C05AEDD8CB}"/>
              </a:ext>
            </a:extLst>
          </p:cNvPr>
          <p:cNvSpPr/>
          <p:nvPr/>
        </p:nvSpPr>
        <p:spPr bwMode="auto">
          <a:xfrm>
            <a:off x="7718924" y="4994031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6951544-1E0A-B14B-A189-908F1784A0A7}"/>
              </a:ext>
            </a:extLst>
          </p:cNvPr>
          <p:cNvSpPr/>
          <p:nvPr/>
        </p:nvSpPr>
        <p:spPr bwMode="auto">
          <a:xfrm>
            <a:off x="7901804" y="4994031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D40C05-1BBB-C148-8036-1781F39E6679}"/>
              </a:ext>
            </a:extLst>
          </p:cNvPr>
          <p:cNvGrpSpPr/>
          <p:nvPr/>
        </p:nvGrpSpPr>
        <p:grpSpPr>
          <a:xfrm>
            <a:off x="4794048" y="2955292"/>
            <a:ext cx="569528" cy="473708"/>
            <a:chOff x="4794048" y="3114169"/>
            <a:chExt cx="569528" cy="47370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78A8BE9-708F-D24C-9AE0-216E32CA9A86}"/>
                </a:ext>
              </a:extLst>
            </p:cNvPr>
            <p:cNvSpPr/>
            <p:nvPr/>
          </p:nvSpPr>
          <p:spPr bwMode="auto">
            <a:xfrm>
              <a:off x="4794048" y="3114169"/>
              <a:ext cx="523566" cy="473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CB5B5D-A84B-F040-A765-CC9672F9FF16}"/>
                </a:ext>
              </a:extLst>
            </p:cNvPr>
            <p:cNvSpPr txBox="1"/>
            <p:nvPr/>
          </p:nvSpPr>
          <p:spPr>
            <a:xfrm>
              <a:off x="4794616" y="3185515"/>
              <a:ext cx="568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sz="1600" i="1" dirty="0"/>
                <a:t>n</a:t>
              </a:r>
              <a:r>
                <a:rPr lang="en-DK" sz="1600" dirty="0"/>
                <a:t>/2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F686C25-DF5E-4947-9DC6-19D4B600B12A}"/>
              </a:ext>
            </a:extLst>
          </p:cNvPr>
          <p:cNvGrpSpPr/>
          <p:nvPr/>
        </p:nvGrpSpPr>
        <p:grpSpPr>
          <a:xfrm>
            <a:off x="1998311" y="4686992"/>
            <a:ext cx="6085343" cy="658981"/>
            <a:chOff x="1998311" y="4686992"/>
            <a:chExt cx="6085343" cy="65898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B993135-4EA9-2044-A875-A6B8DB256DC5}"/>
                </a:ext>
              </a:extLst>
            </p:cNvPr>
            <p:cNvGrpSpPr/>
            <p:nvPr/>
          </p:nvGrpSpPr>
          <p:grpSpPr>
            <a:xfrm>
              <a:off x="1998311" y="5099258"/>
              <a:ext cx="6055426" cy="246715"/>
              <a:chOff x="1998311" y="5099258"/>
              <a:chExt cx="6055426" cy="246715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D904658-BD0C-4E4B-8B4C-091F61F3AA37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1ECDD6F-EE5B-1D45-80E5-DC2A0408BB5D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F81094D-49BF-D14E-A049-34FF39D8E830}"/>
                </a:ext>
              </a:extLst>
            </p:cNvPr>
            <p:cNvGrpSpPr/>
            <p:nvPr/>
          </p:nvGrpSpPr>
          <p:grpSpPr>
            <a:xfrm>
              <a:off x="5035367" y="4686992"/>
              <a:ext cx="3048287" cy="246714"/>
              <a:chOff x="1998311" y="5099258"/>
              <a:chExt cx="6055426" cy="246715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FAB8818-0E2F-7C43-A14A-5A32F6665EDA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0DF0093-6E9E-1940-87A9-51C103718834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69A4C64-55B8-534F-8D1B-EE5507A586F2}"/>
              </a:ext>
            </a:extLst>
          </p:cNvPr>
          <p:cNvGrpSpPr/>
          <p:nvPr/>
        </p:nvGrpSpPr>
        <p:grpSpPr>
          <a:xfrm>
            <a:off x="6297728" y="3315608"/>
            <a:ext cx="569528" cy="473708"/>
            <a:chOff x="4794048" y="3114169"/>
            <a:chExt cx="569528" cy="473708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61242E1-0597-F84D-89A8-CD3D77BD99D9}"/>
                </a:ext>
              </a:extLst>
            </p:cNvPr>
            <p:cNvSpPr/>
            <p:nvPr/>
          </p:nvSpPr>
          <p:spPr bwMode="auto">
            <a:xfrm>
              <a:off x="4794048" y="3114169"/>
              <a:ext cx="523566" cy="473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7C2BCDA-EA3C-6D4B-8051-2D3A267B9C7A}"/>
                </a:ext>
              </a:extLst>
            </p:cNvPr>
            <p:cNvSpPr txBox="1"/>
            <p:nvPr/>
          </p:nvSpPr>
          <p:spPr>
            <a:xfrm>
              <a:off x="4794616" y="3185515"/>
              <a:ext cx="568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sz="1600" i="1" dirty="0"/>
                <a:t>n</a:t>
              </a:r>
              <a:r>
                <a:rPr lang="en-DK" sz="1600" dirty="0"/>
                <a:t>/4</a:t>
              </a:r>
            </a:p>
          </p:txBody>
        </p:sp>
      </p:grpSp>
      <p:sp>
        <p:nvSpPr>
          <p:cNvPr id="2" name="Curved Down Arrow 1">
            <a:extLst>
              <a:ext uri="{FF2B5EF4-FFF2-40B4-BE49-F238E27FC236}">
                <a16:creationId xmlns:a16="http://schemas.microsoft.com/office/drawing/2014/main" id="{86E8F585-B9FF-BC47-815F-3F71B7D7A06F}"/>
              </a:ext>
            </a:extLst>
          </p:cNvPr>
          <p:cNvSpPr/>
          <p:nvPr/>
        </p:nvSpPr>
        <p:spPr bwMode="auto">
          <a:xfrm>
            <a:off x="5831886" y="3717561"/>
            <a:ext cx="1641545" cy="968649"/>
          </a:xfrm>
          <a:prstGeom prst="curvedDownArrow">
            <a:avLst>
              <a:gd name="adj1" fmla="val 25000"/>
              <a:gd name="adj2" fmla="val 53780"/>
              <a:gd name="adj3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5" name="Curved Down Arrow 94">
            <a:extLst>
              <a:ext uri="{FF2B5EF4-FFF2-40B4-BE49-F238E27FC236}">
                <a16:creationId xmlns:a16="http://schemas.microsoft.com/office/drawing/2014/main" id="{CBFE79C8-C96E-4C46-9F5C-A4D29363B27A}"/>
              </a:ext>
            </a:extLst>
          </p:cNvPr>
          <p:cNvSpPr/>
          <p:nvPr/>
        </p:nvSpPr>
        <p:spPr bwMode="auto">
          <a:xfrm>
            <a:off x="4338826" y="3354548"/>
            <a:ext cx="3902298" cy="1520672"/>
          </a:xfrm>
          <a:prstGeom prst="curvedDownArrow">
            <a:avLst>
              <a:gd name="adj1" fmla="val 25000"/>
              <a:gd name="adj2" fmla="val 53780"/>
              <a:gd name="adj3" fmla="val 25000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9CF599E-B077-C44F-8CB9-74CDBC96D46C}"/>
              </a:ext>
            </a:extLst>
          </p:cNvPr>
          <p:cNvGrpSpPr/>
          <p:nvPr/>
        </p:nvGrpSpPr>
        <p:grpSpPr>
          <a:xfrm>
            <a:off x="7629169" y="2601885"/>
            <a:ext cx="2288290" cy="1156674"/>
            <a:chOff x="7574222" y="619886"/>
            <a:chExt cx="2288290" cy="1156674"/>
          </a:xfrm>
        </p:grpSpPr>
        <p:sp>
          <p:nvSpPr>
            <p:cNvPr id="97" name="Rounded Rectangular Callout 96">
              <a:extLst>
                <a:ext uri="{FF2B5EF4-FFF2-40B4-BE49-F238E27FC236}">
                  <a16:creationId xmlns:a16="http://schemas.microsoft.com/office/drawing/2014/main" id="{BC56F91F-DBD9-C847-8746-723A9A5FCDAB}"/>
                </a:ext>
              </a:extLst>
            </p:cNvPr>
            <p:cNvSpPr/>
            <p:nvPr/>
          </p:nvSpPr>
          <p:spPr bwMode="auto">
            <a:xfrm>
              <a:off x="7574222" y="619886"/>
              <a:ext cx="2136809" cy="1156674"/>
            </a:xfrm>
            <a:prstGeom prst="wedgeRoundRectCallout">
              <a:avLst>
                <a:gd name="adj1" fmla="val -68248"/>
                <a:gd name="adj2" fmla="val 8414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70A0653-F09A-5347-AD9C-129F10E414A2}"/>
                </a:ext>
              </a:extLst>
            </p:cNvPr>
            <p:cNvSpPr txBox="1"/>
            <p:nvPr/>
          </p:nvSpPr>
          <p:spPr>
            <a:xfrm>
              <a:off x="7725703" y="737797"/>
              <a:ext cx="21368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In top node: </a:t>
              </a:r>
              <a:r>
                <a:rPr lang="da-DK" sz="1800" dirty="0" err="1"/>
                <a:t>Probe</a:t>
              </a:r>
              <a:r>
                <a:rPr lang="da-DK" sz="1800" dirty="0"/>
                <a:t> is </a:t>
              </a:r>
              <a:r>
                <a:rPr lang="da-DK" sz="1800" dirty="0" err="1"/>
                <a:t>purple</a:t>
              </a:r>
              <a:r>
                <a:rPr lang="da-DK" sz="1800" dirty="0"/>
                <a:t> to </a:t>
              </a:r>
              <a:r>
                <a:rPr lang="da-DK" sz="1800" dirty="0" err="1"/>
                <a:t>purple</a:t>
              </a:r>
              <a:r>
                <a:rPr lang="da-DK" sz="1800" dirty="0"/>
                <a:t>.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05C6934-B27C-C648-B676-DE8D3FA6EE4E}"/>
              </a:ext>
            </a:extLst>
          </p:cNvPr>
          <p:cNvGrpSpPr/>
          <p:nvPr/>
        </p:nvGrpSpPr>
        <p:grpSpPr>
          <a:xfrm>
            <a:off x="2226018" y="2432409"/>
            <a:ext cx="2288290" cy="1156674"/>
            <a:chOff x="7574222" y="619886"/>
            <a:chExt cx="2288290" cy="1156674"/>
          </a:xfrm>
        </p:grpSpPr>
        <p:sp>
          <p:nvSpPr>
            <p:cNvPr id="115" name="Rounded Rectangular Callout 114">
              <a:extLst>
                <a:ext uri="{FF2B5EF4-FFF2-40B4-BE49-F238E27FC236}">
                  <a16:creationId xmlns:a16="http://schemas.microsoft.com/office/drawing/2014/main" id="{793F9DBC-6DA9-AF40-B245-23E1693F73E3}"/>
                </a:ext>
              </a:extLst>
            </p:cNvPr>
            <p:cNvSpPr/>
            <p:nvPr/>
          </p:nvSpPr>
          <p:spPr bwMode="auto">
            <a:xfrm>
              <a:off x="7574222" y="619886"/>
              <a:ext cx="2288290" cy="1156674"/>
            </a:xfrm>
            <a:prstGeom prst="wedgeRoundRectCallout">
              <a:avLst>
                <a:gd name="adj1" fmla="val 60705"/>
                <a:gd name="adj2" fmla="val 8033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12413FA-A2CF-AE4D-876B-097E340EE931}"/>
                </a:ext>
              </a:extLst>
            </p:cNvPr>
            <p:cNvSpPr txBox="1"/>
            <p:nvPr/>
          </p:nvSpPr>
          <p:spPr>
            <a:xfrm>
              <a:off x="7725703" y="737797"/>
              <a:ext cx="21368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In </a:t>
              </a:r>
              <a:r>
                <a:rPr lang="da-DK" sz="1800" dirty="0" err="1"/>
                <a:t>bottom</a:t>
              </a:r>
              <a:r>
                <a:rPr lang="da-DK" sz="1800" dirty="0"/>
                <a:t> node: </a:t>
              </a:r>
              <a:r>
                <a:rPr lang="da-DK" sz="1800" dirty="0" err="1"/>
                <a:t>Probe</a:t>
              </a:r>
              <a:r>
                <a:rPr lang="da-DK" sz="1800" dirty="0"/>
                <a:t> is </a:t>
              </a:r>
              <a:r>
                <a:rPr lang="da-DK" sz="1800" dirty="0" err="1"/>
                <a:t>outside</a:t>
              </a:r>
              <a:r>
                <a:rPr lang="da-DK" sz="1800" dirty="0"/>
                <a:t> intervals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954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</a:rPr>
                  <a:t>Claim: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chemeClr val="tx1"/>
                    </a:solidFill>
                  </a:rPr>
                  <a:t>Operations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during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:r>
                  <a:rPr lang="da-DK" kern="0" dirty="0" err="1">
                    <a:solidFill>
                      <a:srgbClr val="FF00FF"/>
                    </a:solidFill>
                  </a:rPr>
                  <a:t>purple</a:t>
                </a:r>
                <a:r>
                  <a:rPr lang="da-DK" kern="0" dirty="0">
                    <a:solidFill>
                      <a:schemeClr val="tx1"/>
                    </a:solidFill>
                  </a:rPr>
                  <a:t> must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probe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</a:t>
                </a:r>
                <a:r>
                  <a:rPr lang="en-US" kern="0" dirty="0"/>
                  <a:t>cells that were </a:t>
                </a:r>
                <a:r>
                  <a:rPr lang="en-US" i="1" kern="0" dirty="0"/>
                  <a:t>last written </a:t>
                </a:r>
                <a:r>
                  <a:rPr lang="en-US" kern="0" dirty="0"/>
                  <a:t>to during </a:t>
                </a:r>
                <a:r>
                  <a:rPr lang="en-US" kern="0" dirty="0">
                    <a:solidFill>
                      <a:srgbClr val="3737FF"/>
                    </a:solidFill>
                  </a:rPr>
                  <a:t>blue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Holds for any two consecutive intervals of length </a:t>
                </a:r>
                <a:r>
                  <a:rPr lang="en-US" i="1" kern="0" dirty="0"/>
                  <a:t>k</a:t>
                </a:r>
                <a:r>
                  <a:rPr lang="en-US" kern="0" dirty="0"/>
                  <a:t> and for any length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blipFill>
                <a:blip r:embed="rId3"/>
                <a:stretch>
                  <a:fillRect l="-49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1B997B-69D9-E045-BD9C-BA6D1ED5A840}"/>
              </a:ext>
            </a:extLst>
          </p:cNvPr>
          <p:cNvCxnSpPr>
            <a:cxnSpLocks/>
          </p:cNvCxnSpPr>
          <p:nvPr/>
        </p:nvCxnSpPr>
        <p:spPr bwMode="auto">
          <a:xfrm>
            <a:off x="1476260" y="5337487"/>
            <a:ext cx="751350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B55DB1E-CF47-2D43-8CF9-901FCF28829C}"/>
              </a:ext>
            </a:extLst>
          </p:cNvPr>
          <p:cNvGrpSpPr/>
          <p:nvPr/>
        </p:nvGrpSpPr>
        <p:grpSpPr>
          <a:xfrm>
            <a:off x="2083306" y="4995870"/>
            <a:ext cx="5535790" cy="95676"/>
            <a:chOff x="2110178" y="4090868"/>
            <a:chExt cx="5535790" cy="9567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E31A19-9ED0-0F4C-8823-ABB06D4C8DDE}"/>
                </a:ext>
              </a:extLst>
            </p:cNvPr>
            <p:cNvSpPr/>
            <p:nvPr/>
          </p:nvSpPr>
          <p:spPr bwMode="auto">
            <a:xfrm>
              <a:off x="21101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C77281-AA62-C743-8879-42665603FA4C}"/>
                </a:ext>
              </a:extLst>
            </p:cNvPr>
            <p:cNvSpPr/>
            <p:nvPr/>
          </p:nvSpPr>
          <p:spPr bwMode="auto">
            <a:xfrm>
              <a:off x="22930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3F2A011-5374-CE42-88CB-D46C20EC03AB}"/>
                </a:ext>
              </a:extLst>
            </p:cNvPr>
            <p:cNvSpPr/>
            <p:nvPr/>
          </p:nvSpPr>
          <p:spPr bwMode="auto">
            <a:xfrm>
              <a:off x="24759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2E6DE02-D681-9444-A03E-FB6ABEC8D61D}"/>
                </a:ext>
              </a:extLst>
            </p:cNvPr>
            <p:cNvSpPr/>
            <p:nvPr/>
          </p:nvSpPr>
          <p:spPr bwMode="auto">
            <a:xfrm>
              <a:off x="26588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2FCB5F9-2EA4-B54E-BCE5-F40D078FAEC7}"/>
                </a:ext>
              </a:extLst>
            </p:cNvPr>
            <p:cNvSpPr/>
            <p:nvPr/>
          </p:nvSpPr>
          <p:spPr bwMode="auto">
            <a:xfrm>
              <a:off x="28620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C206A2-73DC-BD45-8DE9-15C4394E18C2}"/>
                </a:ext>
              </a:extLst>
            </p:cNvPr>
            <p:cNvSpPr/>
            <p:nvPr/>
          </p:nvSpPr>
          <p:spPr bwMode="auto">
            <a:xfrm>
              <a:off x="30448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51021D-E0E0-124B-9AC6-1BD893DC515B}"/>
                </a:ext>
              </a:extLst>
            </p:cNvPr>
            <p:cNvSpPr/>
            <p:nvPr/>
          </p:nvSpPr>
          <p:spPr bwMode="auto">
            <a:xfrm>
              <a:off x="32277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EB9F36-501A-554D-BBC0-4B4D1BB1B46D}"/>
                </a:ext>
              </a:extLst>
            </p:cNvPr>
            <p:cNvSpPr/>
            <p:nvPr/>
          </p:nvSpPr>
          <p:spPr bwMode="auto">
            <a:xfrm>
              <a:off x="34106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DD0D81C-5922-A64B-869C-FA6C5D8F347B}"/>
                </a:ext>
              </a:extLst>
            </p:cNvPr>
            <p:cNvSpPr/>
            <p:nvPr/>
          </p:nvSpPr>
          <p:spPr bwMode="auto">
            <a:xfrm>
              <a:off x="36138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119994-EC7D-6945-8C32-B6ED230BC9AE}"/>
                </a:ext>
              </a:extLst>
            </p:cNvPr>
            <p:cNvSpPr/>
            <p:nvPr/>
          </p:nvSpPr>
          <p:spPr bwMode="auto">
            <a:xfrm>
              <a:off x="37967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EC8CBED-E43A-DF4A-AF84-2D731852B5CF}"/>
                </a:ext>
              </a:extLst>
            </p:cNvPr>
            <p:cNvSpPr/>
            <p:nvPr/>
          </p:nvSpPr>
          <p:spPr bwMode="auto">
            <a:xfrm>
              <a:off x="39796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5E8B1D2-1FED-674D-8FF3-4482C69E1853}"/>
                </a:ext>
              </a:extLst>
            </p:cNvPr>
            <p:cNvSpPr/>
            <p:nvPr/>
          </p:nvSpPr>
          <p:spPr bwMode="auto">
            <a:xfrm>
              <a:off x="41624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D0C41B3-D555-8F47-B39C-2FEB0C3D75F8}"/>
                </a:ext>
              </a:extLst>
            </p:cNvPr>
            <p:cNvSpPr/>
            <p:nvPr/>
          </p:nvSpPr>
          <p:spPr bwMode="auto">
            <a:xfrm>
              <a:off x="43656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C330C86-948F-C143-8E35-E615D79B67DB}"/>
                </a:ext>
              </a:extLst>
            </p:cNvPr>
            <p:cNvSpPr/>
            <p:nvPr/>
          </p:nvSpPr>
          <p:spPr bwMode="auto">
            <a:xfrm>
              <a:off x="45485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8AE9533-13D9-5544-8C60-3692E86FFBCB}"/>
                </a:ext>
              </a:extLst>
            </p:cNvPr>
            <p:cNvSpPr/>
            <p:nvPr/>
          </p:nvSpPr>
          <p:spPr bwMode="auto">
            <a:xfrm>
              <a:off x="47314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6C5DB08-D544-3C4E-A485-57B083FC4C10}"/>
                </a:ext>
              </a:extLst>
            </p:cNvPr>
            <p:cNvSpPr/>
            <p:nvPr/>
          </p:nvSpPr>
          <p:spPr bwMode="auto">
            <a:xfrm>
              <a:off x="49143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E2B52AD-EAC4-9949-8360-3E771CF1794B}"/>
                </a:ext>
              </a:extLst>
            </p:cNvPr>
            <p:cNvSpPr/>
            <p:nvPr/>
          </p:nvSpPr>
          <p:spPr bwMode="auto">
            <a:xfrm>
              <a:off x="51175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3C1317-73DF-6540-BCD4-842392F48DB8}"/>
                </a:ext>
              </a:extLst>
            </p:cNvPr>
            <p:cNvSpPr/>
            <p:nvPr/>
          </p:nvSpPr>
          <p:spPr bwMode="auto">
            <a:xfrm>
              <a:off x="53004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8F8803B-EBC1-914A-BA7D-3E25503CF78E}"/>
                </a:ext>
              </a:extLst>
            </p:cNvPr>
            <p:cNvSpPr/>
            <p:nvPr/>
          </p:nvSpPr>
          <p:spPr bwMode="auto">
            <a:xfrm>
              <a:off x="54832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8E41C8F-4083-354C-BCF4-64351C7A9FCD}"/>
                </a:ext>
              </a:extLst>
            </p:cNvPr>
            <p:cNvSpPr/>
            <p:nvPr/>
          </p:nvSpPr>
          <p:spPr bwMode="auto">
            <a:xfrm>
              <a:off x="56661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ED37485-A6EF-594A-B5BC-B8A9F4BBF273}"/>
                </a:ext>
              </a:extLst>
            </p:cNvPr>
            <p:cNvSpPr/>
            <p:nvPr/>
          </p:nvSpPr>
          <p:spPr bwMode="auto">
            <a:xfrm>
              <a:off x="58693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D0056CC-25ED-4746-B6DC-373F2572A519}"/>
                </a:ext>
              </a:extLst>
            </p:cNvPr>
            <p:cNvSpPr/>
            <p:nvPr/>
          </p:nvSpPr>
          <p:spPr bwMode="auto">
            <a:xfrm>
              <a:off x="60522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2C7D38-34E6-324E-934F-6F79D860C70C}"/>
                </a:ext>
              </a:extLst>
            </p:cNvPr>
            <p:cNvSpPr/>
            <p:nvPr/>
          </p:nvSpPr>
          <p:spPr bwMode="auto">
            <a:xfrm>
              <a:off x="62351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5F991EA-3DCF-3F4E-B3F4-8A41E9D19F53}"/>
                </a:ext>
              </a:extLst>
            </p:cNvPr>
            <p:cNvSpPr/>
            <p:nvPr/>
          </p:nvSpPr>
          <p:spPr bwMode="auto">
            <a:xfrm>
              <a:off x="64180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58E0B2-84CA-1A4B-A25E-0C4DEBD617BF}"/>
                </a:ext>
              </a:extLst>
            </p:cNvPr>
            <p:cNvSpPr/>
            <p:nvPr/>
          </p:nvSpPr>
          <p:spPr bwMode="auto">
            <a:xfrm>
              <a:off x="66212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E358E9A-4E0A-C249-8510-3E2F38006E48}"/>
                </a:ext>
              </a:extLst>
            </p:cNvPr>
            <p:cNvSpPr/>
            <p:nvPr/>
          </p:nvSpPr>
          <p:spPr bwMode="auto">
            <a:xfrm>
              <a:off x="68040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D4ECC9E-D43E-674A-BAB5-16D0FF9E42D6}"/>
                </a:ext>
              </a:extLst>
            </p:cNvPr>
            <p:cNvSpPr/>
            <p:nvPr/>
          </p:nvSpPr>
          <p:spPr bwMode="auto">
            <a:xfrm>
              <a:off x="69869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250D6D4-3678-004D-8CBE-1B28504779D6}"/>
                </a:ext>
              </a:extLst>
            </p:cNvPr>
            <p:cNvSpPr/>
            <p:nvPr/>
          </p:nvSpPr>
          <p:spPr bwMode="auto">
            <a:xfrm>
              <a:off x="71698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C14AD66-30BB-1143-BDBF-5AA6D862D2D9}"/>
                </a:ext>
              </a:extLst>
            </p:cNvPr>
            <p:cNvSpPr/>
            <p:nvPr/>
          </p:nvSpPr>
          <p:spPr bwMode="auto">
            <a:xfrm>
              <a:off x="73730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FDC323B-0B28-5848-8006-B12D39E7451C}"/>
                </a:ext>
              </a:extLst>
            </p:cNvPr>
            <p:cNvSpPr/>
            <p:nvPr/>
          </p:nvSpPr>
          <p:spPr bwMode="auto">
            <a:xfrm>
              <a:off x="75559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25B0FC78-50F1-0547-A377-62C05AEDD8CB}"/>
              </a:ext>
            </a:extLst>
          </p:cNvPr>
          <p:cNvSpPr/>
          <p:nvPr/>
        </p:nvSpPr>
        <p:spPr bwMode="auto">
          <a:xfrm>
            <a:off x="7718924" y="4994031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6951544-1E0A-B14B-A189-908F1784A0A7}"/>
              </a:ext>
            </a:extLst>
          </p:cNvPr>
          <p:cNvSpPr/>
          <p:nvPr/>
        </p:nvSpPr>
        <p:spPr bwMode="auto">
          <a:xfrm>
            <a:off x="7901804" y="4994031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D40C05-1BBB-C148-8036-1781F39E6679}"/>
              </a:ext>
            </a:extLst>
          </p:cNvPr>
          <p:cNvGrpSpPr/>
          <p:nvPr/>
        </p:nvGrpSpPr>
        <p:grpSpPr>
          <a:xfrm>
            <a:off x="4794048" y="2955292"/>
            <a:ext cx="569528" cy="473708"/>
            <a:chOff x="4794048" y="3114169"/>
            <a:chExt cx="569528" cy="47370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78A8BE9-708F-D24C-9AE0-216E32CA9A86}"/>
                </a:ext>
              </a:extLst>
            </p:cNvPr>
            <p:cNvSpPr/>
            <p:nvPr/>
          </p:nvSpPr>
          <p:spPr bwMode="auto">
            <a:xfrm>
              <a:off x="4794048" y="3114169"/>
              <a:ext cx="523566" cy="473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CB5B5D-A84B-F040-A765-CC9672F9FF16}"/>
                </a:ext>
              </a:extLst>
            </p:cNvPr>
            <p:cNvSpPr txBox="1"/>
            <p:nvPr/>
          </p:nvSpPr>
          <p:spPr>
            <a:xfrm>
              <a:off x="4794616" y="3185515"/>
              <a:ext cx="568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sz="1600" i="1" dirty="0"/>
                <a:t>n</a:t>
              </a:r>
              <a:r>
                <a:rPr lang="en-DK" sz="1600" dirty="0"/>
                <a:t>/2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165AE5-850E-AE4C-B59F-C74855F334F1}"/>
              </a:ext>
            </a:extLst>
          </p:cNvPr>
          <p:cNvGrpSpPr/>
          <p:nvPr/>
        </p:nvGrpSpPr>
        <p:grpSpPr>
          <a:xfrm>
            <a:off x="3267737" y="3315608"/>
            <a:ext cx="3599519" cy="504136"/>
            <a:chOff x="3267737" y="3315608"/>
            <a:chExt cx="3599519" cy="504136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CAE8764-E776-F44F-A056-D39FAC1E814C}"/>
                </a:ext>
              </a:extLst>
            </p:cNvPr>
            <p:cNvGrpSpPr/>
            <p:nvPr/>
          </p:nvGrpSpPr>
          <p:grpSpPr>
            <a:xfrm>
              <a:off x="3267737" y="3346036"/>
              <a:ext cx="569528" cy="473708"/>
              <a:chOff x="4794048" y="3114169"/>
              <a:chExt cx="569528" cy="473708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A0EF314-FE6F-5946-BEFB-64EB3E142F2B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790B82A-E915-4044-A410-046A3CD27E59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/4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69A4C64-55B8-534F-8D1B-EE5507A586F2}"/>
                </a:ext>
              </a:extLst>
            </p:cNvPr>
            <p:cNvGrpSpPr/>
            <p:nvPr/>
          </p:nvGrpSpPr>
          <p:grpSpPr>
            <a:xfrm>
              <a:off x="6297728" y="3315608"/>
              <a:ext cx="569528" cy="473708"/>
              <a:chOff x="4794048" y="3114169"/>
              <a:chExt cx="569528" cy="473708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61242E1-0597-F84D-89A8-CD3D77BD99D9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7C2BCDA-EA3C-6D4B-8051-2D3A267B9C7A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/4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36BDE5-4DA8-6047-AD23-AEAE8153368D}"/>
              </a:ext>
            </a:extLst>
          </p:cNvPr>
          <p:cNvGrpSpPr/>
          <p:nvPr/>
        </p:nvGrpSpPr>
        <p:grpSpPr>
          <a:xfrm>
            <a:off x="2022287" y="5098104"/>
            <a:ext cx="6110981" cy="238230"/>
            <a:chOff x="1998310" y="5913436"/>
            <a:chExt cx="6110981" cy="23823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22A933B-A537-644A-857D-CC6CDC674E26}"/>
                </a:ext>
              </a:extLst>
            </p:cNvPr>
            <p:cNvGrpSpPr/>
            <p:nvPr/>
          </p:nvGrpSpPr>
          <p:grpSpPr>
            <a:xfrm>
              <a:off x="1998310" y="5926229"/>
              <a:ext cx="1534501" cy="225437"/>
              <a:chOff x="1998311" y="5099258"/>
              <a:chExt cx="6055426" cy="246715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FA50D47-65E9-0F4E-929A-A2744432EE5E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13E28C1-ABE3-EF4A-831F-B9351AE2B5FB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CB53F13-60E3-CC42-B31E-54666AD6399A}"/>
                </a:ext>
              </a:extLst>
            </p:cNvPr>
            <p:cNvGrpSpPr/>
            <p:nvPr/>
          </p:nvGrpSpPr>
          <p:grpSpPr>
            <a:xfrm>
              <a:off x="3538024" y="5913438"/>
              <a:ext cx="1534501" cy="225437"/>
              <a:chOff x="1998311" y="5099258"/>
              <a:chExt cx="6055426" cy="246715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13C031C-8957-8548-AED8-A8F6D949F26E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C4C4FE4-3CC3-4C48-A4B2-94A31AC6F336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ACB2E96-983C-8A48-B982-BA06B54DC076}"/>
                </a:ext>
              </a:extLst>
            </p:cNvPr>
            <p:cNvGrpSpPr/>
            <p:nvPr/>
          </p:nvGrpSpPr>
          <p:grpSpPr>
            <a:xfrm>
              <a:off x="5056407" y="5913437"/>
              <a:ext cx="1534501" cy="225437"/>
              <a:chOff x="1998311" y="5099258"/>
              <a:chExt cx="6055426" cy="246715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A60C10C-B7EE-7349-92DD-86C1410D4651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C781928-2B7A-9740-B1E1-F9623AB5B286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F34F3DA-2B97-444E-9009-6796A8252A12}"/>
                </a:ext>
              </a:extLst>
            </p:cNvPr>
            <p:cNvGrpSpPr/>
            <p:nvPr/>
          </p:nvGrpSpPr>
          <p:grpSpPr>
            <a:xfrm>
              <a:off x="6574790" y="5913436"/>
              <a:ext cx="1534501" cy="225437"/>
              <a:chOff x="1998311" y="5099258"/>
              <a:chExt cx="6055426" cy="246715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D6C6B9A-0775-454A-A59F-0B180760B1FA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A4E2444-A536-5047-8F51-9BD61FE0EC26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97EE83-A898-3846-87A2-8CD09586FEAE}"/>
              </a:ext>
            </a:extLst>
          </p:cNvPr>
          <p:cNvGrpSpPr/>
          <p:nvPr/>
        </p:nvGrpSpPr>
        <p:grpSpPr>
          <a:xfrm>
            <a:off x="2485891" y="4019134"/>
            <a:ext cx="5114215" cy="485607"/>
            <a:chOff x="2485891" y="4019134"/>
            <a:chExt cx="5114215" cy="48560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655046E-1B33-B94F-8408-C21E9BDD0AB5}"/>
                </a:ext>
              </a:extLst>
            </p:cNvPr>
            <p:cNvGrpSpPr/>
            <p:nvPr/>
          </p:nvGrpSpPr>
          <p:grpSpPr>
            <a:xfrm>
              <a:off x="2485891" y="4027275"/>
              <a:ext cx="569528" cy="473708"/>
              <a:chOff x="4794048" y="3114169"/>
              <a:chExt cx="569528" cy="473708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DEDAA47-D889-DF43-8B0F-64F1DD60D33C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7FDA0F2-4F42-934A-BB71-E1B6244EB398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70EFD9A-C36F-4A4D-9B94-FEE26EDF38B7}"/>
                </a:ext>
              </a:extLst>
            </p:cNvPr>
            <p:cNvGrpSpPr/>
            <p:nvPr/>
          </p:nvGrpSpPr>
          <p:grpSpPr>
            <a:xfrm>
              <a:off x="4004941" y="4019496"/>
              <a:ext cx="569528" cy="473708"/>
              <a:chOff x="4794048" y="3114169"/>
              <a:chExt cx="569528" cy="473708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63ED746-E6F6-A342-AA0B-8CE1B1FCD4B5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5C851AF-0C8F-194A-8132-EBA21E34D6BD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1B5D018-F641-4D40-88A1-5011574E6A1D}"/>
                </a:ext>
              </a:extLst>
            </p:cNvPr>
            <p:cNvGrpSpPr/>
            <p:nvPr/>
          </p:nvGrpSpPr>
          <p:grpSpPr>
            <a:xfrm>
              <a:off x="5545888" y="4019134"/>
              <a:ext cx="569528" cy="473708"/>
              <a:chOff x="4794048" y="3114169"/>
              <a:chExt cx="569528" cy="473708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1701391-2AAC-2F43-924E-EDCA0A84796D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61AD660-EE08-D342-B59D-CFE551D1E93A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1C2E64A-1F2B-FB42-A915-E840C264A1CA}"/>
                </a:ext>
              </a:extLst>
            </p:cNvPr>
            <p:cNvGrpSpPr/>
            <p:nvPr/>
          </p:nvGrpSpPr>
          <p:grpSpPr>
            <a:xfrm>
              <a:off x="7030578" y="4031033"/>
              <a:ext cx="569528" cy="473708"/>
              <a:chOff x="4794048" y="3114169"/>
              <a:chExt cx="569528" cy="473708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2D91FF7-D560-CD46-BA20-9B72D4D10574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E5B5685-C0BB-4044-849E-4C1870C20F83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B9E792B-4F12-7446-B5EF-32361051A005}"/>
              </a:ext>
            </a:extLst>
          </p:cNvPr>
          <p:cNvGrpSpPr/>
          <p:nvPr/>
        </p:nvGrpSpPr>
        <p:grpSpPr>
          <a:xfrm>
            <a:off x="7629169" y="2601885"/>
            <a:ext cx="2288290" cy="1156674"/>
            <a:chOff x="7574222" y="619886"/>
            <a:chExt cx="2288290" cy="1156674"/>
          </a:xfrm>
        </p:grpSpPr>
        <p:sp>
          <p:nvSpPr>
            <p:cNvPr id="146" name="Rounded Rectangular Callout 145">
              <a:extLst>
                <a:ext uri="{FF2B5EF4-FFF2-40B4-BE49-F238E27FC236}">
                  <a16:creationId xmlns:a16="http://schemas.microsoft.com/office/drawing/2014/main" id="{4C261D6A-EAD6-8844-B276-9F54BE971282}"/>
                </a:ext>
              </a:extLst>
            </p:cNvPr>
            <p:cNvSpPr/>
            <p:nvPr/>
          </p:nvSpPr>
          <p:spPr bwMode="auto">
            <a:xfrm>
              <a:off x="7574222" y="619886"/>
              <a:ext cx="2136809" cy="1156674"/>
            </a:xfrm>
            <a:prstGeom prst="wedgeRoundRectCallout">
              <a:avLst>
                <a:gd name="adj1" fmla="val -53812"/>
                <a:gd name="adj2" fmla="val 8319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ADB197A-EE4D-204C-8160-B0EF053E9380}"/>
                </a:ext>
              </a:extLst>
            </p:cNvPr>
            <p:cNvSpPr txBox="1"/>
            <p:nvPr/>
          </p:nvSpPr>
          <p:spPr>
            <a:xfrm>
              <a:off x="7725703" y="737797"/>
              <a:ext cx="21368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Probes</a:t>
              </a:r>
              <a:r>
                <a:rPr lang="da-DK" sz="1800" dirty="0"/>
                <a:t> </a:t>
              </a:r>
              <a:r>
                <a:rPr lang="da-DK" sz="1800" dirty="0" err="1"/>
                <a:t>counted</a:t>
              </a:r>
              <a:r>
                <a:rPr lang="da-DK" sz="1800" dirty="0"/>
                <a:t> in nodes </a:t>
              </a:r>
              <a:r>
                <a:rPr lang="da-DK" sz="1800" dirty="0" err="1"/>
                <a:t>are</a:t>
              </a:r>
              <a:r>
                <a:rPr lang="da-DK" sz="1800" dirty="0"/>
                <a:t> </a:t>
              </a:r>
              <a:r>
                <a:rPr lang="da-DK" sz="1800" dirty="0" err="1"/>
                <a:t>disjoint</a:t>
              </a:r>
              <a:r>
                <a:rPr lang="da-DK" sz="1800" dirty="0"/>
                <a:t>!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84A40D3-8396-DE45-94B9-363506F9E2A9}"/>
              </a:ext>
            </a:extLst>
          </p:cNvPr>
          <p:cNvGrpSpPr/>
          <p:nvPr/>
        </p:nvGrpSpPr>
        <p:grpSpPr>
          <a:xfrm>
            <a:off x="467909" y="3055502"/>
            <a:ext cx="2194238" cy="764242"/>
            <a:chOff x="447410" y="-845533"/>
            <a:chExt cx="2194238" cy="764242"/>
          </a:xfrm>
        </p:grpSpPr>
        <p:sp>
          <p:nvSpPr>
            <p:cNvPr id="149" name="Rounded Rectangular Callout 148">
              <a:extLst>
                <a:ext uri="{FF2B5EF4-FFF2-40B4-BE49-F238E27FC236}">
                  <a16:creationId xmlns:a16="http://schemas.microsoft.com/office/drawing/2014/main" id="{638CECDC-3890-B44A-8481-C554F01D3194}"/>
                </a:ext>
              </a:extLst>
            </p:cNvPr>
            <p:cNvSpPr/>
            <p:nvPr/>
          </p:nvSpPr>
          <p:spPr bwMode="auto">
            <a:xfrm>
              <a:off x="447410" y="-845533"/>
              <a:ext cx="2171257" cy="764242"/>
            </a:xfrm>
            <a:prstGeom prst="wedgeRoundRectCallout">
              <a:avLst>
                <a:gd name="adj1" fmla="val 71008"/>
                <a:gd name="adj2" fmla="val 1976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28877E86-132D-6948-8070-EA106B50A95E}"/>
                    </a:ext>
                  </a:extLst>
                </p:cNvPr>
                <p:cNvSpPr txBox="1"/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800" dirty="0"/>
                    <a:t>One </a:t>
                  </a:r>
                  <a:r>
                    <a:rPr lang="da-DK" sz="1800" dirty="0" err="1"/>
                    <a:t>layer</a:t>
                  </a:r>
                  <a:r>
                    <a:rPr lang="da-DK" sz="1800" dirty="0"/>
                    <a:t> sums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da-DK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da-DK" sz="1800" b="0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da-DK" sz="1800" dirty="0"/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28877E86-132D-6948-8070-EA106B50A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765" t="-1923" b="-13462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04B7AA9-6403-B947-9F71-12C6BDA9C7A4}"/>
              </a:ext>
            </a:extLst>
          </p:cNvPr>
          <p:cNvGrpSpPr/>
          <p:nvPr/>
        </p:nvGrpSpPr>
        <p:grpSpPr>
          <a:xfrm>
            <a:off x="531210" y="5212871"/>
            <a:ext cx="2340916" cy="764242"/>
            <a:chOff x="447410" y="-845533"/>
            <a:chExt cx="2340916" cy="764242"/>
          </a:xfrm>
        </p:grpSpPr>
        <p:sp>
          <p:nvSpPr>
            <p:cNvPr id="152" name="Rounded Rectangular Callout 151">
              <a:extLst>
                <a:ext uri="{FF2B5EF4-FFF2-40B4-BE49-F238E27FC236}">
                  <a16:creationId xmlns:a16="http://schemas.microsoft.com/office/drawing/2014/main" id="{A5C5C8C4-DAF6-F54D-92D5-B8C2924C35A5}"/>
                </a:ext>
              </a:extLst>
            </p:cNvPr>
            <p:cNvSpPr/>
            <p:nvPr/>
          </p:nvSpPr>
          <p:spPr bwMode="auto">
            <a:xfrm>
              <a:off x="447410" y="-845533"/>
              <a:ext cx="2171257" cy="764242"/>
            </a:xfrm>
            <a:prstGeom prst="wedgeRoundRectCallout">
              <a:avLst>
                <a:gd name="adj1" fmla="val 38535"/>
                <a:gd name="adj2" fmla="val -12582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B30D3D8-C397-BC4D-A312-0D8C2F313C89}"/>
                </a:ext>
              </a:extLst>
            </p:cNvPr>
            <p:cNvSpPr txBox="1"/>
            <p:nvPr/>
          </p:nvSpPr>
          <p:spPr>
            <a:xfrm>
              <a:off x="651517" y="-636852"/>
              <a:ext cx="2136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lg</a:t>
              </a:r>
              <a:r>
                <a:rPr lang="da-DK" sz="1800" i="1" dirty="0" err="1"/>
                <a:t>n</a:t>
              </a:r>
              <a:r>
                <a:rPr lang="da-DK" sz="1800" dirty="0"/>
                <a:t> </a:t>
              </a:r>
              <a:r>
                <a:rPr lang="da-DK" sz="1800" dirty="0" err="1"/>
                <a:t>layers</a:t>
              </a:r>
              <a:r>
                <a:rPr lang="da-DK" sz="1800" dirty="0"/>
                <a:t>.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A6FAA58-DBEA-DE43-8C8E-641B3E5FC956}"/>
              </a:ext>
            </a:extLst>
          </p:cNvPr>
          <p:cNvGrpSpPr/>
          <p:nvPr/>
        </p:nvGrpSpPr>
        <p:grpSpPr>
          <a:xfrm>
            <a:off x="4749601" y="5390235"/>
            <a:ext cx="2194238" cy="764242"/>
            <a:chOff x="447410" y="-845533"/>
            <a:chExt cx="2194238" cy="764242"/>
          </a:xfrm>
        </p:grpSpPr>
        <p:sp>
          <p:nvSpPr>
            <p:cNvPr id="158" name="Rounded Rectangular Callout 157">
              <a:extLst>
                <a:ext uri="{FF2B5EF4-FFF2-40B4-BE49-F238E27FC236}">
                  <a16:creationId xmlns:a16="http://schemas.microsoft.com/office/drawing/2014/main" id="{70374662-5680-234F-8A9F-3C60792D0BBF}"/>
                </a:ext>
              </a:extLst>
            </p:cNvPr>
            <p:cNvSpPr/>
            <p:nvPr/>
          </p:nvSpPr>
          <p:spPr bwMode="auto">
            <a:xfrm>
              <a:off x="447410" y="-845533"/>
              <a:ext cx="2171257" cy="764242"/>
            </a:xfrm>
            <a:prstGeom prst="wedgeRoundRectCallout">
              <a:avLst>
                <a:gd name="adj1" fmla="val -20831"/>
                <a:gd name="adj2" fmla="val -143125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69638325-0486-AD48-BD0D-ADB051B4B2B6}"/>
                    </a:ext>
                  </a:extLst>
                </p:cNvPr>
                <p:cNvSpPr txBox="1"/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800" dirty="0"/>
                    <a:t>Total </a:t>
                  </a:r>
                  <a:r>
                    <a:rPr lang="da-DK" sz="1800" dirty="0" err="1"/>
                    <a:t>probes</a:t>
                  </a:r>
                  <a:r>
                    <a:rPr lang="da-DK" sz="1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da-DK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da-DK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a-DK" sz="1800" b="0" i="0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da-DK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da-DK" sz="1800" b="0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da-DK" sz="1800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69638325-0486-AD48-BD0D-ADB051B4B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367" t="-3922" b="-7843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73078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</a:rPr>
                  <a:t>Claim: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chemeClr val="tx1"/>
                    </a:solidFill>
                  </a:rPr>
                  <a:t>Operations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during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:r>
                  <a:rPr lang="da-DK" kern="0" dirty="0" err="1">
                    <a:solidFill>
                      <a:srgbClr val="FF00FF"/>
                    </a:solidFill>
                  </a:rPr>
                  <a:t>purple</a:t>
                </a:r>
                <a:r>
                  <a:rPr lang="da-DK" kern="0" dirty="0">
                    <a:solidFill>
                      <a:schemeClr val="tx1"/>
                    </a:solidFill>
                  </a:rPr>
                  <a:t> must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probe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</a:t>
                </a:r>
                <a:r>
                  <a:rPr lang="en-US" kern="0" dirty="0"/>
                  <a:t>cells that were </a:t>
                </a:r>
                <a:r>
                  <a:rPr lang="en-US" i="1" kern="0" dirty="0"/>
                  <a:t>last written </a:t>
                </a:r>
                <a:r>
                  <a:rPr lang="en-US" kern="0" dirty="0"/>
                  <a:t>to during </a:t>
                </a:r>
                <a:r>
                  <a:rPr lang="en-US" kern="0" dirty="0">
                    <a:solidFill>
                      <a:srgbClr val="3737FF"/>
                    </a:solidFill>
                  </a:rPr>
                  <a:t>blue.</a:t>
                </a: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blipFill>
                <a:blip r:embed="rId3"/>
                <a:stretch>
                  <a:fillRect l="-49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2B037-12A9-4B45-9F09-DD0D376FCDFC}"/>
              </a:ext>
            </a:extLst>
          </p:cNvPr>
          <p:cNvSpPr txBox="1"/>
          <p:nvPr/>
        </p:nvSpPr>
        <p:spPr>
          <a:xfrm>
            <a:off x="914400" y="5431972"/>
            <a:ext cx="7935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/>
              <a:t>P</a:t>
            </a:r>
            <a:r>
              <a:rPr lang="da-DK" kern="0" dirty="0"/>
              <a:t>(</a:t>
            </a:r>
            <a:r>
              <a:rPr lang="da-DK" i="1" kern="0" dirty="0"/>
              <a:t>x</a:t>
            </a:r>
            <a:r>
              <a:rPr lang="da-DK" kern="0" dirty="0"/>
              <a:t>)=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</a:t>
            </a:r>
            <a:r>
              <a:rPr lang="da-DK" kern="0" dirty="0"/>
              <a:t>+                            …                     +</a:t>
            </a:r>
            <a:r>
              <a:rPr lang="da-DK" i="1" kern="0" dirty="0"/>
              <a:t>a</a:t>
            </a:r>
            <a:r>
              <a:rPr lang="da-DK" kern="0" baseline="-25000" dirty="0"/>
              <a:t>1</a:t>
            </a:r>
            <a:r>
              <a:rPr lang="da-DK" i="1" kern="0" dirty="0"/>
              <a:t>x</a:t>
            </a:r>
            <a:r>
              <a:rPr lang="da-DK" kern="0" dirty="0"/>
              <a:t>+</a:t>
            </a:r>
            <a:r>
              <a:rPr lang="da-DK" i="1" kern="0" dirty="0"/>
              <a:t>a</a:t>
            </a:r>
            <a:r>
              <a:rPr lang="da-DK" kern="0" baseline="-25000" dirty="0"/>
              <a:t>0</a:t>
            </a:r>
          </a:p>
          <a:p>
            <a:endParaRPr lang="en-DK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1B997B-69D9-E045-BD9C-BA6D1ED5A840}"/>
              </a:ext>
            </a:extLst>
          </p:cNvPr>
          <p:cNvCxnSpPr>
            <a:cxnSpLocks/>
          </p:cNvCxnSpPr>
          <p:nvPr/>
        </p:nvCxnSpPr>
        <p:spPr bwMode="auto">
          <a:xfrm>
            <a:off x="1476260" y="5337487"/>
            <a:ext cx="751350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ECC92FF-1C33-714F-9EC9-E0EF2F50C434}"/>
              </a:ext>
            </a:extLst>
          </p:cNvPr>
          <p:cNvSpPr txBox="1"/>
          <p:nvPr/>
        </p:nvSpPr>
        <p:spPr>
          <a:xfrm>
            <a:off x="3347979" y="4636273"/>
            <a:ext cx="58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AB37B7-47BE-B94D-822A-937D4C379DA9}"/>
              </a:ext>
            </a:extLst>
          </p:cNvPr>
          <p:cNvSpPr txBox="1"/>
          <p:nvPr/>
        </p:nvSpPr>
        <p:spPr>
          <a:xfrm>
            <a:off x="4479674" y="4701211"/>
            <a:ext cx="136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i+k-1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BC85EB-F9D3-864C-91E1-E838A0815CBF}"/>
              </a:ext>
            </a:extLst>
          </p:cNvPr>
          <p:cNvSpPr txBox="1"/>
          <p:nvPr/>
        </p:nvSpPr>
        <p:spPr>
          <a:xfrm>
            <a:off x="1509540" y="4653625"/>
            <a:ext cx="4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17A83-67C4-954F-B965-2250C03191CD}"/>
              </a:ext>
            </a:extLst>
          </p:cNvPr>
          <p:cNvSpPr txBox="1"/>
          <p:nvPr/>
        </p:nvSpPr>
        <p:spPr>
          <a:xfrm>
            <a:off x="1783581" y="4708013"/>
            <a:ext cx="11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i-</a:t>
            </a:r>
            <a:r>
              <a:rPr lang="en-US" sz="1800" kern="0" dirty="0">
                <a:solidFill>
                  <a:srgbClr val="00FF00"/>
                </a:solidFill>
              </a:rPr>
              <a:t>1)</a:t>
            </a:r>
            <a:endParaRPr lang="da-DK" sz="1800" dirty="0">
              <a:solidFill>
                <a:srgbClr val="00FF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2E881D-4442-AF48-B5DB-F9258315D69F}"/>
              </a:ext>
            </a:extLst>
          </p:cNvPr>
          <p:cNvGrpSpPr/>
          <p:nvPr/>
        </p:nvGrpSpPr>
        <p:grpSpPr>
          <a:xfrm>
            <a:off x="2479958" y="4185709"/>
            <a:ext cx="1047324" cy="864981"/>
            <a:chOff x="1431040" y="4468532"/>
            <a:chExt cx="1047324" cy="86498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2EFFD24-81F6-9D48-B4AA-99347F144C86}"/>
                </a:ext>
              </a:extLst>
            </p:cNvPr>
            <p:cNvSpPr txBox="1"/>
            <p:nvPr/>
          </p:nvSpPr>
          <p:spPr>
            <a:xfrm>
              <a:off x="1438836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 err="1">
                  <a:solidFill>
                    <a:srgbClr val="FF0000"/>
                  </a:solidFill>
                </a:rPr>
                <a:t>i</a:t>
              </a:r>
              <a:endParaRPr lang="da-DK" i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2A6FD9-37C9-7041-BE3B-3E23BA42BB0D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</a:t>
              </a:r>
              <a:r>
                <a:rPr lang="en-US" i="1" kern="0" baseline="-25000" dirty="0" err="1">
                  <a:solidFill>
                    <a:srgbClr val="FF0000"/>
                  </a:solidFill>
                </a:rPr>
                <a:t>i</a:t>
              </a:r>
              <a:endParaRPr lang="da-DK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B3671B-E65C-5243-9E34-64BE157C4F3D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64C6C91-376F-2C4E-B5C8-5C7A62111AC9}"/>
              </a:ext>
            </a:extLst>
          </p:cNvPr>
          <p:cNvSpPr txBox="1"/>
          <p:nvPr/>
        </p:nvSpPr>
        <p:spPr>
          <a:xfrm>
            <a:off x="2921656" y="4693516"/>
            <a:ext cx="67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 err="1">
                <a:solidFill>
                  <a:srgbClr val="00FF00"/>
                </a:solidFill>
              </a:rPr>
              <a:t>i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4CBA79-6DD3-EB46-BC41-8E0C56D8F21F}"/>
              </a:ext>
            </a:extLst>
          </p:cNvPr>
          <p:cNvGrpSpPr/>
          <p:nvPr/>
        </p:nvGrpSpPr>
        <p:grpSpPr>
          <a:xfrm>
            <a:off x="3639856" y="4184531"/>
            <a:ext cx="1141885" cy="864981"/>
            <a:chOff x="1160207" y="4468532"/>
            <a:chExt cx="1141885" cy="86498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6CDA06-3459-9A43-88D9-41719EE8B13F}"/>
                </a:ext>
              </a:extLst>
            </p:cNvPr>
            <p:cNvSpPr txBox="1"/>
            <p:nvPr/>
          </p:nvSpPr>
          <p:spPr>
            <a:xfrm>
              <a:off x="1262564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i+k-1</a:t>
              </a:r>
              <a:endParaRPr lang="da-DK" i="1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157730-CF10-AE4A-ABCB-162FECF01A96}"/>
                </a:ext>
              </a:extLst>
            </p:cNvPr>
            <p:cNvSpPr txBox="1"/>
            <p:nvPr/>
          </p:nvSpPr>
          <p:spPr>
            <a:xfrm>
              <a:off x="1160207" y="4933403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n-i-k+1</a:t>
              </a:r>
              <a:endParaRPr lang="da-DK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CD55311-3A1E-2745-8521-E476105203A1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0B575A3-0744-2D4E-89C0-B6AD5C19F75E}"/>
              </a:ext>
            </a:extLst>
          </p:cNvPr>
          <p:cNvGrpSpPr/>
          <p:nvPr/>
        </p:nvGrpSpPr>
        <p:grpSpPr>
          <a:xfrm>
            <a:off x="5470231" y="4171402"/>
            <a:ext cx="1213918" cy="864981"/>
            <a:chOff x="1295615" y="4468532"/>
            <a:chExt cx="1213918" cy="86498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E265DD-77B5-1243-A130-2B9FCF71A1E3}"/>
                </a:ext>
              </a:extLst>
            </p:cNvPr>
            <p:cNvSpPr txBox="1"/>
            <p:nvPr/>
          </p:nvSpPr>
          <p:spPr>
            <a:xfrm>
              <a:off x="1295615" y="4468532"/>
              <a:ext cx="1213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i+k</a:t>
              </a:r>
              <a:endParaRPr lang="da-DK" i="1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523F25-2685-ED47-83F8-BF5EDF523DDC}"/>
                </a:ext>
              </a:extLst>
            </p:cNvPr>
            <p:cNvSpPr txBox="1"/>
            <p:nvPr/>
          </p:nvSpPr>
          <p:spPr>
            <a:xfrm>
              <a:off x="1303425" y="4933403"/>
              <a:ext cx="869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</a:t>
              </a:r>
              <a:r>
                <a:rPr lang="en-US" i="1" kern="0" baseline="-25000" dirty="0" err="1">
                  <a:solidFill>
                    <a:srgbClr val="FF0000"/>
                  </a:solidFill>
                </a:rPr>
                <a:t>i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-k</a:t>
              </a:r>
              <a:endParaRPr lang="da-DK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5661168-DBB2-1944-ACA1-0479AB250DDB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F57193A-CA0C-DD40-8B7C-B3F2CCB250C9}"/>
              </a:ext>
            </a:extLst>
          </p:cNvPr>
          <p:cNvSpPr txBox="1"/>
          <p:nvPr/>
        </p:nvSpPr>
        <p:spPr>
          <a:xfrm>
            <a:off x="6077190" y="4614485"/>
            <a:ext cx="4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E17DCC3-2D6F-154E-84EB-8218F80A1D87}"/>
              </a:ext>
            </a:extLst>
          </p:cNvPr>
          <p:cNvSpPr txBox="1"/>
          <p:nvPr/>
        </p:nvSpPr>
        <p:spPr>
          <a:xfrm>
            <a:off x="7345601" y="4684133"/>
            <a:ext cx="136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i+2k-1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F05B884-4253-3040-872A-D5A2CD613087}"/>
              </a:ext>
            </a:extLst>
          </p:cNvPr>
          <p:cNvGrpSpPr/>
          <p:nvPr/>
        </p:nvGrpSpPr>
        <p:grpSpPr>
          <a:xfrm>
            <a:off x="6394208" y="4182665"/>
            <a:ext cx="1221728" cy="864981"/>
            <a:chOff x="1295615" y="4468532"/>
            <a:chExt cx="1221728" cy="86498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8AB82D-792D-2644-B9E6-FDB4BB545237}"/>
                </a:ext>
              </a:extLst>
            </p:cNvPr>
            <p:cNvSpPr txBox="1"/>
            <p:nvPr/>
          </p:nvSpPr>
          <p:spPr>
            <a:xfrm>
              <a:off x="1295615" y="4468532"/>
              <a:ext cx="1213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i+2k-1</a:t>
              </a:r>
              <a:endParaRPr lang="da-DK" i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821AC4-D66A-234C-BC38-F3DD093334A7}"/>
                </a:ext>
              </a:extLst>
            </p:cNvPr>
            <p:cNvSpPr txBox="1"/>
            <p:nvPr/>
          </p:nvSpPr>
          <p:spPr>
            <a:xfrm>
              <a:off x="1303425" y="4933403"/>
              <a:ext cx="1213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n-i-2k+1</a:t>
              </a:r>
              <a:endParaRPr lang="da-DK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D94CC7E-4C3F-9741-8FC7-1855FDB60F0F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90582FB-E92E-BC44-A98F-DA4EC26AD571}"/>
              </a:ext>
            </a:extLst>
          </p:cNvPr>
          <p:cNvSpPr txBox="1"/>
          <p:nvPr/>
        </p:nvSpPr>
        <p:spPr>
          <a:xfrm>
            <a:off x="8510868" y="4620344"/>
            <a:ext cx="4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2751118-CDEB-5645-A054-B999E221B9B8}"/>
              </a:ext>
            </a:extLst>
          </p:cNvPr>
          <p:cNvGrpSpPr/>
          <p:nvPr/>
        </p:nvGrpSpPr>
        <p:grpSpPr>
          <a:xfrm>
            <a:off x="1014802" y="4219940"/>
            <a:ext cx="1047324" cy="864981"/>
            <a:chOff x="1431040" y="4468532"/>
            <a:chExt cx="1047324" cy="86498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F0CE206-6057-D445-BDEA-2ADBB04B0AE1}"/>
                </a:ext>
              </a:extLst>
            </p:cNvPr>
            <p:cNvSpPr txBox="1"/>
            <p:nvPr/>
          </p:nvSpPr>
          <p:spPr>
            <a:xfrm>
              <a:off x="1438836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1</a:t>
              </a:r>
              <a:endParaRPr lang="da-DK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4C846AC-2527-0D42-8D25-35EC1C89DC77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</a:t>
              </a:r>
              <a:r>
                <a:rPr lang="en-US" kern="0" baseline="-25000" dirty="0">
                  <a:solidFill>
                    <a:srgbClr val="FF0000"/>
                  </a:solidFill>
                </a:rPr>
                <a:t>1</a:t>
              </a:r>
              <a:endParaRPr lang="da-DK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3D5038F-05C6-9D46-AF44-DAE3565B6AC8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8089D63F-A1F1-954E-ACB5-0E9F047BB533}"/>
              </a:ext>
            </a:extLst>
          </p:cNvPr>
          <p:cNvSpPr txBox="1"/>
          <p:nvPr/>
        </p:nvSpPr>
        <p:spPr>
          <a:xfrm>
            <a:off x="8828649" y="4693516"/>
            <a:ext cx="136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n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6640ECC-55BA-334E-A581-266DB5C54355}"/>
              </a:ext>
            </a:extLst>
          </p:cNvPr>
          <p:cNvSpPr/>
          <p:nvPr/>
        </p:nvSpPr>
        <p:spPr bwMode="auto">
          <a:xfrm>
            <a:off x="2496957" y="5090771"/>
            <a:ext cx="3048287" cy="238228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FFC10A6-D9F1-5547-9CB6-441C12B5F60C}"/>
              </a:ext>
            </a:extLst>
          </p:cNvPr>
          <p:cNvSpPr/>
          <p:nvPr/>
        </p:nvSpPr>
        <p:spPr bwMode="auto">
          <a:xfrm>
            <a:off x="5538785" y="5090771"/>
            <a:ext cx="3048287" cy="229740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721B4340-94D7-9942-9B72-C4F67B612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06" y="2773358"/>
            <a:ext cx="906217" cy="148000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576B12A-DAF9-7F48-B876-190BE4A23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59" y="2974125"/>
            <a:ext cx="1213918" cy="1220111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77B8467-9875-174D-9E1D-2CA2A4675B36}"/>
              </a:ext>
            </a:extLst>
          </p:cNvPr>
          <p:cNvGrpSpPr/>
          <p:nvPr/>
        </p:nvGrpSpPr>
        <p:grpSpPr>
          <a:xfrm>
            <a:off x="3724822" y="3267144"/>
            <a:ext cx="2415424" cy="577516"/>
            <a:chOff x="3547741" y="2040558"/>
            <a:chExt cx="2415424" cy="577516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A77B5352-D02A-504C-9BB2-F07CAFE14C03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68CC3B0-AC60-E44F-B792-BF64F5E201AD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894A319-B999-A341-8811-8A23A0CE62F1}"/>
              </a:ext>
            </a:extLst>
          </p:cNvPr>
          <p:cNvGrpSpPr/>
          <p:nvPr/>
        </p:nvGrpSpPr>
        <p:grpSpPr>
          <a:xfrm>
            <a:off x="8061650" y="3225032"/>
            <a:ext cx="1577769" cy="827194"/>
            <a:chOff x="8302855" y="3310391"/>
            <a:chExt cx="1577769" cy="827194"/>
          </a:xfrm>
        </p:grpSpPr>
        <p:sp>
          <p:nvSpPr>
            <p:cNvPr id="143" name="Rounded Rectangular Callout 142">
              <a:extLst>
                <a:ext uri="{FF2B5EF4-FFF2-40B4-BE49-F238E27FC236}">
                  <a16:creationId xmlns:a16="http://schemas.microsoft.com/office/drawing/2014/main" id="{3770C703-6481-C14C-8741-C9E3B669F45A}"/>
                </a:ext>
              </a:extLst>
            </p:cNvPr>
            <p:cNvSpPr/>
            <p:nvPr/>
          </p:nvSpPr>
          <p:spPr bwMode="auto">
            <a:xfrm>
              <a:off x="8311690" y="3310391"/>
              <a:ext cx="1560101" cy="706438"/>
            </a:xfrm>
            <a:prstGeom prst="wedgeRoundRectCallout">
              <a:avLst>
                <a:gd name="adj1" fmla="val -110677"/>
                <a:gd name="adj2" fmla="val 5218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588221-B5E2-5749-82B0-ABA4FF5D3B87}"/>
                </a:ext>
              </a:extLst>
            </p:cNvPr>
            <p:cNvSpPr txBox="1"/>
            <p:nvPr/>
          </p:nvSpPr>
          <p:spPr>
            <a:xfrm>
              <a:off x="8302855" y="3509721"/>
              <a:ext cx="1577769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kern="0" dirty="0"/>
                <a:t>X=</a:t>
              </a:r>
              <a:r>
                <a:rPr lang="el-GR" sz="18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sz="1800" i="1" kern="0" baseline="-25000" dirty="0" err="1">
                  <a:solidFill>
                    <a:srgbClr val="FF0000"/>
                  </a:solidFill>
                </a:rPr>
                <a:t>i</a:t>
              </a:r>
              <a:r>
                <a:rPr lang="en-US" sz="1800" i="1" kern="0" baseline="-25000" dirty="0">
                  <a:solidFill>
                    <a:srgbClr val="FF0000"/>
                  </a:solidFill>
                </a:rPr>
                <a:t> </a:t>
              </a:r>
              <a:r>
                <a:rPr lang="en-US" sz="1800" i="1" kern="0" dirty="0">
                  <a:solidFill>
                    <a:srgbClr val="FF0000"/>
                  </a:solidFill>
                </a:rPr>
                <a:t>… </a:t>
              </a:r>
              <a:r>
                <a:rPr lang="el-GR" sz="18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sz="1800" i="1" kern="0" baseline="-25000" dirty="0">
                  <a:solidFill>
                    <a:srgbClr val="FF0000"/>
                  </a:solidFill>
                </a:rPr>
                <a:t>i+k-1</a:t>
              </a:r>
              <a:endParaRPr lang="da-DK" sz="1400" i="1" dirty="0"/>
            </a:p>
            <a:p>
              <a:endParaRPr lang="da-DK" sz="1400" dirty="0">
                <a:solidFill>
                  <a:srgbClr val="3737FF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E3ED30-138A-B946-830E-7FDAA173B33A}"/>
              </a:ext>
            </a:extLst>
          </p:cNvPr>
          <p:cNvGrpSpPr/>
          <p:nvPr/>
        </p:nvGrpSpPr>
        <p:grpSpPr>
          <a:xfrm>
            <a:off x="330506" y="2240195"/>
            <a:ext cx="8498143" cy="470823"/>
            <a:chOff x="330506" y="2240195"/>
            <a:chExt cx="8498143" cy="47082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1D4CD46-F6F4-C64B-A8FC-DCB8333A3648}"/>
                </a:ext>
              </a:extLst>
            </p:cNvPr>
            <p:cNvSpPr/>
            <p:nvPr/>
          </p:nvSpPr>
          <p:spPr bwMode="auto">
            <a:xfrm>
              <a:off x="1604147" y="2566171"/>
              <a:ext cx="964718" cy="144847"/>
            </a:xfrm>
            <a:prstGeom prst="rect">
              <a:avLst/>
            </a:prstGeom>
            <a:solidFill>
              <a:srgbClr val="3737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3DAA2E0-7122-8B41-B771-5FCDAB01E76A}"/>
                </a:ext>
              </a:extLst>
            </p:cNvPr>
            <p:cNvSpPr/>
            <p:nvPr/>
          </p:nvSpPr>
          <p:spPr bwMode="auto">
            <a:xfrm>
              <a:off x="2568864" y="2565636"/>
              <a:ext cx="964718" cy="144847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B6BCBA9-C69F-5B41-810A-14FA32D55821}"/>
                </a:ext>
              </a:extLst>
            </p:cNvPr>
            <p:cNvSpPr/>
            <p:nvPr/>
          </p:nvSpPr>
          <p:spPr bwMode="auto">
            <a:xfrm>
              <a:off x="330506" y="2565635"/>
              <a:ext cx="1273642" cy="1448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4D6E6BC-09C7-1D45-9105-4B3BE66BA209}"/>
                </a:ext>
              </a:extLst>
            </p:cNvPr>
            <p:cNvSpPr/>
            <p:nvPr/>
          </p:nvSpPr>
          <p:spPr bwMode="auto">
            <a:xfrm>
              <a:off x="7863931" y="2563881"/>
              <a:ext cx="964718" cy="144847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35A0975-FFAB-214D-B028-D2ECE870C709}"/>
                </a:ext>
              </a:extLst>
            </p:cNvPr>
            <p:cNvSpPr/>
            <p:nvPr/>
          </p:nvSpPr>
          <p:spPr bwMode="auto">
            <a:xfrm>
              <a:off x="5625573" y="2563880"/>
              <a:ext cx="1273642" cy="1448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D25BA6A-BD21-AD4C-95E2-1C54CFDF52F4}"/>
                </a:ext>
              </a:extLst>
            </p:cNvPr>
            <p:cNvSpPr txBox="1"/>
            <p:nvPr/>
          </p:nvSpPr>
          <p:spPr>
            <a:xfrm>
              <a:off x="1930888" y="2254883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X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E290EFA-3148-0D45-BAB2-6E966A342840}"/>
                </a:ext>
              </a:extLst>
            </p:cNvPr>
            <p:cNvSpPr txBox="1"/>
            <p:nvPr/>
          </p:nvSpPr>
          <p:spPr>
            <a:xfrm>
              <a:off x="751308" y="2240195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DB23121-26BF-084B-B061-CA82AC4EAD45}"/>
                </a:ext>
              </a:extLst>
            </p:cNvPr>
            <p:cNvSpPr txBox="1"/>
            <p:nvPr/>
          </p:nvSpPr>
          <p:spPr>
            <a:xfrm>
              <a:off x="2873086" y="2261279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DB895A6-AD0E-844E-A517-A67854776667}"/>
                </a:ext>
              </a:extLst>
            </p:cNvPr>
            <p:cNvSpPr txBox="1"/>
            <p:nvPr/>
          </p:nvSpPr>
          <p:spPr>
            <a:xfrm>
              <a:off x="6125904" y="2259059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DC5B16E-9197-1C44-8800-5FEFC2B57FFA}"/>
                </a:ext>
              </a:extLst>
            </p:cNvPr>
            <p:cNvSpPr txBox="1"/>
            <p:nvPr/>
          </p:nvSpPr>
          <p:spPr>
            <a:xfrm>
              <a:off x="8201689" y="2267383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9B32AFB-E621-A94C-99EF-8715FCBE9FEE}"/>
              </a:ext>
            </a:extLst>
          </p:cNvPr>
          <p:cNvGrpSpPr/>
          <p:nvPr/>
        </p:nvGrpSpPr>
        <p:grpSpPr>
          <a:xfrm>
            <a:off x="3923042" y="1600399"/>
            <a:ext cx="2233662" cy="1156674"/>
            <a:chOff x="7574222" y="619886"/>
            <a:chExt cx="2233662" cy="1156674"/>
          </a:xfrm>
        </p:grpSpPr>
        <p:sp>
          <p:nvSpPr>
            <p:cNvPr id="159" name="Rounded Rectangular Callout 158">
              <a:extLst>
                <a:ext uri="{FF2B5EF4-FFF2-40B4-BE49-F238E27FC236}">
                  <a16:creationId xmlns:a16="http://schemas.microsoft.com/office/drawing/2014/main" id="{4018BE9D-C2BD-1347-864C-811C0119CFD6}"/>
                </a:ext>
              </a:extLst>
            </p:cNvPr>
            <p:cNvSpPr/>
            <p:nvPr/>
          </p:nvSpPr>
          <p:spPr bwMode="auto">
            <a:xfrm>
              <a:off x="7574222" y="619886"/>
              <a:ext cx="2233662" cy="1156674"/>
            </a:xfrm>
            <a:prstGeom prst="wedgeRoundRectCallout">
              <a:avLst>
                <a:gd name="adj1" fmla="val -21753"/>
                <a:gd name="adj2" fmla="val 9938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386CD3D6-090A-2F43-8C76-92120D5882C2}"/>
                    </a:ext>
                  </a:extLst>
                </p:cNvPr>
                <p:cNvSpPr txBox="1"/>
                <p:nvPr/>
              </p:nvSpPr>
              <p:spPr>
                <a:xfrm>
                  <a:off x="7607648" y="859543"/>
                  <a:ext cx="2136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800" b="1" dirty="0"/>
                    <a:t>Shannon</a:t>
                  </a:r>
                  <a:r>
                    <a:rPr lang="da-DK" sz="1800" dirty="0"/>
                    <a:t>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da-DK" sz="1800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386CD3D6-090A-2F43-8C76-92120D588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648" y="859543"/>
                  <a:ext cx="2136809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2976" t="-3846" b="-7692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408106CF-536E-5246-A74F-6148ECC331BF}"/>
              </a:ext>
            </a:extLst>
          </p:cNvPr>
          <p:cNvSpPr/>
          <p:nvPr/>
        </p:nvSpPr>
        <p:spPr bwMode="auto">
          <a:xfrm>
            <a:off x="1040510" y="5088302"/>
            <a:ext cx="1455054" cy="238228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41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775598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Claim: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chemeClr val="tx1"/>
                </a:solidFill>
              </a:rPr>
              <a:t>Assume operations during </a:t>
            </a:r>
            <a:r>
              <a:rPr lang="en-US" kern="0" dirty="0">
                <a:solidFill>
                  <a:srgbClr val="FF00FF"/>
                </a:solidFill>
              </a:rPr>
              <a:t>purple</a:t>
            </a:r>
            <a:r>
              <a:rPr lang="en-US" kern="0" dirty="0">
                <a:solidFill>
                  <a:schemeClr val="tx1"/>
                </a:solidFill>
              </a:rPr>
              <a:t> probes </a:t>
            </a:r>
            <a:r>
              <a:rPr lang="en-US" i="1" kern="0" dirty="0">
                <a:solidFill>
                  <a:schemeClr val="tx1"/>
                </a:solidFill>
              </a:rPr>
              <a:t>t</a:t>
            </a:r>
            <a:r>
              <a:rPr lang="en-US" kern="0" dirty="0">
                <a:solidFill>
                  <a:schemeClr val="tx1"/>
                </a:solidFill>
              </a:rPr>
              <a:t> cells last written during </a:t>
            </a:r>
            <a:r>
              <a:rPr lang="en-US" kern="0" dirty="0">
                <a:solidFill>
                  <a:srgbClr val="3737FF"/>
                </a:solidFill>
              </a:rPr>
              <a:t>blue</a:t>
            </a:r>
            <a:r>
              <a:rPr lang="en-US" kern="0" dirty="0">
                <a:solidFill>
                  <a:schemeClr val="tx1"/>
                </a:solidFill>
              </a:rPr>
              <a:t> in </a:t>
            </a:r>
            <a:r>
              <a:rPr lang="en-US" i="1" kern="0" dirty="0">
                <a:solidFill>
                  <a:schemeClr val="tx1"/>
                </a:solidFill>
              </a:rPr>
              <a:t>expectation</a:t>
            </a:r>
            <a:r>
              <a:rPr lang="en-US" kern="0" dirty="0">
                <a:solidFill>
                  <a:schemeClr val="tx1"/>
                </a:solidFill>
              </a:rPr>
              <a:t>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b="1" kern="0" dirty="0"/>
              <a:t>Encoding</a:t>
            </a:r>
            <a:r>
              <a:rPr lang="en-US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Run update sequence </a:t>
            </a:r>
          </a:p>
          <a:p>
            <a:pPr lvl="1"/>
            <a:r>
              <a:rPr lang="en-US" kern="0" dirty="0"/>
              <a:t>	and let </a:t>
            </a:r>
            <a:r>
              <a:rPr lang="en-US" i="1" kern="0" dirty="0"/>
              <a:t>C</a:t>
            </a:r>
            <a:r>
              <a:rPr lang="en-US" kern="0" dirty="0"/>
              <a:t> be set of cells last written to in </a:t>
            </a:r>
            <a:r>
              <a:rPr lang="en-US" kern="0" dirty="0">
                <a:solidFill>
                  <a:srgbClr val="3737FF"/>
                </a:solidFill>
              </a:rPr>
              <a:t>blue</a:t>
            </a:r>
            <a:r>
              <a:rPr lang="en-US" kern="0" dirty="0"/>
              <a:t> and </a:t>
            </a:r>
          </a:p>
          <a:p>
            <a:pPr lvl="1"/>
            <a:r>
              <a:rPr lang="en-US" kern="0" dirty="0"/>
              <a:t>	probed again in </a:t>
            </a:r>
            <a:r>
              <a:rPr lang="en-US" kern="0" dirty="0">
                <a:solidFill>
                  <a:srgbClr val="FF00FF"/>
                </a:solidFill>
              </a:rPr>
              <a:t>purple</a:t>
            </a:r>
            <a:r>
              <a:rPr lang="en-US" kern="0" dirty="0"/>
              <a:t>. E[|</a:t>
            </a:r>
            <a:r>
              <a:rPr lang="en-US" i="1" kern="0" dirty="0"/>
              <a:t>C</a:t>
            </a:r>
            <a:r>
              <a:rPr lang="en-US" kern="0" dirty="0"/>
              <a:t>|]=</a:t>
            </a:r>
            <a:r>
              <a:rPr lang="en-US" i="1" kern="0" dirty="0"/>
              <a:t>t</a:t>
            </a:r>
            <a:r>
              <a:rPr lang="en-US" kern="0" dirty="0"/>
              <a:t>.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Write down </a:t>
            </a:r>
            <a:r>
              <a:rPr lang="en-US" i="1" kern="0" dirty="0"/>
              <a:t>C</a:t>
            </a:r>
            <a:r>
              <a:rPr lang="en-US" kern="0" dirty="0"/>
              <a:t> (addresses + contents after </a:t>
            </a:r>
            <a:r>
              <a:rPr lang="en-US" kern="0" dirty="0">
                <a:solidFill>
                  <a:srgbClr val="3737FF"/>
                </a:solidFill>
              </a:rPr>
              <a:t>blue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Expected encoding length 2</a:t>
            </a:r>
            <a:r>
              <a:rPr lang="en-US" i="1" kern="0" dirty="0"/>
              <a:t>tw</a:t>
            </a:r>
            <a:r>
              <a:rPr lang="en-US" kern="0" dirty="0"/>
              <a:t>.</a:t>
            </a:r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21B4340-94D7-9942-9B72-C4F67B612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800" y="2442979"/>
            <a:ext cx="906217" cy="14800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4E3ED30-138A-B946-830E-7FDAA173B33A}"/>
              </a:ext>
            </a:extLst>
          </p:cNvPr>
          <p:cNvGrpSpPr/>
          <p:nvPr/>
        </p:nvGrpSpPr>
        <p:grpSpPr>
          <a:xfrm>
            <a:off x="6623800" y="1909816"/>
            <a:ext cx="3203076" cy="470823"/>
            <a:chOff x="330506" y="2240195"/>
            <a:chExt cx="3203076" cy="47082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1D4CD46-F6F4-C64B-A8FC-DCB8333A3648}"/>
                </a:ext>
              </a:extLst>
            </p:cNvPr>
            <p:cNvSpPr/>
            <p:nvPr/>
          </p:nvSpPr>
          <p:spPr bwMode="auto">
            <a:xfrm>
              <a:off x="1604147" y="2566171"/>
              <a:ext cx="964718" cy="144847"/>
            </a:xfrm>
            <a:prstGeom prst="rect">
              <a:avLst/>
            </a:prstGeom>
            <a:solidFill>
              <a:srgbClr val="3737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3DAA2E0-7122-8B41-B771-5FCDAB01E76A}"/>
                </a:ext>
              </a:extLst>
            </p:cNvPr>
            <p:cNvSpPr/>
            <p:nvPr/>
          </p:nvSpPr>
          <p:spPr bwMode="auto">
            <a:xfrm>
              <a:off x="2568864" y="2565636"/>
              <a:ext cx="964718" cy="144847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B6BCBA9-C69F-5B41-810A-14FA32D55821}"/>
                </a:ext>
              </a:extLst>
            </p:cNvPr>
            <p:cNvSpPr/>
            <p:nvPr/>
          </p:nvSpPr>
          <p:spPr bwMode="auto">
            <a:xfrm>
              <a:off x="330506" y="2565635"/>
              <a:ext cx="1273642" cy="1448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D25BA6A-BD21-AD4C-95E2-1C54CFDF52F4}"/>
                </a:ext>
              </a:extLst>
            </p:cNvPr>
            <p:cNvSpPr txBox="1"/>
            <p:nvPr/>
          </p:nvSpPr>
          <p:spPr>
            <a:xfrm>
              <a:off x="1930888" y="2254883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X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E290EFA-3148-0D45-BAB2-6E966A342840}"/>
                </a:ext>
              </a:extLst>
            </p:cNvPr>
            <p:cNvSpPr txBox="1"/>
            <p:nvPr/>
          </p:nvSpPr>
          <p:spPr>
            <a:xfrm>
              <a:off x="751308" y="2240195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DB23121-26BF-084B-B061-CA82AC4EAD45}"/>
                </a:ext>
              </a:extLst>
            </p:cNvPr>
            <p:cNvSpPr txBox="1"/>
            <p:nvPr/>
          </p:nvSpPr>
          <p:spPr>
            <a:xfrm>
              <a:off x="2873086" y="2261279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59604E-A3A2-3A4E-97D6-5C8164B63AE1}"/>
              </a:ext>
            </a:extLst>
          </p:cNvPr>
          <p:cNvGrpSpPr/>
          <p:nvPr/>
        </p:nvGrpSpPr>
        <p:grpSpPr>
          <a:xfrm>
            <a:off x="4271602" y="3838108"/>
            <a:ext cx="3203076" cy="157566"/>
            <a:chOff x="4271602" y="3066497"/>
            <a:chExt cx="3203076" cy="15756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5F9FCB-644D-174C-8EBF-B14291D5C227}"/>
                </a:ext>
              </a:extLst>
            </p:cNvPr>
            <p:cNvSpPr/>
            <p:nvPr/>
          </p:nvSpPr>
          <p:spPr bwMode="auto">
            <a:xfrm>
              <a:off x="5545243" y="3066497"/>
              <a:ext cx="964718" cy="157566"/>
            </a:xfrm>
            <a:prstGeom prst="rect">
              <a:avLst/>
            </a:prstGeom>
            <a:solidFill>
              <a:srgbClr val="3737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1536E81-5674-CD47-9FEA-007668D2A240}"/>
                </a:ext>
              </a:extLst>
            </p:cNvPr>
            <p:cNvSpPr/>
            <p:nvPr/>
          </p:nvSpPr>
          <p:spPr bwMode="auto">
            <a:xfrm>
              <a:off x="6509960" y="3078680"/>
              <a:ext cx="964718" cy="144847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DB60FD1-1B92-A14C-978A-11BD0FC8C06E}"/>
                </a:ext>
              </a:extLst>
            </p:cNvPr>
            <p:cNvSpPr/>
            <p:nvPr/>
          </p:nvSpPr>
          <p:spPr bwMode="auto">
            <a:xfrm>
              <a:off x="4271602" y="3078679"/>
              <a:ext cx="1273642" cy="1448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036F133-9C89-734B-8CD5-BB4076333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37979"/>
              </p:ext>
            </p:extLst>
          </p:nvPr>
        </p:nvGraphicFramePr>
        <p:xfrm>
          <a:off x="1303204" y="2922289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F2CE3BC-AD2C-7043-BF85-E2A4322C0408}"/>
              </a:ext>
            </a:extLst>
          </p:cNvPr>
          <p:cNvGrpSpPr/>
          <p:nvPr/>
        </p:nvGrpSpPr>
        <p:grpSpPr>
          <a:xfrm>
            <a:off x="1978341" y="2929331"/>
            <a:ext cx="3942080" cy="378593"/>
            <a:chOff x="1978341" y="2929331"/>
            <a:chExt cx="3942080" cy="37859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32E18D-1F43-AE4A-AB27-6B1A85259F72}"/>
                </a:ext>
              </a:extLst>
            </p:cNvPr>
            <p:cNvSpPr/>
            <p:nvPr/>
          </p:nvSpPr>
          <p:spPr bwMode="auto">
            <a:xfrm>
              <a:off x="1978341" y="2929331"/>
              <a:ext cx="2619004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622B51-B66E-5341-9BB0-CAC78A696124}"/>
                </a:ext>
              </a:extLst>
            </p:cNvPr>
            <p:cNvSpPr/>
            <p:nvPr/>
          </p:nvSpPr>
          <p:spPr bwMode="auto">
            <a:xfrm>
              <a:off x="5265329" y="2932004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6204D23-607F-BD4E-843B-40921DD0CAEE}"/>
              </a:ext>
            </a:extLst>
          </p:cNvPr>
          <p:cNvGrpSpPr/>
          <p:nvPr/>
        </p:nvGrpSpPr>
        <p:grpSpPr>
          <a:xfrm>
            <a:off x="4607861" y="2918740"/>
            <a:ext cx="3310526" cy="378593"/>
            <a:chOff x="4585827" y="2489077"/>
            <a:chExt cx="3310526" cy="3785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BBA415-8F89-7742-8A2A-61B32F944434}"/>
                </a:ext>
              </a:extLst>
            </p:cNvPr>
            <p:cNvSpPr/>
            <p:nvPr/>
          </p:nvSpPr>
          <p:spPr bwMode="auto">
            <a:xfrm>
              <a:off x="4585827" y="2489077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32B7E7-BD05-7E4E-AE98-56AAC6456ACE}"/>
                </a:ext>
              </a:extLst>
            </p:cNvPr>
            <p:cNvSpPr/>
            <p:nvPr/>
          </p:nvSpPr>
          <p:spPr bwMode="auto">
            <a:xfrm>
              <a:off x="5908902" y="2491750"/>
              <a:ext cx="1987451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8052ED0-2F6C-2F43-BF22-D204A39D4BA3}"/>
              </a:ext>
            </a:extLst>
          </p:cNvPr>
          <p:cNvSpPr/>
          <p:nvPr/>
        </p:nvSpPr>
        <p:spPr bwMode="auto">
          <a:xfrm>
            <a:off x="1310357" y="2931279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FA9C24-E2EB-3E49-8377-CA5F81C80A59}"/>
              </a:ext>
            </a:extLst>
          </p:cNvPr>
          <p:cNvSpPr/>
          <p:nvPr/>
        </p:nvSpPr>
        <p:spPr bwMode="auto">
          <a:xfrm>
            <a:off x="7236524" y="2928494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524BDE-B8B0-4347-8DDE-5F943877E719}"/>
              </a:ext>
            </a:extLst>
          </p:cNvPr>
          <p:cNvSpPr/>
          <p:nvPr/>
        </p:nvSpPr>
        <p:spPr bwMode="auto">
          <a:xfrm>
            <a:off x="4603791" y="2929331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8986BB-79E9-2E43-8B01-DF94C30E5B58}"/>
              </a:ext>
            </a:extLst>
          </p:cNvPr>
          <p:cNvSpPr/>
          <p:nvPr/>
        </p:nvSpPr>
        <p:spPr bwMode="auto">
          <a:xfrm>
            <a:off x="5926867" y="2929331"/>
            <a:ext cx="1302836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41608E-0219-F246-B338-90C3D8538B11}"/>
              </a:ext>
            </a:extLst>
          </p:cNvPr>
          <p:cNvGrpSpPr/>
          <p:nvPr/>
        </p:nvGrpSpPr>
        <p:grpSpPr>
          <a:xfrm>
            <a:off x="1321208" y="2917477"/>
            <a:ext cx="6580923" cy="390264"/>
            <a:chOff x="1303204" y="2341876"/>
            <a:chExt cx="6580923" cy="3902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A9C7C7-6D10-B545-B89C-E83526FBFAC5}"/>
                </a:ext>
              </a:extLst>
            </p:cNvPr>
            <p:cNvSpPr/>
            <p:nvPr/>
          </p:nvSpPr>
          <p:spPr bwMode="auto">
            <a:xfrm>
              <a:off x="1303204" y="2356220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5D8D831-1AD2-5A48-B28E-8CC97AB30E3A}"/>
                </a:ext>
              </a:extLst>
            </p:cNvPr>
            <p:cNvSpPr/>
            <p:nvPr/>
          </p:nvSpPr>
          <p:spPr bwMode="auto">
            <a:xfrm>
              <a:off x="7227907" y="2356220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E4EAB4-493D-DF42-BB12-AFB8CC825108}"/>
                </a:ext>
              </a:extLst>
            </p:cNvPr>
            <p:cNvSpPr/>
            <p:nvPr/>
          </p:nvSpPr>
          <p:spPr bwMode="auto">
            <a:xfrm>
              <a:off x="4581172" y="2341876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A8BA31-B73F-4A49-ADF0-A51E8D1A0A2D}"/>
              </a:ext>
            </a:extLst>
          </p:cNvPr>
          <p:cNvGrpSpPr/>
          <p:nvPr/>
        </p:nvGrpSpPr>
        <p:grpSpPr>
          <a:xfrm>
            <a:off x="4759287" y="3282841"/>
            <a:ext cx="3116988" cy="421683"/>
            <a:chOff x="4759287" y="3282841"/>
            <a:chExt cx="3116988" cy="4216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10BBB3-2516-AF40-A80D-638938AAFFD6}"/>
                </a:ext>
              </a:extLst>
            </p:cNvPr>
            <p:cNvSpPr txBox="1"/>
            <p:nvPr/>
          </p:nvSpPr>
          <p:spPr>
            <a:xfrm>
              <a:off x="4759287" y="3304414"/>
              <a:ext cx="485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i="1" dirty="0"/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A81A39-3211-004F-BC84-F533951546D0}"/>
                </a:ext>
              </a:extLst>
            </p:cNvPr>
            <p:cNvSpPr txBox="1"/>
            <p:nvPr/>
          </p:nvSpPr>
          <p:spPr>
            <a:xfrm>
              <a:off x="7391183" y="3282841"/>
              <a:ext cx="485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i="1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07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775598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kern="0" dirty="0"/>
              <a:t>Encoding</a:t>
            </a:r>
            <a:r>
              <a:rPr lang="en-US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Run update sequence                        Write down </a:t>
            </a:r>
            <a:r>
              <a:rPr lang="en-US" i="1" kern="0" dirty="0"/>
              <a:t>C.</a:t>
            </a:r>
            <a:endParaRPr lang="en-US" kern="0" baseline="30000" dirty="0"/>
          </a:p>
          <a:p>
            <a:endParaRPr lang="en-US" b="1" kern="0" dirty="0"/>
          </a:p>
          <a:p>
            <a:pPr marL="342900" indent="-342900">
              <a:buFont typeface="Wingdings" pitchFamily="2" charset="2"/>
              <a:buChar char="§"/>
            </a:pPr>
            <a:endParaRPr lang="en-US" b="1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b="1" kern="0" dirty="0"/>
              <a:t>Decoding</a:t>
            </a:r>
            <a:r>
              <a:rPr lang="en-US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Run update sequence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Update </a:t>
            </a:r>
            <a:r>
              <a:rPr lang="en-US" i="1" kern="0" dirty="0"/>
              <a:t>C </a:t>
            </a:r>
            <a:r>
              <a:rPr lang="en-US" kern="0" dirty="0"/>
              <a:t>(</a:t>
            </a:r>
            <a:r>
              <a:rPr lang="en-US" kern="0" dirty="0" err="1"/>
              <a:t>addr</a:t>
            </a:r>
            <a:r>
              <a:rPr lang="en-US" kern="0" dirty="0"/>
              <a:t> + contents after </a:t>
            </a:r>
            <a:r>
              <a:rPr lang="en-US" kern="0" dirty="0">
                <a:solidFill>
                  <a:srgbClr val="3737FF"/>
                </a:solidFill>
              </a:rPr>
              <a:t>blue</a:t>
            </a:r>
            <a:r>
              <a:rPr lang="en-US" kern="0" dirty="0"/>
              <a:t>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Skip </a:t>
            </a:r>
            <a:r>
              <a:rPr lang="en-US" kern="0" dirty="0">
                <a:solidFill>
                  <a:srgbClr val="3737FF"/>
                </a:solidFill>
              </a:rPr>
              <a:t>blue</a:t>
            </a:r>
            <a:r>
              <a:rPr lang="en-US" kern="0" dirty="0"/>
              <a:t> and run 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FF0000"/>
                </a:solidFill>
              </a:rPr>
              <a:t>Observation: </a:t>
            </a:r>
            <a:r>
              <a:rPr lang="en-US" kern="0" dirty="0"/>
              <a:t>Correct contents of all probed cells.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All queries in </a:t>
            </a:r>
            <a:r>
              <a:rPr lang="en-US" kern="0" dirty="0">
                <a:solidFill>
                  <a:srgbClr val="FF00FF"/>
                </a:solidFill>
              </a:rPr>
              <a:t>purple</a:t>
            </a:r>
            <a:r>
              <a:rPr lang="en-US" kern="0" dirty="0"/>
              <a:t> answered correctly.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Deduce                 from queries in                 and </a:t>
            </a:r>
          </a:p>
          <a:p>
            <a:pPr lvl="1"/>
            <a:r>
              <a:rPr lang="en-US" kern="0" dirty="0"/>
              <a:t>	</a:t>
            </a: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59604E-A3A2-3A4E-97D6-5C8164B63AE1}"/>
              </a:ext>
            </a:extLst>
          </p:cNvPr>
          <p:cNvGrpSpPr/>
          <p:nvPr/>
        </p:nvGrpSpPr>
        <p:grpSpPr>
          <a:xfrm>
            <a:off x="4318883" y="1671437"/>
            <a:ext cx="1839546" cy="102279"/>
            <a:chOff x="4271602" y="3066497"/>
            <a:chExt cx="3203076" cy="15756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5F9FCB-644D-174C-8EBF-B14291D5C227}"/>
                </a:ext>
              </a:extLst>
            </p:cNvPr>
            <p:cNvSpPr/>
            <p:nvPr/>
          </p:nvSpPr>
          <p:spPr bwMode="auto">
            <a:xfrm>
              <a:off x="5545243" y="3066497"/>
              <a:ext cx="964718" cy="157566"/>
            </a:xfrm>
            <a:prstGeom prst="rect">
              <a:avLst/>
            </a:prstGeom>
            <a:solidFill>
              <a:srgbClr val="3737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1536E81-5674-CD47-9FEA-007668D2A240}"/>
                </a:ext>
              </a:extLst>
            </p:cNvPr>
            <p:cNvSpPr/>
            <p:nvPr/>
          </p:nvSpPr>
          <p:spPr bwMode="auto">
            <a:xfrm>
              <a:off x="6509960" y="3078680"/>
              <a:ext cx="964718" cy="144847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DB60FD1-1B92-A14C-978A-11BD0FC8C06E}"/>
                </a:ext>
              </a:extLst>
            </p:cNvPr>
            <p:cNvSpPr/>
            <p:nvPr/>
          </p:nvSpPr>
          <p:spPr bwMode="auto">
            <a:xfrm>
              <a:off x="4271602" y="3078679"/>
              <a:ext cx="1273642" cy="1448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036F133-9C89-734B-8CD5-BB4076333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47281"/>
              </p:ext>
            </p:extLst>
          </p:nvPr>
        </p:nvGraphicFramePr>
        <p:xfrm>
          <a:off x="1247770" y="2028207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F2CE3BC-AD2C-7043-BF85-E2A4322C0408}"/>
              </a:ext>
            </a:extLst>
          </p:cNvPr>
          <p:cNvGrpSpPr/>
          <p:nvPr/>
        </p:nvGrpSpPr>
        <p:grpSpPr>
          <a:xfrm>
            <a:off x="1922907" y="2035249"/>
            <a:ext cx="3942080" cy="378593"/>
            <a:chOff x="1978341" y="2929331"/>
            <a:chExt cx="3942080" cy="37859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32E18D-1F43-AE4A-AB27-6B1A85259F72}"/>
                </a:ext>
              </a:extLst>
            </p:cNvPr>
            <p:cNvSpPr/>
            <p:nvPr/>
          </p:nvSpPr>
          <p:spPr bwMode="auto">
            <a:xfrm>
              <a:off x="1978341" y="2929331"/>
              <a:ext cx="2619004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7622B51-B66E-5341-9BB0-CAC78A696124}"/>
                </a:ext>
              </a:extLst>
            </p:cNvPr>
            <p:cNvSpPr/>
            <p:nvPr/>
          </p:nvSpPr>
          <p:spPr bwMode="auto">
            <a:xfrm>
              <a:off x="5265329" y="2932004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6204D23-607F-BD4E-843B-40921DD0CAEE}"/>
              </a:ext>
            </a:extLst>
          </p:cNvPr>
          <p:cNvGrpSpPr/>
          <p:nvPr/>
        </p:nvGrpSpPr>
        <p:grpSpPr>
          <a:xfrm>
            <a:off x="4552427" y="2024658"/>
            <a:ext cx="3310526" cy="378593"/>
            <a:chOff x="4585827" y="2489077"/>
            <a:chExt cx="3310526" cy="3785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BBA415-8F89-7742-8A2A-61B32F944434}"/>
                </a:ext>
              </a:extLst>
            </p:cNvPr>
            <p:cNvSpPr/>
            <p:nvPr/>
          </p:nvSpPr>
          <p:spPr bwMode="auto">
            <a:xfrm>
              <a:off x="4585827" y="2489077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32B7E7-BD05-7E4E-AE98-56AAC6456ACE}"/>
                </a:ext>
              </a:extLst>
            </p:cNvPr>
            <p:cNvSpPr/>
            <p:nvPr/>
          </p:nvSpPr>
          <p:spPr bwMode="auto">
            <a:xfrm>
              <a:off x="5908902" y="2491750"/>
              <a:ext cx="1987451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8052ED0-2F6C-2F43-BF22-D204A39D4BA3}"/>
              </a:ext>
            </a:extLst>
          </p:cNvPr>
          <p:cNvSpPr/>
          <p:nvPr/>
        </p:nvSpPr>
        <p:spPr bwMode="auto">
          <a:xfrm>
            <a:off x="1254923" y="2037197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FA9C24-E2EB-3E49-8377-CA5F81C80A59}"/>
              </a:ext>
            </a:extLst>
          </p:cNvPr>
          <p:cNvSpPr/>
          <p:nvPr/>
        </p:nvSpPr>
        <p:spPr bwMode="auto">
          <a:xfrm>
            <a:off x="7192605" y="2023467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524BDE-B8B0-4347-8DDE-5F943877E719}"/>
              </a:ext>
            </a:extLst>
          </p:cNvPr>
          <p:cNvSpPr/>
          <p:nvPr/>
        </p:nvSpPr>
        <p:spPr bwMode="auto">
          <a:xfrm>
            <a:off x="4538843" y="2026447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41608E-0219-F246-B338-90C3D8538B11}"/>
              </a:ext>
            </a:extLst>
          </p:cNvPr>
          <p:cNvGrpSpPr/>
          <p:nvPr/>
        </p:nvGrpSpPr>
        <p:grpSpPr>
          <a:xfrm>
            <a:off x="1267338" y="2029448"/>
            <a:ext cx="6580923" cy="397954"/>
            <a:chOff x="1303204" y="2334186"/>
            <a:chExt cx="6580923" cy="3979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A9C7C7-6D10-B545-B89C-E83526FBFAC5}"/>
                </a:ext>
              </a:extLst>
            </p:cNvPr>
            <p:cNvSpPr/>
            <p:nvPr/>
          </p:nvSpPr>
          <p:spPr bwMode="auto">
            <a:xfrm>
              <a:off x="1303204" y="2356220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5D8D831-1AD2-5A48-B28E-8CC97AB30E3A}"/>
                </a:ext>
              </a:extLst>
            </p:cNvPr>
            <p:cNvSpPr/>
            <p:nvPr/>
          </p:nvSpPr>
          <p:spPr bwMode="auto">
            <a:xfrm>
              <a:off x="7227907" y="2334186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5E4EAB4-493D-DF42-BB12-AFB8CC825108}"/>
                </a:ext>
              </a:extLst>
            </p:cNvPr>
            <p:cNvSpPr/>
            <p:nvPr/>
          </p:nvSpPr>
          <p:spPr bwMode="auto">
            <a:xfrm>
              <a:off x="4581172" y="2341876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7A8BA31-B73F-4A49-ADF0-A51E8D1A0A2D}"/>
              </a:ext>
            </a:extLst>
          </p:cNvPr>
          <p:cNvGrpSpPr/>
          <p:nvPr/>
        </p:nvGrpSpPr>
        <p:grpSpPr>
          <a:xfrm>
            <a:off x="4680636" y="2376410"/>
            <a:ext cx="3116988" cy="421683"/>
            <a:chOff x="4759287" y="3282841"/>
            <a:chExt cx="3116988" cy="4216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10BBB3-2516-AF40-A80D-638938AAFFD6}"/>
                </a:ext>
              </a:extLst>
            </p:cNvPr>
            <p:cNvSpPr txBox="1"/>
            <p:nvPr/>
          </p:nvSpPr>
          <p:spPr>
            <a:xfrm>
              <a:off x="4759287" y="3304414"/>
              <a:ext cx="485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i="1" dirty="0"/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A81A39-3211-004F-BC84-F533951546D0}"/>
                </a:ext>
              </a:extLst>
            </p:cNvPr>
            <p:cNvSpPr txBox="1"/>
            <p:nvPr/>
          </p:nvSpPr>
          <p:spPr>
            <a:xfrm>
              <a:off x="7391183" y="3282841"/>
              <a:ext cx="485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i="1" dirty="0"/>
                <a:t>C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6E02CE2-35F5-D541-B09B-45AC1C798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41" y="3187126"/>
            <a:ext cx="1213918" cy="122011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BC8DA7E7-AC57-A54F-9867-6F197044F659}"/>
              </a:ext>
            </a:extLst>
          </p:cNvPr>
          <p:cNvGrpSpPr/>
          <p:nvPr/>
        </p:nvGrpSpPr>
        <p:grpSpPr>
          <a:xfrm>
            <a:off x="7062123" y="2744201"/>
            <a:ext cx="2828498" cy="449669"/>
            <a:chOff x="6000151" y="2259059"/>
            <a:chExt cx="2828498" cy="44966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D863990-5A55-DF45-9E78-6FD7E4FF6687}"/>
                </a:ext>
              </a:extLst>
            </p:cNvPr>
            <p:cNvSpPr/>
            <p:nvPr/>
          </p:nvSpPr>
          <p:spPr bwMode="auto">
            <a:xfrm>
              <a:off x="7863931" y="2563881"/>
              <a:ext cx="964718" cy="144847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E6203E-AAAB-CE47-92CB-38C0CBFD0205}"/>
                </a:ext>
              </a:extLst>
            </p:cNvPr>
            <p:cNvSpPr/>
            <p:nvPr/>
          </p:nvSpPr>
          <p:spPr bwMode="auto">
            <a:xfrm>
              <a:off x="6000151" y="2563880"/>
              <a:ext cx="1273642" cy="1448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C13BC2B-BBFC-F249-BE6E-D4769E4C375F}"/>
                </a:ext>
              </a:extLst>
            </p:cNvPr>
            <p:cNvSpPr txBox="1"/>
            <p:nvPr/>
          </p:nvSpPr>
          <p:spPr>
            <a:xfrm>
              <a:off x="6500482" y="2259059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E85C52-D632-0D41-8A46-C43DCEE846B6}"/>
                </a:ext>
              </a:extLst>
            </p:cNvPr>
            <p:cNvSpPr txBox="1"/>
            <p:nvPr/>
          </p:nvSpPr>
          <p:spPr>
            <a:xfrm>
              <a:off x="8201689" y="2267383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4014077-9161-C440-9621-1B37879B6D19}"/>
              </a:ext>
            </a:extLst>
          </p:cNvPr>
          <p:cNvSpPr/>
          <p:nvPr/>
        </p:nvSpPr>
        <p:spPr bwMode="auto">
          <a:xfrm>
            <a:off x="4249598" y="3147815"/>
            <a:ext cx="1273642" cy="144847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492EBB72-801F-9A4D-909A-8AD390D71B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017072"/>
              </p:ext>
            </p:extLst>
          </p:nvPr>
        </p:nvGraphicFramePr>
        <p:xfrm>
          <a:off x="1061132" y="3574865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63F20852-A622-E642-A8FE-3660A4958DD5}"/>
              </a:ext>
            </a:extLst>
          </p:cNvPr>
          <p:cNvGrpSpPr/>
          <p:nvPr/>
        </p:nvGrpSpPr>
        <p:grpSpPr>
          <a:xfrm>
            <a:off x="1736269" y="3581907"/>
            <a:ext cx="3942080" cy="378593"/>
            <a:chOff x="1978341" y="2929331"/>
            <a:chExt cx="3942080" cy="37859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2B7BDD-D10D-5248-80A4-C247D2CFDBD8}"/>
                </a:ext>
              </a:extLst>
            </p:cNvPr>
            <p:cNvSpPr/>
            <p:nvPr/>
          </p:nvSpPr>
          <p:spPr bwMode="auto">
            <a:xfrm>
              <a:off x="1978341" y="2929331"/>
              <a:ext cx="2619004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15687BE-DE20-AA43-8D69-BE4EE47DD306}"/>
                </a:ext>
              </a:extLst>
            </p:cNvPr>
            <p:cNvSpPr/>
            <p:nvPr/>
          </p:nvSpPr>
          <p:spPr bwMode="auto">
            <a:xfrm>
              <a:off x="5265329" y="2932004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A80EECEF-5E0B-BF4F-B9B5-742727697033}"/>
              </a:ext>
            </a:extLst>
          </p:cNvPr>
          <p:cNvSpPr/>
          <p:nvPr/>
        </p:nvSpPr>
        <p:spPr bwMode="auto">
          <a:xfrm>
            <a:off x="1068285" y="3583855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22C501-CAEF-D14E-B34F-C0634C1DD565}"/>
              </a:ext>
            </a:extLst>
          </p:cNvPr>
          <p:cNvGrpSpPr/>
          <p:nvPr/>
        </p:nvGrpSpPr>
        <p:grpSpPr>
          <a:xfrm>
            <a:off x="4361719" y="3581907"/>
            <a:ext cx="3287825" cy="386100"/>
            <a:chOff x="4361719" y="3581907"/>
            <a:chExt cx="3287825" cy="3861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0092784-0789-D14B-AE2E-9845E61FEDC9}"/>
                </a:ext>
              </a:extLst>
            </p:cNvPr>
            <p:cNvSpPr/>
            <p:nvPr/>
          </p:nvSpPr>
          <p:spPr bwMode="auto">
            <a:xfrm>
              <a:off x="6994452" y="3592087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814CB3E-E4BF-6149-8EF1-54722C49EF7B}"/>
                </a:ext>
              </a:extLst>
            </p:cNvPr>
            <p:cNvSpPr/>
            <p:nvPr/>
          </p:nvSpPr>
          <p:spPr bwMode="auto">
            <a:xfrm>
              <a:off x="4361719" y="3581907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0363656-2DA3-ED4F-B6A7-92AA7A5B23C1}"/>
              </a:ext>
            </a:extLst>
          </p:cNvPr>
          <p:cNvSpPr/>
          <p:nvPr/>
        </p:nvSpPr>
        <p:spPr bwMode="auto">
          <a:xfrm>
            <a:off x="5699299" y="3589477"/>
            <a:ext cx="1302836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390F92C-4780-2B41-A4E1-81ACD20BA7FC}"/>
              </a:ext>
            </a:extLst>
          </p:cNvPr>
          <p:cNvSpPr/>
          <p:nvPr/>
        </p:nvSpPr>
        <p:spPr bwMode="auto">
          <a:xfrm>
            <a:off x="3718452" y="4629272"/>
            <a:ext cx="1273642" cy="144847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6FC7BA-F9A8-1C45-A03A-6881F0726B53}"/>
              </a:ext>
            </a:extLst>
          </p:cNvPr>
          <p:cNvGrpSpPr/>
          <p:nvPr/>
        </p:nvGrpSpPr>
        <p:grpSpPr>
          <a:xfrm>
            <a:off x="4361719" y="3580523"/>
            <a:ext cx="3310526" cy="378593"/>
            <a:chOff x="4585827" y="2489077"/>
            <a:chExt cx="3310526" cy="37859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DD167E6-F6F3-EE41-9116-7184B3513550}"/>
                </a:ext>
              </a:extLst>
            </p:cNvPr>
            <p:cNvSpPr/>
            <p:nvPr/>
          </p:nvSpPr>
          <p:spPr bwMode="auto">
            <a:xfrm>
              <a:off x="4585827" y="2489077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5DA1CE2-44F2-914A-9E63-C5EAAD06CE9E}"/>
                </a:ext>
              </a:extLst>
            </p:cNvPr>
            <p:cNvSpPr/>
            <p:nvPr/>
          </p:nvSpPr>
          <p:spPr bwMode="auto">
            <a:xfrm>
              <a:off x="7211610" y="2491750"/>
              <a:ext cx="684743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F070CE4-4637-7044-8EB6-F08D5B6242AA}"/>
              </a:ext>
            </a:extLst>
          </p:cNvPr>
          <p:cNvGrpSpPr/>
          <p:nvPr/>
        </p:nvGrpSpPr>
        <p:grpSpPr>
          <a:xfrm>
            <a:off x="1087765" y="3579736"/>
            <a:ext cx="6580923" cy="390264"/>
            <a:chOff x="1303204" y="2341876"/>
            <a:chExt cx="6580923" cy="39026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ED3D0D4-2188-E341-8102-A313DFBF83E9}"/>
                </a:ext>
              </a:extLst>
            </p:cNvPr>
            <p:cNvSpPr/>
            <p:nvPr/>
          </p:nvSpPr>
          <p:spPr bwMode="auto">
            <a:xfrm>
              <a:off x="1303204" y="2356220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D8777E2-9597-E04E-A89C-FD189DEB55EB}"/>
                </a:ext>
              </a:extLst>
            </p:cNvPr>
            <p:cNvSpPr/>
            <p:nvPr/>
          </p:nvSpPr>
          <p:spPr bwMode="auto">
            <a:xfrm>
              <a:off x="7227907" y="2356220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C6AF7E6-1B39-A94E-AD8F-BED929D3A0C3}"/>
                </a:ext>
              </a:extLst>
            </p:cNvPr>
            <p:cNvSpPr/>
            <p:nvPr/>
          </p:nvSpPr>
          <p:spPr bwMode="auto">
            <a:xfrm>
              <a:off x="4581172" y="2341876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60903AC2-DDEF-184E-A3C2-C6643ECA738F}"/>
              </a:ext>
            </a:extLst>
          </p:cNvPr>
          <p:cNvSpPr/>
          <p:nvPr/>
        </p:nvSpPr>
        <p:spPr bwMode="auto">
          <a:xfrm>
            <a:off x="2444810" y="5696338"/>
            <a:ext cx="1273642" cy="144847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69CC51-E377-C94A-ACA2-2722C6422285}"/>
              </a:ext>
            </a:extLst>
          </p:cNvPr>
          <p:cNvSpPr/>
          <p:nvPr/>
        </p:nvSpPr>
        <p:spPr bwMode="auto">
          <a:xfrm>
            <a:off x="5886030" y="5710345"/>
            <a:ext cx="1273642" cy="144847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A1A7C9B-4414-8D4E-8307-C05EBDBCA648}"/>
              </a:ext>
            </a:extLst>
          </p:cNvPr>
          <p:cNvSpPr/>
          <p:nvPr/>
        </p:nvSpPr>
        <p:spPr bwMode="auto">
          <a:xfrm>
            <a:off x="7901291" y="5696337"/>
            <a:ext cx="1273642" cy="144847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1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 animBg="1"/>
      <p:bldP spid="59" grpId="0" animBg="1"/>
      <p:bldP spid="69" grpId="0" animBg="1"/>
      <p:bldP spid="80" grpId="0" animBg="1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39" y="1160463"/>
            <a:ext cx="903343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Deduce          from queries in          and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00FF00"/>
                </a:solidFill>
              </a:rPr>
              <a:t>P(</a:t>
            </a:r>
            <a:r>
              <a:rPr lang="en-US" i="1" kern="0" dirty="0">
                <a:solidFill>
                  <a:srgbClr val="00FF00"/>
                </a:solidFill>
              </a:rPr>
              <a:t>i</a:t>
            </a:r>
            <a:r>
              <a:rPr lang="en-US" kern="0" dirty="0">
                <a:solidFill>
                  <a:srgbClr val="00FF00"/>
                </a:solidFill>
              </a:rPr>
              <a:t>+</a:t>
            </a:r>
            <a:r>
              <a:rPr lang="en-US" i="1" kern="0" dirty="0">
                <a:solidFill>
                  <a:srgbClr val="00FF00"/>
                </a:solidFill>
              </a:rPr>
              <a:t>k</a:t>
            </a:r>
            <a:r>
              <a:rPr lang="en-US" kern="0" dirty="0">
                <a:solidFill>
                  <a:srgbClr val="00FF00"/>
                </a:solidFill>
              </a:rPr>
              <a:t>-1+</a:t>
            </a:r>
            <a:r>
              <a:rPr lang="en-US" i="1" kern="0" dirty="0">
                <a:solidFill>
                  <a:srgbClr val="00FF00"/>
                </a:solidFill>
              </a:rPr>
              <a:t>j</a:t>
            </a:r>
            <a:r>
              <a:rPr lang="en-US" kern="0" dirty="0">
                <a:solidFill>
                  <a:srgbClr val="00FF00"/>
                </a:solidFill>
              </a:rPr>
              <a:t>) </a:t>
            </a:r>
            <a:r>
              <a:rPr lang="en-US" kern="0" dirty="0"/>
              <a:t>evals. 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</a:t>
            </a:r>
            <a:r>
              <a:rPr lang="da-DK" kern="0" dirty="0"/>
              <a:t>+…+</a:t>
            </a:r>
            <a:r>
              <a:rPr lang="da-DK" i="1" kern="0" dirty="0"/>
              <a:t> a</a:t>
            </a:r>
            <a:r>
              <a:rPr lang="da-DK" i="1" kern="0" baseline="-25000" dirty="0"/>
              <a:t>n-(i+k-1+j)</a:t>
            </a:r>
            <a:r>
              <a:rPr lang="da-DK" i="1" kern="0" dirty="0" err="1"/>
              <a:t>x</a:t>
            </a:r>
            <a:r>
              <a:rPr lang="da-DK" i="1" kern="0" baseline="30000" dirty="0" err="1"/>
              <a:t>n</a:t>
            </a:r>
            <a:r>
              <a:rPr lang="da-DK" i="1" kern="0" baseline="30000" dirty="0"/>
              <a:t>-(i+k-1+j)</a:t>
            </a:r>
            <a:r>
              <a:rPr lang="da-DK" kern="0" dirty="0"/>
              <a:t> at </a:t>
            </a:r>
            <a:r>
              <a:rPr lang="da-DK" i="1" kern="0" dirty="0"/>
              <a:t>x</a:t>
            </a:r>
            <a:r>
              <a:rPr lang="da-DK" kern="0" dirty="0"/>
              <a:t>=</a:t>
            </a:r>
            <a:r>
              <a:rPr lang="en-US" i="1" kern="0" dirty="0"/>
              <a:t>i</a:t>
            </a:r>
            <a:r>
              <a:rPr lang="en-US" kern="0" dirty="0"/>
              <a:t>+</a:t>
            </a:r>
            <a:r>
              <a:rPr lang="en-US" i="1" kern="0" dirty="0"/>
              <a:t>k</a:t>
            </a:r>
            <a:r>
              <a:rPr lang="en-US" kern="0" dirty="0"/>
              <a:t>-1+</a:t>
            </a:r>
            <a:r>
              <a:rPr lang="en-US" i="1" kern="0" dirty="0"/>
              <a:t>j.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Compu</a:t>
            </a:r>
            <a:r>
              <a:rPr lang="da-DK" kern="0" dirty="0"/>
              <a:t>te and </a:t>
            </a:r>
            <a:r>
              <a:rPr lang="da-DK" kern="0" dirty="0" err="1"/>
              <a:t>subtract</a:t>
            </a:r>
            <a:r>
              <a:rPr lang="da-DK" kern="0" dirty="0"/>
              <a:t> </a:t>
            </a:r>
            <a:r>
              <a:rPr lang="da-DK" kern="0" dirty="0" err="1"/>
              <a:t>off</a:t>
            </a:r>
            <a:r>
              <a:rPr lang="da-DK" kern="0" dirty="0"/>
              <a:t> 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</a:t>
            </a:r>
            <a:r>
              <a:rPr lang="da-DK" kern="0" dirty="0"/>
              <a:t>+…+</a:t>
            </a:r>
            <a:r>
              <a:rPr lang="da-DK" i="1" kern="0" dirty="0"/>
              <a:t> 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</a:t>
            </a:r>
            <a:r>
              <a:rPr lang="da-DK" i="1" kern="0" baseline="-25000" dirty="0"/>
              <a:t>i</a:t>
            </a:r>
            <a:r>
              <a:rPr lang="da-DK" kern="0" baseline="-25000" dirty="0"/>
              <a:t>+1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</a:t>
            </a:r>
            <a:r>
              <a:rPr lang="da-DK" i="1" kern="0" baseline="30000" dirty="0"/>
              <a:t>i</a:t>
            </a:r>
            <a:r>
              <a:rPr lang="da-DK" kern="0" baseline="30000" dirty="0"/>
              <a:t>+1</a:t>
            </a: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Compu</a:t>
            </a:r>
            <a:r>
              <a:rPr lang="da-DK" kern="0" dirty="0"/>
              <a:t>te and </a:t>
            </a:r>
            <a:r>
              <a:rPr lang="da-DK" kern="0" dirty="0" err="1"/>
              <a:t>subtract</a:t>
            </a:r>
            <a:r>
              <a:rPr lang="da-DK" kern="0" dirty="0"/>
              <a:t> </a:t>
            </a:r>
            <a:r>
              <a:rPr lang="da-DK" kern="0" dirty="0" err="1"/>
              <a:t>off</a:t>
            </a:r>
            <a:r>
              <a:rPr lang="da-DK" kern="0" dirty="0"/>
              <a:t> 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</a:t>
            </a:r>
            <a:r>
              <a:rPr lang="da-DK" i="1" kern="0" baseline="-25000" dirty="0"/>
              <a:t>i</a:t>
            </a:r>
            <a:r>
              <a:rPr lang="da-DK" kern="0" baseline="-25000" dirty="0"/>
              <a:t>-</a:t>
            </a:r>
            <a:r>
              <a:rPr lang="da-DK" i="1" kern="0" baseline="-25000" dirty="0" err="1"/>
              <a:t>k</a:t>
            </a:r>
            <a:r>
              <a:rPr lang="da-DK" i="1" kern="0" dirty="0" err="1"/>
              <a:t>x</a:t>
            </a:r>
            <a:r>
              <a:rPr lang="da-DK" i="1" kern="0" baseline="30000" dirty="0" err="1"/>
              <a:t>n</a:t>
            </a:r>
            <a:r>
              <a:rPr lang="da-DK" kern="0" baseline="30000" dirty="0"/>
              <a:t>-</a:t>
            </a:r>
            <a:r>
              <a:rPr lang="da-DK" i="1" kern="0" baseline="30000" dirty="0"/>
              <a:t>i</a:t>
            </a:r>
            <a:r>
              <a:rPr lang="da-DK" kern="0" baseline="30000" dirty="0"/>
              <a:t>-</a:t>
            </a:r>
            <a:r>
              <a:rPr lang="da-DK" i="1" kern="0" baseline="30000" dirty="0"/>
              <a:t>k</a:t>
            </a:r>
            <a:r>
              <a:rPr lang="da-DK" kern="0" dirty="0"/>
              <a:t>+…+</a:t>
            </a:r>
            <a:r>
              <a:rPr lang="da-DK" i="1" kern="0" dirty="0"/>
              <a:t> a</a:t>
            </a:r>
            <a:r>
              <a:rPr lang="da-DK" i="1" kern="0" baseline="-25000" dirty="0"/>
              <a:t>n-(i+k-1+j)</a:t>
            </a:r>
            <a:r>
              <a:rPr lang="da-DK" i="1" kern="0" dirty="0" err="1"/>
              <a:t>x</a:t>
            </a:r>
            <a:r>
              <a:rPr lang="da-DK" i="1" kern="0" baseline="30000" dirty="0" err="1"/>
              <a:t>n</a:t>
            </a:r>
            <a:r>
              <a:rPr lang="da-DK" i="1" kern="0" baseline="30000" dirty="0"/>
              <a:t>-(i+k-1+j)</a:t>
            </a:r>
            <a:r>
              <a:rPr lang="da-DK" kern="0" dirty="0"/>
              <a:t> </a:t>
            </a: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Compute and divide by 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</a:t>
            </a:r>
            <a:r>
              <a:rPr lang="da-DK" i="1" kern="0" baseline="30000" dirty="0"/>
              <a:t>i</a:t>
            </a:r>
            <a:r>
              <a:rPr lang="da-DK" kern="0" baseline="30000" dirty="0"/>
              <a:t>-</a:t>
            </a:r>
            <a:r>
              <a:rPr lang="da-DK" i="1" kern="0" baseline="30000" dirty="0"/>
              <a:t>k+</a:t>
            </a:r>
            <a:r>
              <a:rPr lang="da-DK" kern="0" baseline="30000" dirty="0"/>
              <a:t>1</a:t>
            </a: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Now have evaluation of P’(x)=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</a:t>
            </a:r>
            <a:r>
              <a:rPr lang="da-DK" i="1" kern="0" baseline="-25000" dirty="0"/>
              <a:t>i</a:t>
            </a:r>
            <a:r>
              <a:rPr lang="da-DK" i="1" kern="0" dirty="0"/>
              <a:t>x</a:t>
            </a:r>
            <a:r>
              <a:rPr lang="da-DK" i="1" kern="0" baseline="30000" dirty="0"/>
              <a:t>k</a:t>
            </a:r>
            <a:r>
              <a:rPr lang="da-DK" kern="0" baseline="30000" dirty="0"/>
              <a:t>-1</a:t>
            </a:r>
            <a:r>
              <a:rPr lang="da-DK" kern="0" dirty="0"/>
              <a:t>+…+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</a:t>
            </a:r>
            <a:r>
              <a:rPr lang="da-DK" i="1" kern="0" baseline="-25000" dirty="0"/>
              <a:t>i-k</a:t>
            </a:r>
            <a:r>
              <a:rPr lang="da-DK" kern="0" baseline="-25000" dirty="0"/>
              <a:t>+1</a:t>
            </a:r>
            <a:r>
              <a:rPr lang="da-DK" kern="0" dirty="0"/>
              <a:t> at </a:t>
            </a:r>
            <a:r>
              <a:rPr lang="da-DK" i="1" kern="0" dirty="0"/>
              <a:t>x</a:t>
            </a:r>
            <a:r>
              <a:rPr lang="da-DK" kern="0" dirty="0"/>
              <a:t>=</a:t>
            </a:r>
            <a:r>
              <a:rPr lang="en-US" i="1" kern="0" dirty="0"/>
              <a:t>i</a:t>
            </a:r>
            <a:r>
              <a:rPr lang="en-US" kern="0" dirty="0"/>
              <a:t>+</a:t>
            </a:r>
            <a:r>
              <a:rPr lang="en-US" i="1" kern="0" dirty="0"/>
              <a:t>k</a:t>
            </a:r>
            <a:r>
              <a:rPr lang="en-US" kern="0" dirty="0"/>
              <a:t>-1+</a:t>
            </a:r>
            <a:r>
              <a:rPr lang="en-US" i="1" kern="0" dirty="0"/>
              <a:t>j.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lvl="1"/>
            <a:r>
              <a:rPr lang="en-US" kern="0" dirty="0"/>
              <a:t>	</a:t>
            </a: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60903AC2-DDEF-184E-A3C2-C6643ECA738F}"/>
              </a:ext>
            </a:extLst>
          </p:cNvPr>
          <p:cNvSpPr/>
          <p:nvPr/>
        </p:nvSpPr>
        <p:spPr bwMode="auto">
          <a:xfrm>
            <a:off x="1958767" y="1311616"/>
            <a:ext cx="707315" cy="133251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69CC51-E377-C94A-ACA2-2722C6422285}"/>
              </a:ext>
            </a:extLst>
          </p:cNvPr>
          <p:cNvSpPr/>
          <p:nvPr/>
        </p:nvSpPr>
        <p:spPr bwMode="auto">
          <a:xfrm>
            <a:off x="4745123" y="1310107"/>
            <a:ext cx="707315" cy="144847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9B2C43-D473-894D-B2FF-F7F111D7E122}"/>
              </a:ext>
            </a:extLst>
          </p:cNvPr>
          <p:cNvGrpSpPr/>
          <p:nvPr/>
        </p:nvGrpSpPr>
        <p:grpSpPr>
          <a:xfrm>
            <a:off x="914400" y="1730108"/>
            <a:ext cx="9276476" cy="2030011"/>
            <a:chOff x="914400" y="1730108"/>
            <a:chExt cx="9276476" cy="203001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FFE0E4-1AC1-6E47-86F2-AD4E91E40FC6}"/>
                </a:ext>
              </a:extLst>
            </p:cNvPr>
            <p:cNvSpPr txBox="1"/>
            <p:nvPr/>
          </p:nvSpPr>
          <p:spPr>
            <a:xfrm>
              <a:off x="914400" y="2990678"/>
              <a:ext cx="7935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/>
                <a:t>P</a:t>
              </a:r>
              <a:r>
                <a:rPr lang="da-DK" kern="0" dirty="0"/>
                <a:t>(</a:t>
              </a:r>
              <a:r>
                <a:rPr lang="da-DK" i="1" kern="0" dirty="0"/>
                <a:t>x</a:t>
              </a:r>
              <a:r>
                <a:rPr lang="da-DK" kern="0" dirty="0"/>
                <a:t>)=</a:t>
              </a:r>
              <a:r>
                <a:rPr lang="da-DK" i="1" kern="0" dirty="0"/>
                <a:t>a</a:t>
              </a:r>
              <a:r>
                <a:rPr lang="da-DK" i="1" kern="0" baseline="-25000" dirty="0"/>
                <a:t>n</a:t>
              </a:r>
              <a:r>
                <a:rPr lang="da-DK" kern="0" baseline="-25000" dirty="0"/>
                <a:t>-1</a:t>
              </a:r>
              <a:r>
                <a:rPr lang="da-DK" i="1" kern="0" dirty="0"/>
                <a:t>x</a:t>
              </a:r>
              <a:r>
                <a:rPr lang="da-DK" i="1" kern="0" baseline="30000" dirty="0"/>
                <a:t>n</a:t>
              </a:r>
              <a:r>
                <a:rPr lang="da-DK" kern="0" baseline="30000" dirty="0"/>
                <a:t>-1</a:t>
              </a:r>
              <a:r>
                <a:rPr lang="da-DK" kern="0" dirty="0"/>
                <a:t>+                            …                     +</a:t>
              </a:r>
              <a:r>
                <a:rPr lang="da-DK" i="1" kern="0" dirty="0"/>
                <a:t>a</a:t>
              </a:r>
              <a:r>
                <a:rPr lang="da-DK" kern="0" baseline="-25000" dirty="0"/>
                <a:t>1</a:t>
              </a:r>
              <a:r>
                <a:rPr lang="da-DK" i="1" kern="0" dirty="0"/>
                <a:t>x</a:t>
              </a:r>
              <a:r>
                <a:rPr lang="da-DK" kern="0" dirty="0"/>
                <a:t>+</a:t>
              </a:r>
              <a:r>
                <a:rPr lang="da-DK" i="1" kern="0" dirty="0"/>
                <a:t>a</a:t>
              </a:r>
              <a:r>
                <a:rPr lang="da-DK" kern="0" baseline="-25000" dirty="0"/>
                <a:t>0</a:t>
              </a:r>
            </a:p>
            <a:p>
              <a:endParaRPr lang="en-DK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FC746E2-5290-5447-8FAB-BD67D912BA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76260" y="2896193"/>
              <a:ext cx="7513504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9FB0AE-679C-3E44-ABDE-BCECBCD0B451}"/>
                </a:ext>
              </a:extLst>
            </p:cNvPr>
            <p:cNvSpPr txBox="1"/>
            <p:nvPr/>
          </p:nvSpPr>
          <p:spPr>
            <a:xfrm>
              <a:off x="3347979" y="2194979"/>
              <a:ext cx="5896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kern="0" dirty="0">
                  <a:latin typeface="Times New Roman"/>
                  <a:cs typeface="Times New Roman"/>
                </a:rPr>
                <a:t>…</a:t>
              </a:r>
              <a:endParaRPr lang="da-DK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93C65D-62C4-734B-A4F6-3E7D7D303591}"/>
                </a:ext>
              </a:extLst>
            </p:cNvPr>
            <p:cNvSpPr txBox="1"/>
            <p:nvPr/>
          </p:nvSpPr>
          <p:spPr>
            <a:xfrm>
              <a:off x="4479674" y="2259917"/>
              <a:ext cx="136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>
                  <a:solidFill>
                    <a:srgbClr val="00FF00"/>
                  </a:solidFill>
                </a:rPr>
                <a:t>i+k-1</a:t>
              </a:r>
              <a:r>
                <a:rPr lang="en-US" sz="1800" kern="0" dirty="0">
                  <a:solidFill>
                    <a:srgbClr val="00FF00"/>
                  </a:solidFill>
                </a:rPr>
                <a:t>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0CA99E-7F03-DF4F-B41D-A6520F98448C}"/>
                </a:ext>
              </a:extLst>
            </p:cNvPr>
            <p:cNvSpPr txBox="1"/>
            <p:nvPr/>
          </p:nvSpPr>
          <p:spPr>
            <a:xfrm>
              <a:off x="1509540" y="2212331"/>
              <a:ext cx="46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kern="0" dirty="0">
                  <a:latin typeface="Times New Roman"/>
                  <a:cs typeface="Times New Roman"/>
                </a:rPr>
                <a:t>…</a:t>
              </a:r>
              <a:endParaRPr lang="da-DK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2C08DE-519D-FA4D-977E-3F0085995513}"/>
                </a:ext>
              </a:extLst>
            </p:cNvPr>
            <p:cNvSpPr txBox="1"/>
            <p:nvPr/>
          </p:nvSpPr>
          <p:spPr>
            <a:xfrm>
              <a:off x="1783581" y="2266719"/>
              <a:ext cx="1128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>
                  <a:solidFill>
                    <a:srgbClr val="00FF00"/>
                  </a:solidFill>
                </a:rPr>
                <a:t>i-</a:t>
              </a:r>
              <a:r>
                <a:rPr lang="en-US" sz="1800" kern="0" dirty="0">
                  <a:solidFill>
                    <a:srgbClr val="00FF00"/>
                  </a:solidFill>
                </a:rPr>
                <a:t>1)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D09D9F6-861C-D34F-AEB3-7A2F5993C210}"/>
                </a:ext>
              </a:extLst>
            </p:cNvPr>
            <p:cNvGrpSpPr/>
            <p:nvPr/>
          </p:nvGrpSpPr>
          <p:grpSpPr>
            <a:xfrm>
              <a:off x="2479958" y="1744415"/>
              <a:ext cx="1047324" cy="864981"/>
              <a:chOff x="1431040" y="4468532"/>
              <a:chExt cx="1047324" cy="864981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49214C8-A4D4-9444-A319-E36C2531566B}"/>
                  </a:ext>
                </a:extLst>
              </p:cNvPr>
              <p:cNvSpPr txBox="1"/>
              <p:nvPr/>
            </p:nvSpPr>
            <p:spPr>
              <a:xfrm>
                <a:off x="1438836" y="4468532"/>
                <a:ext cx="1039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i="1" kern="0" baseline="-25000" dirty="0" err="1">
                    <a:solidFill>
                      <a:srgbClr val="FF0000"/>
                    </a:solidFill>
                  </a:rPr>
                  <a:t>i</a:t>
                </a:r>
                <a:endParaRPr lang="da-DK" i="1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7A26510-8CB3-AE4A-8049-280780997513}"/>
                  </a:ext>
                </a:extLst>
              </p:cNvPr>
              <p:cNvSpPr txBox="1"/>
              <p:nvPr/>
            </p:nvSpPr>
            <p:spPr>
              <a:xfrm>
                <a:off x="1446646" y="4933403"/>
                <a:ext cx="7189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</a:t>
                </a:r>
                <a:r>
                  <a:rPr lang="en-US" i="1" kern="0" baseline="-25000" dirty="0" err="1">
                    <a:solidFill>
                      <a:srgbClr val="FF0000"/>
                    </a:solidFill>
                  </a:rPr>
                  <a:t>i</a:t>
                </a:r>
                <a:endParaRPr lang="da-DK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2A25437-2C06-B642-A8D1-999DA59D139D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393916-D614-B648-8E29-DC9F9F644AFC}"/>
                </a:ext>
              </a:extLst>
            </p:cNvPr>
            <p:cNvSpPr txBox="1"/>
            <p:nvPr/>
          </p:nvSpPr>
          <p:spPr>
            <a:xfrm>
              <a:off x="2921656" y="2252222"/>
              <a:ext cx="676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 err="1">
                  <a:solidFill>
                    <a:srgbClr val="00FF00"/>
                  </a:solidFill>
                </a:rPr>
                <a:t>i</a:t>
              </a:r>
              <a:r>
                <a:rPr lang="en-US" sz="1800" kern="0" dirty="0">
                  <a:solidFill>
                    <a:srgbClr val="00FF00"/>
                  </a:solidFill>
                </a:rPr>
                <a:t>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3EA5865-B39F-D640-9B12-DA63631793BB}"/>
                </a:ext>
              </a:extLst>
            </p:cNvPr>
            <p:cNvGrpSpPr/>
            <p:nvPr/>
          </p:nvGrpSpPr>
          <p:grpSpPr>
            <a:xfrm>
              <a:off x="3639856" y="1743237"/>
              <a:ext cx="1141885" cy="864981"/>
              <a:chOff x="1160207" y="4468532"/>
              <a:chExt cx="1141885" cy="864981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CED473-21C8-D347-A57F-710FE048956B}"/>
                  </a:ext>
                </a:extLst>
              </p:cNvPr>
              <p:cNvSpPr txBox="1"/>
              <p:nvPr/>
            </p:nvSpPr>
            <p:spPr>
              <a:xfrm>
                <a:off x="1262564" y="4468532"/>
                <a:ext cx="1039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i+k-1</a:t>
                </a:r>
                <a:endParaRPr lang="da-DK" i="1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A053983-D2BD-7D4D-B946-AAB87BB8230D}"/>
                  </a:ext>
                </a:extLst>
              </p:cNvPr>
              <p:cNvSpPr txBox="1"/>
              <p:nvPr/>
            </p:nvSpPr>
            <p:spPr>
              <a:xfrm>
                <a:off x="1160207" y="4933403"/>
                <a:ext cx="1039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n-i-k+1</a:t>
                </a:r>
                <a:endParaRPr lang="da-DK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B26AB58-1020-D549-A8A3-5A67BE0E3F1D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99A58A8-05F4-0940-B128-B9509A011ABE}"/>
                </a:ext>
              </a:extLst>
            </p:cNvPr>
            <p:cNvGrpSpPr/>
            <p:nvPr/>
          </p:nvGrpSpPr>
          <p:grpSpPr>
            <a:xfrm>
              <a:off x="5470231" y="1730108"/>
              <a:ext cx="1213918" cy="864981"/>
              <a:chOff x="1295615" y="4468532"/>
              <a:chExt cx="1213918" cy="864981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424AEE-0C93-3540-8AEE-325C1677C155}"/>
                  </a:ext>
                </a:extLst>
              </p:cNvPr>
              <p:cNvSpPr txBox="1"/>
              <p:nvPr/>
            </p:nvSpPr>
            <p:spPr>
              <a:xfrm>
                <a:off x="1295615" y="4468532"/>
                <a:ext cx="1213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i="1" kern="0" baseline="-25000" dirty="0" err="1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i+k</a:t>
                </a:r>
                <a:endParaRPr lang="da-DK" i="1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D9BA8BC-1CFB-CF4E-A32A-A1DA4EC9B7BD}"/>
                  </a:ext>
                </a:extLst>
              </p:cNvPr>
              <p:cNvSpPr txBox="1"/>
              <p:nvPr/>
            </p:nvSpPr>
            <p:spPr>
              <a:xfrm>
                <a:off x="1303425" y="4933403"/>
                <a:ext cx="8691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</a:t>
                </a:r>
                <a:r>
                  <a:rPr lang="en-US" i="1" kern="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-k</a:t>
                </a:r>
                <a:endParaRPr lang="da-DK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DF6C2BB-EDB6-564F-8CB4-F05169A0BFD0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C948942-CA54-2E48-B26C-C053A9505D00}"/>
                </a:ext>
              </a:extLst>
            </p:cNvPr>
            <p:cNvSpPr txBox="1"/>
            <p:nvPr/>
          </p:nvSpPr>
          <p:spPr>
            <a:xfrm>
              <a:off x="6077190" y="2173191"/>
              <a:ext cx="46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kern="0" dirty="0">
                  <a:latin typeface="Times New Roman"/>
                  <a:cs typeface="Times New Roman"/>
                </a:rPr>
                <a:t>…</a:t>
              </a:r>
              <a:endParaRPr lang="da-DK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B846F3D-5AB3-4445-A956-7C26C483AC09}"/>
                </a:ext>
              </a:extLst>
            </p:cNvPr>
            <p:cNvSpPr txBox="1"/>
            <p:nvPr/>
          </p:nvSpPr>
          <p:spPr>
            <a:xfrm>
              <a:off x="7345601" y="2242839"/>
              <a:ext cx="136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>
                  <a:solidFill>
                    <a:srgbClr val="00FF00"/>
                  </a:solidFill>
                </a:rPr>
                <a:t>i+2k-1</a:t>
              </a:r>
              <a:r>
                <a:rPr lang="en-US" sz="1800" kern="0" dirty="0">
                  <a:solidFill>
                    <a:srgbClr val="00FF00"/>
                  </a:solidFill>
                </a:rPr>
                <a:t>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B59C1B1-E22C-4E44-A054-7D5DA221D949}"/>
                </a:ext>
              </a:extLst>
            </p:cNvPr>
            <p:cNvGrpSpPr/>
            <p:nvPr/>
          </p:nvGrpSpPr>
          <p:grpSpPr>
            <a:xfrm>
              <a:off x="6394208" y="1741371"/>
              <a:ext cx="1221728" cy="864981"/>
              <a:chOff x="1295615" y="4468532"/>
              <a:chExt cx="1221728" cy="86498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210E085-430E-5C4D-B7F0-4E1B2A34A715}"/>
                  </a:ext>
                </a:extLst>
              </p:cNvPr>
              <p:cNvSpPr txBox="1"/>
              <p:nvPr/>
            </p:nvSpPr>
            <p:spPr>
              <a:xfrm>
                <a:off x="1295615" y="4468532"/>
                <a:ext cx="1213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i="1" kern="0" baseline="-25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i+2k-1</a:t>
                </a:r>
                <a:endParaRPr lang="da-DK" i="1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4C31FDD-7B6A-074B-8BF0-62ADF6105A5D}"/>
                  </a:ext>
                </a:extLst>
              </p:cNvPr>
              <p:cNvSpPr txBox="1"/>
              <p:nvPr/>
            </p:nvSpPr>
            <p:spPr>
              <a:xfrm>
                <a:off x="1303425" y="4933403"/>
                <a:ext cx="1213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n-i-2k+1</a:t>
                </a:r>
                <a:endParaRPr lang="da-DK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8CD05D1-7C22-B04F-9FEC-508E152A320D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9C42202-7C24-7944-9CB2-B3CDDF39FDBC}"/>
                </a:ext>
              </a:extLst>
            </p:cNvPr>
            <p:cNvSpPr txBox="1"/>
            <p:nvPr/>
          </p:nvSpPr>
          <p:spPr>
            <a:xfrm>
              <a:off x="8510868" y="2179050"/>
              <a:ext cx="46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kern="0" dirty="0">
                  <a:latin typeface="Times New Roman"/>
                  <a:cs typeface="Times New Roman"/>
                </a:rPr>
                <a:t>…</a:t>
              </a:r>
              <a:endParaRPr lang="da-DK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6C98D8D-9095-844C-B71D-4EA8B7B84C87}"/>
                </a:ext>
              </a:extLst>
            </p:cNvPr>
            <p:cNvGrpSpPr/>
            <p:nvPr/>
          </p:nvGrpSpPr>
          <p:grpSpPr>
            <a:xfrm>
              <a:off x="1014802" y="1778646"/>
              <a:ext cx="1047324" cy="864981"/>
              <a:chOff x="1431040" y="4468532"/>
              <a:chExt cx="1047324" cy="864981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9712F5-0F40-094D-90C4-BA95D2E7AD4C}"/>
                  </a:ext>
                </a:extLst>
              </p:cNvPr>
              <p:cNvSpPr txBox="1"/>
              <p:nvPr/>
            </p:nvSpPr>
            <p:spPr>
              <a:xfrm>
                <a:off x="1438836" y="4468532"/>
                <a:ext cx="1039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kern="0" baseline="-25000" dirty="0">
                    <a:solidFill>
                      <a:srgbClr val="FF0000"/>
                    </a:solidFill>
                  </a:rPr>
                  <a:t>1</a:t>
                </a:r>
                <a:endParaRPr lang="da-DK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2771044-D3BD-5040-AED8-9F52AFE7D976}"/>
                  </a:ext>
                </a:extLst>
              </p:cNvPr>
              <p:cNvSpPr txBox="1"/>
              <p:nvPr/>
            </p:nvSpPr>
            <p:spPr>
              <a:xfrm>
                <a:off x="1446646" y="4933403"/>
                <a:ext cx="7189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</a:t>
                </a:r>
                <a:r>
                  <a:rPr lang="en-US" kern="0" baseline="-25000" dirty="0">
                    <a:solidFill>
                      <a:srgbClr val="FF0000"/>
                    </a:solidFill>
                  </a:rPr>
                  <a:t>1</a:t>
                </a:r>
                <a:endParaRPr lang="da-DK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D87E0E7-AFC2-FC40-8F74-C79440BAABB0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EE321E5-7861-714D-8098-05D27FDA924B}"/>
                </a:ext>
              </a:extLst>
            </p:cNvPr>
            <p:cNvSpPr txBox="1"/>
            <p:nvPr/>
          </p:nvSpPr>
          <p:spPr>
            <a:xfrm>
              <a:off x="8828649" y="2252222"/>
              <a:ext cx="136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>
                  <a:solidFill>
                    <a:srgbClr val="00FF00"/>
                  </a:solidFill>
                </a:rPr>
                <a:t>n</a:t>
              </a:r>
              <a:r>
                <a:rPr lang="en-US" sz="1800" kern="0" dirty="0">
                  <a:solidFill>
                    <a:srgbClr val="00FF00"/>
                  </a:solidFill>
                </a:rPr>
                <a:t>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D66DC1F-BFAF-4348-ACF2-9436CC2A8DB5}"/>
                </a:ext>
              </a:extLst>
            </p:cNvPr>
            <p:cNvSpPr/>
            <p:nvPr/>
          </p:nvSpPr>
          <p:spPr bwMode="auto">
            <a:xfrm>
              <a:off x="2496957" y="2649477"/>
              <a:ext cx="3048287" cy="238228"/>
            </a:xfrm>
            <a:prstGeom prst="rect">
              <a:avLst/>
            </a:prstGeom>
            <a:solidFill>
              <a:srgbClr val="3737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0E400CD-A1E6-2E49-8CE0-268997309447}"/>
                </a:ext>
              </a:extLst>
            </p:cNvPr>
            <p:cNvSpPr/>
            <p:nvPr/>
          </p:nvSpPr>
          <p:spPr bwMode="auto">
            <a:xfrm>
              <a:off x="5538785" y="2649477"/>
              <a:ext cx="3048287" cy="229740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FFE033A-1461-6544-B85C-7E5FF37DB227}"/>
                </a:ext>
              </a:extLst>
            </p:cNvPr>
            <p:cNvSpPr/>
            <p:nvPr/>
          </p:nvSpPr>
          <p:spPr bwMode="auto">
            <a:xfrm>
              <a:off x="1040510" y="2647008"/>
              <a:ext cx="1455054" cy="23822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388531C-DBA2-BD44-BED7-AC5E7793AA29}"/>
              </a:ext>
            </a:extLst>
          </p:cNvPr>
          <p:cNvSpPr/>
          <p:nvPr/>
        </p:nvSpPr>
        <p:spPr bwMode="auto">
          <a:xfrm>
            <a:off x="6138300" y="1310107"/>
            <a:ext cx="707315" cy="144847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2F0C313-8F7E-304C-8680-C6A5BF9101A6}"/>
              </a:ext>
            </a:extLst>
          </p:cNvPr>
          <p:cNvSpPr/>
          <p:nvPr/>
        </p:nvSpPr>
        <p:spPr bwMode="auto">
          <a:xfrm>
            <a:off x="7254468" y="4247723"/>
            <a:ext cx="1332604" cy="161652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9200AB3-3DA0-0245-A5E1-08A33C0443B9}"/>
              </a:ext>
            </a:extLst>
          </p:cNvPr>
          <p:cNvSpPr/>
          <p:nvPr/>
        </p:nvSpPr>
        <p:spPr bwMode="auto">
          <a:xfrm>
            <a:off x="8466294" y="4594300"/>
            <a:ext cx="954567" cy="161631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8C4A6FE-0C1F-C74C-9324-980206697B3D}"/>
              </a:ext>
            </a:extLst>
          </p:cNvPr>
          <p:cNvSpPr/>
          <p:nvPr/>
        </p:nvSpPr>
        <p:spPr bwMode="auto">
          <a:xfrm>
            <a:off x="4781741" y="5686837"/>
            <a:ext cx="2324139" cy="141086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7229F3-E24F-084D-967D-3B62BCE0684B}"/>
              </a:ext>
            </a:extLst>
          </p:cNvPr>
          <p:cNvSpPr/>
          <p:nvPr/>
        </p:nvSpPr>
        <p:spPr bwMode="auto">
          <a:xfrm>
            <a:off x="649042" y="1791918"/>
            <a:ext cx="1949986" cy="124930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DE9A636-7186-0E46-9836-922AA20EBAA1}"/>
              </a:ext>
            </a:extLst>
          </p:cNvPr>
          <p:cNvSpPr/>
          <p:nvPr/>
        </p:nvSpPr>
        <p:spPr bwMode="auto">
          <a:xfrm>
            <a:off x="5483925" y="1741371"/>
            <a:ext cx="1033338" cy="124930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6A27CC3-C7BC-3545-B15A-EC13D273A3BF}"/>
              </a:ext>
            </a:extLst>
          </p:cNvPr>
          <p:cNvGrpSpPr/>
          <p:nvPr/>
        </p:nvGrpSpPr>
        <p:grpSpPr>
          <a:xfrm>
            <a:off x="3126995" y="2966531"/>
            <a:ext cx="1555476" cy="764242"/>
            <a:chOff x="447411" y="-845533"/>
            <a:chExt cx="1555476" cy="764242"/>
          </a:xfrm>
        </p:grpSpPr>
        <p:sp>
          <p:nvSpPr>
            <p:cNvPr id="49" name="Rounded Rectangular Callout 48">
              <a:extLst>
                <a:ext uri="{FF2B5EF4-FFF2-40B4-BE49-F238E27FC236}">
                  <a16:creationId xmlns:a16="http://schemas.microsoft.com/office/drawing/2014/main" id="{15C3D61E-316B-6747-95EC-6ECDD270284B}"/>
                </a:ext>
              </a:extLst>
            </p:cNvPr>
            <p:cNvSpPr/>
            <p:nvPr/>
          </p:nvSpPr>
          <p:spPr bwMode="auto">
            <a:xfrm>
              <a:off x="447411" y="-845533"/>
              <a:ext cx="1555476" cy="764242"/>
            </a:xfrm>
            <a:prstGeom prst="wedgeRoundRectCallout">
              <a:avLst>
                <a:gd name="adj1" fmla="val -94017"/>
                <a:gd name="adj2" fmla="val 5292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E822F60-B4EC-624C-92C8-C5534D4CE547}"/>
                </a:ext>
              </a:extLst>
            </p:cNvPr>
            <p:cNvSpPr txBox="1"/>
            <p:nvPr/>
          </p:nvSpPr>
          <p:spPr>
            <a:xfrm>
              <a:off x="504839" y="-747883"/>
              <a:ext cx="1409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i="1" dirty="0" err="1"/>
                <a:t>j</a:t>
              </a:r>
              <a:r>
                <a:rPr lang="da-DK" sz="1800" dirty="0" err="1"/>
                <a:t>’th</a:t>
              </a:r>
              <a:r>
                <a:rPr lang="da-DK" sz="1800" dirty="0"/>
                <a:t> </a:t>
              </a:r>
              <a:r>
                <a:rPr lang="da-DK" sz="1800" dirty="0" err="1">
                  <a:solidFill>
                    <a:srgbClr val="FF00FF"/>
                  </a:solidFill>
                </a:rPr>
                <a:t>purple</a:t>
              </a:r>
              <a:r>
                <a:rPr lang="da-DK" sz="1800" dirty="0"/>
                <a:t> </a:t>
              </a:r>
              <a:r>
                <a:rPr lang="da-DK" sz="1800" dirty="0" err="1"/>
                <a:t>query</a:t>
              </a:r>
              <a:r>
                <a:rPr lang="da-DK" sz="1800" dirty="0"/>
                <a:t>.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80C8463-652D-CC4C-8EF6-51ADC21AAEDB}"/>
              </a:ext>
            </a:extLst>
          </p:cNvPr>
          <p:cNvGrpSpPr/>
          <p:nvPr/>
        </p:nvGrpSpPr>
        <p:grpSpPr>
          <a:xfrm>
            <a:off x="5605655" y="2964805"/>
            <a:ext cx="1742832" cy="764242"/>
            <a:chOff x="414598" y="-822480"/>
            <a:chExt cx="1742832" cy="764242"/>
          </a:xfrm>
        </p:grpSpPr>
        <p:sp>
          <p:nvSpPr>
            <p:cNvPr id="52" name="Rounded Rectangular Callout 51">
              <a:extLst>
                <a:ext uri="{FF2B5EF4-FFF2-40B4-BE49-F238E27FC236}">
                  <a16:creationId xmlns:a16="http://schemas.microsoft.com/office/drawing/2014/main" id="{11ED95BF-B4D3-B046-B77C-570D022931D3}"/>
                </a:ext>
              </a:extLst>
            </p:cNvPr>
            <p:cNvSpPr/>
            <p:nvPr/>
          </p:nvSpPr>
          <p:spPr bwMode="auto">
            <a:xfrm>
              <a:off x="414598" y="-822480"/>
              <a:ext cx="1728948" cy="764242"/>
            </a:xfrm>
            <a:prstGeom prst="wedgeRoundRectCallout">
              <a:avLst>
                <a:gd name="adj1" fmla="val -46227"/>
                <a:gd name="adj2" fmla="val 6445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5097C03-6DDB-CB48-ACC9-42F6247F9B28}"/>
                </a:ext>
              </a:extLst>
            </p:cNvPr>
            <p:cNvSpPr txBox="1"/>
            <p:nvPr/>
          </p:nvSpPr>
          <p:spPr>
            <a:xfrm>
              <a:off x="504839" y="-747883"/>
              <a:ext cx="1652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Coefficients</a:t>
              </a:r>
              <a:r>
                <a:rPr lang="da-DK" sz="1800" dirty="0"/>
                <a:t> set so far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5413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2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39" y="1160463"/>
            <a:ext cx="903343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Deduce          from queries in          and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Evaluations of P’(x)=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</a:t>
            </a:r>
            <a:r>
              <a:rPr lang="da-DK" i="1" kern="0" baseline="-25000" dirty="0"/>
              <a:t>i</a:t>
            </a:r>
            <a:r>
              <a:rPr lang="da-DK" i="1" kern="0" dirty="0"/>
              <a:t>x</a:t>
            </a:r>
            <a:r>
              <a:rPr lang="da-DK" i="1" kern="0" baseline="30000" dirty="0"/>
              <a:t>k</a:t>
            </a:r>
            <a:r>
              <a:rPr lang="da-DK" kern="0" baseline="30000" dirty="0"/>
              <a:t>-1</a:t>
            </a:r>
            <a:r>
              <a:rPr lang="da-DK" kern="0" dirty="0"/>
              <a:t>+…+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</a:t>
            </a:r>
            <a:r>
              <a:rPr lang="da-DK" i="1" kern="0" baseline="-25000" dirty="0"/>
              <a:t>i-k</a:t>
            </a:r>
            <a:r>
              <a:rPr lang="da-DK" kern="0" baseline="-25000" dirty="0"/>
              <a:t>+1</a:t>
            </a:r>
            <a:r>
              <a:rPr lang="da-DK" kern="0" dirty="0"/>
              <a:t> at </a:t>
            </a:r>
            <a:r>
              <a:rPr lang="da-DK" i="1" kern="0" dirty="0"/>
              <a:t>x</a:t>
            </a:r>
            <a:r>
              <a:rPr lang="da-DK" kern="0" dirty="0"/>
              <a:t>=</a:t>
            </a:r>
            <a:r>
              <a:rPr lang="en-US" i="1" kern="0" dirty="0"/>
              <a:t>i</a:t>
            </a:r>
            <a:r>
              <a:rPr lang="en-US" kern="0" dirty="0"/>
              <a:t>+</a:t>
            </a:r>
            <a:r>
              <a:rPr lang="en-US" i="1" kern="0" dirty="0"/>
              <a:t>k</a:t>
            </a:r>
            <a:r>
              <a:rPr lang="en-US" kern="0" dirty="0"/>
              <a:t>-1+</a:t>
            </a:r>
            <a:r>
              <a:rPr lang="en-US" i="1" kern="0" dirty="0"/>
              <a:t>j</a:t>
            </a:r>
            <a:r>
              <a:rPr lang="en-US" kern="0" dirty="0"/>
              <a:t> for </a:t>
            </a:r>
            <a:r>
              <a:rPr lang="en-US" i="1" kern="0" dirty="0"/>
              <a:t>j</a:t>
            </a:r>
            <a:r>
              <a:rPr lang="en-US" kern="0" dirty="0"/>
              <a:t>=1,…,</a:t>
            </a:r>
            <a:r>
              <a:rPr lang="en-US" i="1" kern="0" dirty="0"/>
              <a:t>k</a:t>
            </a:r>
            <a:r>
              <a:rPr lang="en-US" kern="0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P’ has degree k-1, so uniquely determined from the k evaluations.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P’ has coefficients from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/>
              <a:t>So we recover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kern="0" baseline="3000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endParaRPr lang="en-US" kern="0" dirty="0"/>
          </a:p>
          <a:p>
            <a:pPr lvl="1"/>
            <a:r>
              <a:rPr lang="en-US" kern="0" dirty="0"/>
              <a:t>	</a:t>
            </a:r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60903AC2-DDEF-184E-A3C2-C6643ECA738F}"/>
              </a:ext>
            </a:extLst>
          </p:cNvPr>
          <p:cNvSpPr/>
          <p:nvPr/>
        </p:nvSpPr>
        <p:spPr bwMode="auto">
          <a:xfrm>
            <a:off x="1958767" y="1311616"/>
            <a:ext cx="707315" cy="133251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69CC51-E377-C94A-ACA2-2722C6422285}"/>
              </a:ext>
            </a:extLst>
          </p:cNvPr>
          <p:cNvSpPr/>
          <p:nvPr/>
        </p:nvSpPr>
        <p:spPr bwMode="auto">
          <a:xfrm>
            <a:off x="4745123" y="1310107"/>
            <a:ext cx="707315" cy="144847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9B2C43-D473-894D-B2FF-F7F111D7E122}"/>
              </a:ext>
            </a:extLst>
          </p:cNvPr>
          <p:cNvGrpSpPr/>
          <p:nvPr/>
        </p:nvGrpSpPr>
        <p:grpSpPr>
          <a:xfrm>
            <a:off x="914400" y="1730108"/>
            <a:ext cx="9276476" cy="2030011"/>
            <a:chOff x="914400" y="1730108"/>
            <a:chExt cx="9276476" cy="203001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FFE0E4-1AC1-6E47-86F2-AD4E91E40FC6}"/>
                </a:ext>
              </a:extLst>
            </p:cNvPr>
            <p:cNvSpPr txBox="1"/>
            <p:nvPr/>
          </p:nvSpPr>
          <p:spPr>
            <a:xfrm>
              <a:off x="914400" y="2990678"/>
              <a:ext cx="79356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/>
                <a:t>P</a:t>
              </a:r>
              <a:r>
                <a:rPr lang="da-DK" kern="0" dirty="0"/>
                <a:t>(</a:t>
              </a:r>
              <a:r>
                <a:rPr lang="da-DK" i="1" kern="0" dirty="0"/>
                <a:t>x</a:t>
              </a:r>
              <a:r>
                <a:rPr lang="da-DK" kern="0" dirty="0"/>
                <a:t>)=</a:t>
              </a:r>
              <a:r>
                <a:rPr lang="da-DK" i="1" kern="0" dirty="0"/>
                <a:t>a</a:t>
              </a:r>
              <a:r>
                <a:rPr lang="da-DK" i="1" kern="0" baseline="-25000" dirty="0"/>
                <a:t>n</a:t>
              </a:r>
              <a:r>
                <a:rPr lang="da-DK" kern="0" baseline="-25000" dirty="0"/>
                <a:t>-1</a:t>
              </a:r>
              <a:r>
                <a:rPr lang="da-DK" i="1" kern="0" dirty="0"/>
                <a:t>x</a:t>
              </a:r>
              <a:r>
                <a:rPr lang="da-DK" i="1" kern="0" baseline="30000" dirty="0"/>
                <a:t>n</a:t>
              </a:r>
              <a:r>
                <a:rPr lang="da-DK" kern="0" baseline="30000" dirty="0"/>
                <a:t>-1</a:t>
              </a:r>
              <a:r>
                <a:rPr lang="da-DK" kern="0" dirty="0"/>
                <a:t>+                            …                     +</a:t>
              </a:r>
              <a:r>
                <a:rPr lang="da-DK" i="1" kern="0" dirty="0"/>
                <a:t>a</a:t>
              </a:r>
              <a:r>
                <a:rPr lang="da-DK" kern="0" baseline="-25000" dirty="0"/>
                <a:t>1</a:t>
              </a:r>
              <a:r>
                <a:rPr lang="da-DK" i="1" kern="0" dirty="0"/>
                <a:t>x</a:t>
              </a:r>
              <a:r>
                <a:rPr lang="da-DK" kern="0" dirty="0"/>
                <a:t>+</a:t>
              </a:r>
              <a:r>
                <a:rPr lang="da-DK" i="1" kern="0" dirty="0"/>
                <a:t>a</a:t>
              </a:r>
              <a:r>
                <a:rPr lang="da-DK" kern="0" baseline="-25000" dirty="0"/>
                <a:t>0</a:t>
              </a:r>
            </a:p>
            <a:p>
              <a:endParaRPr lang="en-DK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FC746E2-5290-5447-8FAB-BD67D912BA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76260" y="2896193"/>
              <a:ext cx="7513504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9FB0AE-679C-3E44-ABDE-BCECBCD0B451}"/>
                </a:ext>
              </a:extLst>
            </p:cNvPr>
            <p:cNvSpPr txBox="1"/>
            <p:nvPr/>
          </p:nvSpPr>
          <p:spPr>
            <a:xfrm>
              <a:off x="3347979" y="2194979"/>
              <a:ext cx="5896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kern="0" dirty="0">
                  <a:latin typeface="Times New Roman"/>
                  <a:cs typeface="Times New Roman"/>
                </a:rPr>
                <a:t>…</a:t>
              </a:r>
              <a:endParaRPr lang="da-DK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93C65D-62C4-734B-A4F6-3E7D7D303591}"/>
                </a:ext>
              </a:extLst>
            </p:cNvPr>
            <p:cNvSpPr txBox="1"/>
            <p:nvPr/>
          </p:nvSpPr>
          <p:spPr>
            <a:xfrm>
              <a:off x="4479674" y="2259917"/>
              <a:ext cx="136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>
                  <a:solidFill>
                    <a:srgbClr val="00FF00"/>
                  </a:solidFill>
                </a:rPr>
                <a:t>i+k-1</a:t>
              </a:r>
              <a:r>
                <a:rPr lang="en-US" sz="1800" kern="0" dirty="0">
                  <a:solidFill>
                    <a:srgbClr val="00FF00"/>
                  </a:solidFill>
                </a:rPr>
                <a:t>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80CA99E-7F03-DF4F-B41D-A6520F98448C}"/>
                </a:ext>
              </a:extLst>
            </p:cNvPr>
            <p:cNvSpPr txBox="1"/>
            <p:nvPr/>
          </p:nvSpPr>
          <p:spPr>
            <a:xfrm>
              <a:off x="1509540" y="2212331"/>
              <a:ext cx="46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kern="0" dirty="0">
                  <a:latin typeface="Times New Roman"/>
                  <a:cs typeface="Times New Roman"/>
                </a:rPr>
                <a:t>…</a:t>
              </a:r>
              <a:endParaRPr lang="da-DK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2C08DE-519D-FA4D-977E-3F0085995513}"/>
                </a:ext>
              </a:extLst>
            </p:cNvPr>
            <p:cNvSpPr txBox="1"/>
            <p:nvPr/>
          </p:nvSpPr>
          <p:spPr>
            <a:xfrm>
              <a:off x="1783581" y="2266719"/>
              <a:ext cx="1128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>
                  <a:solidFill>
                    <a:srgbClr val="00FF00"/>
                  </a:solidFill>
                </a:rPr>
                <a:t>i-</a:t>
              </a:r>
              <a:r>
                <a:rPr lang="en-US" sz="1800" kern="0" dirty="0">
                  <a:solidFill>
                    <a:srgbClr val="00FF00"/>
                  </a:solidFill>
                </a:rPr>
                <a:t>1)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D09D9F6-861C-D34F-AEB3-7A2F5993C210}"/>
                </a:ext>
              </a:extLst>
            </p:cNvPr>
            <p:cNvGrpSpPr/>
            <p:nvPr/>
          </p:nvGrpSpPr>
          <p:grpSpPr>
            <a:xfrm>
              <a:off x="2479958" y="1744415"/>
              <a:ext cx="1047324" cy="864981"/>
              <a:chOff x="1431040" y="4468532"/>
              <a:chExt cx="1047324" cy="864981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49214C8-A4D4-9444-A319-E36C2531566B}"/>
                  </a:ext>
                </a:extLst>
              </p:cNvPr>
              <p:cNvSpPr txBox="1"/>
              <p:nvPr/>
            </p:nvSpPr>
            <p:spPr>
              <a:xfrm>
                <a:off x="1438836" y="4468532"/>
                <a:ext cx="1039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i="1" kern="0" baseline="-25000" dirty="0" err="1">
                    <a:solidFill>
                      <a:srgbClr val="FF0000"/>
                    </a:solidFill>
                  </a:rPr>
                  <a:t>i</a:t>
                </a:r>
                <a:endParaRPr lang="da-DK" i="1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7A26510-8CB3-AE4A-8049-280780997513}"/>
                  </a:ext>
                </a:extLst>
              </p:cNvPr>
              <p:cNvSpPr txBox="1"/>
              <p:nvPr/>
            </p:nvSpPr>
            <p:spPr>
              <a:xfrm>
                <a:off x="1446646" y="4933403"/>
                <a:ext cx="7189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</a:t>
                </a:r>
                <a:r>
                  <a:rPr lang="en-US" i="1" kern="0" baseline="-25000" dirty="0" err="1">
                    <a:solidFill>
                      <a:srgbClr val="FF0000"/>
                    </a:solidFill>
                  </a:rPr>
                  <a:t>i</a:t>
                </a:r>
                <a:endParaRPr lang="da-DK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2A25437-2C06-B642-A8D1-999DA59D139D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393916-D614-B648-8E29-DC9F9F644AFC}"/>
                </a:ext>
              </a:extLst>
            </p:cNvPr>
            <p:cNvSpPr txBox="1"/>
            <p:nvPr/>
          </p:nvSpPr>
          <p:spPr>
            <a:xfrm>
              <a:off x="2921656" y="2252222"/>
              <a:ext cx="676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 err="1">
                  <a:solidFill>
                    <a:srgbClr val="00FF00"/>
                  </a:solidFill>
                </a:rPr>
                <a:t>i</a:t>
              </a:r>
              <a:r>
                <a:rPr lang="en-US" sz="1800" kern="0" dirty="0">
                  <a:solidFill>
                    <a:srgbClr val="00FF00"/>
                  </a:solidFill>
                </a:rPr>
                <a:t>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3EA5865-B39F-D640-9B12-DA63631793BB}"/>
                </a:ext>
              </a:extLst>
            </p:cNvPr>
            <p:cNvGrpSpPr/>
            <p:nvPr/>
          </p:nvGrpSpPr>
          <p:grpSpPr>
            <a:xfrm>
              <a:off x="3639856" y="1743237"/>
              <a:ext cx="1141885" cy="864981"/>
              <a:chOff x="1160207" y="4468532"/>
              <a:chExt cx="1141885" cy="864981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1CED473-21C8-D347-A57F-710FE048956B}"/>
                  </a:ext>
                </a:extLst>
              </p:cNvPr>
              <p:cNvSpPr txBox="1"/>
              <p:nvPr/>
            </p:nvSpPr>
            <p:spPr>
              <a:xfrm>
                <a:off x="1262564" y="4468532"/>
                <a:ext cx="1039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i+k-1</a:t>
                </a:r>
                <a:endParaRPr lang="da-DK" i="1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A053983-D2BD-7D4D-B946-AAB87BB8230D}"/>
                  </a:ext>
                </a:extLst>
              </p:cNvPr>
              <p:cNvSpPr txBox="1"/>
              <p:nvPr/>
            </p:nvSpPr>
            <p:spPr>
              <a:xfrm>
                <a:off x="1160207" y="4933403"/>
                <a:ext cx="1039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n-i-k+1</a:t>
                </a:r>
                <a:endParaRPr lang="da-DK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B26AB58-1020-D549-A8A3-5A67BE0E3F1D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99A58A8-05F4-0940-B128-B9509A011ABE}"/>
                </a:ext>
              </a:extLst>
            </p:cNvPr>
            <p:cNvGrpSpPr/>
            <p:nvPr/>
          </p:nvGrpSpPr>
          <p:grpSpPr>
            <a:xfrm>
              <a:off x="5470231" y="1730108"/>
              <a:ext cx="1213918" cy="864981"/>
              <a:chOff x="1295615" y="4468532"/>
              <a:chExt cx="1213918" cy="864981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0424AEE-0C93-3540-8AEE-325C1677C155}"/>
                  </a:ext>
                </a:extLst>
              </p:cNvPr>
              <p:cNvSpPr txBox="1"/>
              <p:nvPr/>
            </p:nvSpPr>
            <p:spPr>
              <a:xfrm>
                <a:off x="1295615" y="4468532"/>
                <a:ext cx="1213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i="1" kern="0" baseline="-25000" dirty="0" err="1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i+k</a:t>
                </a:r>
                <a:endParaRPr lang="da-DK" i="1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D9BA8BC-1CFB-CF4E-A32A-A1DA4EC9B7BD}"/>
                  </a:ext>
                </a:extLst>
              </p:cNvPr>
              <p:cNvSpPr txBox="1"/>
              <p:nvPr/>
            </p:nvSpPr>
            <p:spPr>
              <a:xfrm>
                <a:off x="1303425" y="4933403"/>
                <a:ext cx="8691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</a:t>
                </a:r>
                <a:r>
                  <a:rPr lang="en-US" i="1" kern="0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-k</a:t>
                </a:r>
                <a:endParaRPr lang="da-DK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DF6C2BB-EDB6-564F-8CB4-F05169A0BFD0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C948942-CA54-2E48-B26C-C053A9505D00}"/>
                </a:ext>
              </a:extLst>
            </p:cNvPr>
            <p:cNvSpPr txBox="1"/>
            <p:nvPr/>
          </p:nvSpPr>
          <p:spPr>
            <a:xfrm>
              <a:off x="6077190" y="2173191"/>
              <a:ext cx="46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kern="0" dirty="0">
                  <a:latin typeface="Times New Roman"/>
                  <a:cs typeface="Times New Roman"/>
                </a:rPr>
                <a:t>…</a:t>
              </a:r>
              <a:endParaRPr lang="da-DK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B846F3D-5AB3-4445-A956-7C26C483AC09}"/>
                </a:ext>
              </a:extLst>
            </p:cNvPr>
            <p:cNvSpPr txBox="1"/>
            <p:nvPr/>
          </p:nvSpPr>
          <p:spPr>
            <a:xfrm>
              <a:off x="7345601" y="2242839"/>
              <a:ext cx="136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>
                  <a:solidFill>
                    <a:srgbClr val="00FF00"/>
                  </a:solidFill>
                </a:rPr>
                <a:t>i+2k-1</a:t>
              </a:r>
              <a:r>
                <a:rPr lang="en-US" sz="1800" kern="0" dirty="0">
                  <a:solidFill>
                    <a:srgbClr val="00FF00"/>
                  </a:solidFill>
                </a:rPr>
                <a:t>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B59C1B1-E22C-4E44-A054-7D5DA221D949}"/>
                </a:ext>
              </a:extLst>
            </p:cNvPr>
            <p:cNvGrpSpPr/>
            <p:nvPr/>
          </p:nvGrpSpPr>
          <p:grpSpPr>
            <a:xfrm>
              <a:off x="6394208" y="1741371"/>
              <a:ext cx="1221728" cy="864981"/>
              <a:chOff x="1295615" y="4468532"/>
              <a:chExt cx="1221728" cy="864981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210E085-430E-5C4D-B7F0-4E1B2A34A715}"/>
                  </a:ext>
                </a:extLst>
              </p:cNvPr>
              <p:cNvSpPr txBox="1"/>
              <p:nvPr/>
            </p:nvSpPr>
            <p:spPr>
              <a:xfrm>
                <a:off x="1295615" y="4468532"/>
                <a:ext cx="1213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i="1" kern="0" baseline="-25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i+2k-1</a:t>
                </a:r>
                <a:endParaRPr lang="da-DK" i="1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4C31FDD-7B6A-074B-8BF0-62ADF6105A5D}"/>
                  </a:ext>
                </a:extLst>
              </p:cNvPr>
              <p:cNvSpPr txBox="1"/>
              <p:nvPr/>
            </p:nvSpPr>
            <p:spPr>
              <a:xfrm>
                <a:off x="1303425" y="4933403"/>
                <a:ext cx="12139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n-i-2k+1</a:t>
                </a:r>
                <a:endParaRPr lang="da-DK" dirty="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8CD05D1-7C22-B04F-9FEC-508E152A320D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9C42202-7C24-7944-9CB2-B3CDDF39FDBC}"/>
                </a:ext>
              </a:extLst>
            </p:cNvPr>
            <p:cNvSpPr txBox="1"/>
            <p:nvPr/>
          </p:nvSpPr>
          <p:spPr>
            <a:xfrm>
              <a:off x="8510868" y="2179050"/>
              <a:ext cx="466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kern="0" dirty="0">
                  <a:latin typeface="Times New Roman"/>
                  <a:cs typeface="Times New Roman"/>
                </a:rPr>
                <a:t>…</a:t>
              </a:r>
              <a:endParaRPr lang="da-DK" dirty="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C6C98D8D-9095-844C-B71D-4EA8B7B84C87}"/>
                </a:ext>
              </a:extLst>
            </p:cNvPr>
            <p:cNvGrpSpPr/>
            <p:nvPr/>
          </p:nvGrpSpPr>
          <p:grpSpPr>
            <a:xfrm>
              <a:off x="1014802" y="1778646"/>
              <a:ext cx="1047324" cy="864981"/>
              <a:chOff x="1431040" y="4468532"/>
              <a:chExt cx="1047324" cy="864981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29712F5-0F40-094D-90C4-BA95D2E7AD4C}"/>
                  </a:ext>
                </a:extLst>
              </p:cNvPr>
              <p:cNvSpPr txBox="1"/>
              <p:nvPr/>
            </p:nvSpPr>
            <p:spPr>
              <a:xfrm>
                <a:off x="1438836" y="4468532"/>
                <a:ext cx="1039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kern="0" baseline="-25000" dirty="0">
                    <a:solidFill>
                      <a:srgbClr val="FF0000"/>
                    </a:solidFill>
                  </a:rPr>
                  <a:t>1</a:t>
                </a:r>
                <a:endParaRPr lang="da-DK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2771044-D3BD-5040-AED8-9F52AFE7D976}"/>
                  </a:ext>
                </a:extLst>
              </p:cNvPr>
              <p:cNvSpPr txBox="1"/>
              <p:nvPr/>
            </p:nvSpPr>
            <p:spPr>
              <a:xfrm>
                <a:off x="1446646" y="4933403"/>
                <a:ext cx="7189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</a:t>
                </a:r>
                <a:r>
                  <a:rPr lang="en-US" kern="0" baseline="-25000" dirty="0">
                    <a:solidFill>
                      <a:srgbClr val="FF0000"/>
                    </a:solidFill>
                  </a:rPr>
                  <a:t>1</a:t>
                </a:r>
                <a:endParaRPr lang="da-DK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D87E0E7-AFC2-FC40-8F74-C79440BAABB0}"/>
                  </a:ext>
                </a:extLst>
              </p:cNvPr>
              <p:cNvSpPr txBox="1"/>
              <p:nvPr/>
            </p:nvSpPr>
            <p:spPr>
              <a:xfrm rot="16200000">
                <a:off x="1431039" y="4768079"/>
                <a:ext cx="4001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</a:t>
                </a:r>
                <a:endParaRPr lang="da-DK" dirty="0"/>
              </a:p>
            </p:txBody>
          </p: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EE321E5-7861-714D-8098-05D27FDA924B}"/>
                </a:ext>
              </a:extLst>
            </p:cNvPr>
            <p:cNvSpPr txBox="1"/>
            <p:nvPr/>
          </p:nvSpPr>
          <p:spPr>
            <a:xfrm>
              <a:off x="8828649" y="2252222"/>
              <a:ext cx="1362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kern="0" dirty="0">
                  <a:solidFill>
                    <a:srgbClr val="00FF00"/>
                  </a:solidFill>
                </a:rPr>
                <a:t>P</a:t>
              </a:r>
              <a:r>
                <a:rPr lang="en-US" sz="1800" kern="0" dirty="0">
                  <a:solidFill>
                    <a:srgbClr val="00FF00"/>
                  </a:solidFill>
                </a:rPr>
                <a:t>(</a:t>
              </a:r>
              <a:r>
                <a:rPr lang="en-US" sz="1800" i="1" kern="0" dirty="0">
                  <a:solidFill>
                    <a:srgbClr val="00FF00"/>
                  </a:solidFill>
                </a:rPr>
                <a:t>n</a:t>
              </a:r>
              <a:r>
                <a:rPr lang="en-US" sz="1800" kern="0" dirty="0">
                  <a:solidFill>
                    <a:srgbClr val="00FF00"/>
                  </a:solidFill>
                </a:rPr>
                <a:t>)</a:t>
              </a:r>
              <a:endParaRPr lang="da-DK" sz="1800" dirty="0">
                <a:solidFill>
                  <a:srgbClr val="00FF00"/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D66DC1F-BFAF-4348-ACF2-9436CC2A8DB5}"/>
                </a:ext>
              </a:extLst>
            </p:cNvPr>
            <p:cNvSpPr/>
            <p:nvPr/>
          </p:nvSpPr>
          <p:spPr bwMode="auto">
            <a:xfrm>
              <a:off x="2496957" y="2649477"/>
              <a:ext cx="3048287" cy="238228"/>
            </a:xfrm>
            <a:prstGeom prst="rect">
              <a:avLst/>
            </a:prstGeom>
            <a:solidFill>
              <a:srgbClr val="3737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0E400CD-A1E6-2E49-8CE0-268997309447}"/>
                </a:ext>
              </a:extLst>
            </p:cNvPr>
            <p:cNvSpPr/>
            <p:nvPr/>
          </p:nvSpPr>
          <p:spPr bwMode="auto">
            <a:xfrm>
              <a:off x="5538785" y="2649477"/>
              <a:ext cx="3048287" cy="229740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FFE033A-1461-6544-B85C-7E5FF37DB227}"/>
                </a:ext>
              </a:extLst>
            </p:cNvPr>
            <p:cNvSpPr/>
            <p:nvPr/>
          </p:nvSpPr>
          <p:spPr bwMode="auto">
            <a:xfrm>
              <a:off x="1040510" y="2647008"/>
              <a:ext cx="1455054" cy="238228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388531C-DBA2-BD44-BED7-AC5E7793AA29}"/>
              </a:ext>
            </a:extLst>
          </p:cNvPr>
          <p:cNvSpPr/>
          <p:nvPr/>
        </p:nvSpPr>
        <p:spPr bwMode="auto">
          <a:xfrm>
            <a:off x="6138300" y="1310107"/>
            <a:ext cx="707315" cy="144847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72428-DADA-3243-A8A3-2F838947F705}"/>
              </a:ext>
            </a:extLst>
          </p:cNvPr>
          <p:cNvSpPr/>
          <p:nvPr/>
        </p:nvSpPr>
        <p:spPr bwMode="auto">
          <a:xfrm>
            <a:off x="4023323" y="4624168"/>
            <a:ext cx="1495297" cy="141740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15A2BCF-6585-0E4C-A66D-A9B213F850E1}"/>
              </a:ext>
            </a:extLst>
          </p:cNvPr>
          <p:cNvSpPr/>
          <p:nvPr/>
        </p:nvSpPr>
        <p:spPr bwMode="auto">
          <a:xfrm>
            <a:off x="2888605" y="5345046"/>
            <a:ext cx="1495297" cy="141740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04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</a:rPr>
                  <a:t>Claim: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chemeClr val="tx1"/>
                    </a:solidFill>
                  </a:rPr>
                  <a:t>Operations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during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:r>
                  <a:rPr lang="da-DK" kern="0" dirty="0" err="1">
                    <a:solidFill>
                      <a:srgbClr val="FF00FF"/>
                    </a:solidFill>
                  </a:rPr>
                  <a:t>purple</a:t>
                </a:r>
                <a:r>
                  <a:rPr lang="da-DK" kern="0" dirty="0">
                    <a:solidFill>
                      <a:schemeClr val="tx1"/>
                    </a:solidFill>
                  </a:rPr>
                  <a:t> must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probe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</a:t>
                </a:r>
                <a:r>
                  <a:rPr lang="en-US" kern="0" dirty="0"/>
                  <a:t>cells that were </a:t>
                </a:r>
                <a:r>
                  <a:rPr lang="en-US" i="1" kern="0" dirty="0"/>
                  <a:t>last written </a:t>
                </a:r>
                <a:r>
                  <a:rPr lang="en-US" kern="0" dirty="0"/>
                  <a:t>to during </a:t>
                </a:r>
                <a:r>
                  <a:rPr lang="en-US" kern="0" dirty="0">
                    <a:solidFill>
                      <a:srgbClr val="3737FF"/>
                    </a:solidFill>
                  </a:rPr>
                  <a:t>blue.</a:t>
                </a: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>
                    <a:solidFill>
                      <a:srgbClr val="3737FF"/>
                    </a:solidFill>
                  </a:rPr>
                  <a:t>We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achieved</a:t>
                </a:r>
                <a:r>
                  <a:rPr lang="da-DK" kern="0" dirty="0">
                    <a:solidFill>
                      <a:srgbClr val="3737FF"/>
                    </a:solidFill>
                  </a:rPr>
                  <a:t>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 err="1"/>
                  <a:t>Expected</a:t>
                </a:r>
                <a:r>
                  <a:rPr lang="da-DK" kern="0" dirty="0"/>
                  <a:t> </a:t>
                </a:r>
                <a:r>
                  <a:rPr lang="da-DK" kern="0" dirty="0" err="1"/>
                  <a:t>encoding</a:t>
                </a:r>
                <a:r>
                  <a:rPr lang="da-DK" kern="0" dirty="0"/>
                  <a:t> </a:t>
                </a:r>
                <a:r>
                  <a:rPr lang="da-DK" kern="0" dirty="0" err="1"/>
                  <a:t>length</a:t>
                </a:r>
                <a:r>
                  <a:rPr lang="da-DK" kern="0" dirty="0"/>
                  <a:t> 2</a:t>
                </a:r>
                <a:r>
                  <a:rPr lang="da-DK" i="1" kern="0" dirty="0"/>
                  <a:t>tw</a:t>
                </a:r>
                <a:r>
                  <a:rPr lang="da-DK" kern="0" dirty="0"/>
                  <a:t> bits, </a:t>
                </a:r>
                <a:r>
                  <a:rPr lang="da-DK" kern="0" dirty="0" err="1"/>
                  <a:t>where</a:t>
                </a:r>
                <a:r>
                  <a:rPr lang="da-DK" kern="0" dirty="0"/>
                  <a:t> </a:t>
                </a:r>
                <a:r>
                  <a:rPr lang="da-DK" i="1" kern="0" dirty="0"/>
                  <a:t>t</a:t>
                </a:r>
                <a:r>
                  <a:rPr lang="da-DK" kern="0" dirty="0"/>
                  <a:t>=E[|</a:t>
                </a:r>
                <a:r>
                  <a:rPr lang="da-DK" i="1" kern="0" dirty="0"/>
                  <a:t>C</a:t>
                </a:r>
                <a:r>
                  <a:rPr lang="da-DK" kern="0" dirty="0"/>
                  <a:t>|].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/>
                  <a:t>So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/>
                  <a:t>, i.e. claim is true.</a:t>
                </a:r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blipFill>
                <a:blip r:embed="rId3"/>
                <a:stretch>
                  <a:fillRect l="-49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21B4340-94D7-9942-9B72-C4F67B612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06" y="2773358"/>
            <a:ext cx="906217" cy="148000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576B12A-DAF9-7F48-B876-190BE4A23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59" y="2974125"/>
            <a:ext cx="1213918" cy="1220111"/>
          </a:xfrm>
          <a:prstGeom prst="rect">
            <a:avLst/>
          </a:prstGeom>
        </p:spPr>
      </p:pic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77B8467-9875-174D-9E1D-2CA2A4675B36}"/>
              </a:ext>
            </a:extLst>
          </p:cNvPr>
          <p:cNvGrpSpPr/>
          <p:nvPr/>
        </p:nvGrpSpPr>
        <p:grpSpPr>
          <a:xfrm>
            <a:off x="3724822" y="3267144"/>
            <a:ext cx="2415424" cy="577516"/>
            <a:chOff x="3547741" y="2040558"/>
            <a:chExt cx="2415424" cy="577516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A77B5352-D02A-504C-9BB2-F07CAFE14C03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68CC3B0-AC60-E44F-B792-BF64F5E201AD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894A319-B999-A341-8811-8A23A0CE62F1}"/>
              </a:ext>
            </a:extLst>
          </p:cNvPr>
          <p:cNvGrpSpPr/>
          <p:nvPr/>
        </p:nvGrpSpPr>
        <p:grpSpPr>
          <a:xfrm>
            <a:off x="8061650" y="3225032"/>
            <a:ext cx="1577769" cy="827194"/>
            <a:chOff x="8302855" y="3310391"/>
            <a:chExt cx="1577769" cy="827194"/>
          </a:xfrm>
        </p:grpSpPr>
        <p:sp>
          <p:nvSpPr>
            <p:cNvPr id="143" name="Rounded Rectangular Callout 142">
              <a:extLst>
                <a:ext uri="{FF2B5EF4-FFF2-40B4-BE49-F238E27FC236}">
                  <a16:creationId xmlns:a16="http://schemas.microsoft.com/office/drawing/2014/main" id="{3770C703-6481-C14C-8741-C9E3B669F45A}"/>
                </a:ext>
              </a:extLst>
            </p:cNvPr>
            <p:cNvSpPr/>
            <p:nvPr/>
          </p:nvSpPr>
          <p:spPr bwMode="auto">
            <a:xfrm>
              <a:off x="8311690" y="3310391"/>
              <a:ext cx="1560101" cy="706438"/>
            </a:xfrm>
            <a:prstGeom prst="wedgeRoundRectCallout">
              <a:avLst>
                <a:gd name="adj1" fmla="val -110677"/>
                <a:gd name="adj2" fmla="val 5218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588221-B5E2-5749-82B0-ABA4FF5D3B87}"/>
                </a:ext>
              </a:extLst>
            </p:cNvPr>
            <p:cNvSpPr txBox="1"/>
            <p:nvPr/>
          </p:nvSpPr>
          <p:spPr>
            <a:xfrm>
              <a:off x="8302855" y="3509721"/>
              <a:ext cx="1577769" cy="62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kern="0" dirty="0"/>
                <a:t>X=</a:t>
              </a:r>
              <a:r>
                <a:rPr lang="el-GR" sz="18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sz="1800" i="1" kern="0" baseline="-25000" dirty="0" err="1">
                  <a:solidFill>
                    <a:srgbClr val="FF0000"/>
                  </a:solidFill>
                </a:rPr>
                <a:t>i</a:t>
              </a:r>
              <a:r>
                <a:rPr lang="en-US" sz="1800" i="1" kern="0" baseline="-25000" dirty="0">
                  <a:solidFill>
                    <a:srgbClr val="FF0000"/>
                  </a:solidFill>
                </a:rPr>
                <a:t> </a:t>
              </a:r>
              <a:r>
                <a:rPr lang="en-US" sz="1800" i="1" kern="0" dirty="0">
                  <a:solidFill>
                    <a:srgbClr val="FF0000"/>
                  </a:solidFill>
                </a:rPr>
                <a:t>… </a:t>
              </a:r>
              <a:r>
                <a:rPr lang="el-GR" sz="1800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sz="1800" i="1" kern="0" baseline="-25000" dirty="0">
                  <a:solidFill>
                    <a:srgbClr val="FF0000"/>
                  </a:solidFill>
                </a:rPr>
                <a:t>i+k-1</a:t>
              </a:r>
              <a:endParaRPr lang="da-DK" sz="1400" i="1" dirty="0"/>
            </a:p>
            <a:p>
              <a:endParaRPr lang="da-DK" sz="1400" dirty="0">
                <a:solidFill>
                  <a:srgbClr val="3737FF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E3ED30-138A-B946-830E-7FDAA173B33A}"/>
              </a:ext>
            </a:extLst>
          </p:cNvPr>
          <p:cNvGrpSpPr/>
          <p:nvPr/>
        </p:nvGrpSpPr>
        <p:grpSpPr>
          <a:xfrm>
            <a:off x="330506" y="2240195"/>
            <a:ext cx="8498143" cy="470823"/>
            <a:chOff x="330506" y="2240195"/>
            <a:chExt cx="8498143" cy="470823"/>
          </a:xfrm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1D4CD46-F6F4-C64B-A8FC-DCB8333A3648}"/>
                </a:ext>
              </a:extLst>
            </p:cNvPr>
            <p:cNvSpPr/>
            <p:nvPr/>
          </p:nvSpPr>
          <p:spPr bwMode="auto">
            <a:xfrm>
              <a:off x="1604147" y="2566171"/>
              <a:ext cx="964718" cy="144847"/>
            </a:xfrm>
            <a:prstGeom prst="rect">
              <a:avLst/>
            </a:prstGeom>
            <a:solidFill>
              <a:srgbClr val="3737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33DAA2E0-7122-8B41-B771-5FCDAB01E76A}"/>
                </a:ext>
              </a:extLst>
            </p:cNvPr>
            <p:cNvSpPr/>
            <p:nvPr/>
          </p:nvSpPr>
          <p:spPr bwMode="auto">
            <a:xfrm>
              <a:off x="2568864" y="2565636"/>
              <a:ext cx="964718" cy="144847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9B6BCBA9-C69F-5B41-810A-14FA32D55821}"/>
                </a:ext>
              </a:extLst>
            </p:cNvPr>
            <p:cNvSpPr/>
            <p:nvPr/>
          </p:nvSpPr>
          <p:spPr bwMode="auto">
            <a:xfrm>
              <a:off x="330506" y="2565635"/>
              <a:ext cx="1273642" cy="1448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4D6E6BC-09C7-1D45-9105-4B3BE66BA209}"/>
                </a:ext>
              </a:extLst>
            </p:cNvPr>
            <p:cNvSpPr/>
            <p:nvPr/>
          </p:nvSpPr>
          <p:spPr bwMode="auto">
            <a:xfrm>
              <a:off x="7863931" y="2563881"/>
              <a:ext cx="964718" cy="144847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35A0975-FFAB-214D-B028-D2ECE870C709}"/>
                </a:ext>
              </a:extLst>
            </p:cNvPr>
            <p:cNvSpPr/>
            <p:nvPr/>
          </p:nvSpPr>
          <p:spPr bwMode="auto">
            <a:xfrm>
              <a:off x="5625573" y="2563880"/>
              <a:ext cx="1273642" cy="144847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D25BA6A-BD21-AD4C-95E2-1C54CFDF52F4}"/>
                </a:ext>
              </a:extLst>
            </p:cNvPr>
            <p:cNvSpPr txBox="1"/>
            <p:nvPr/>
          </p:nvSpPr>
          <p:spPr>
            <a:xfrm>
              <a:off x="1930888" y="2254883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X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E290EFA-3148-0D45-BAB2-6E966A342840}"/>
                </a:ext>
              </a:extLst>
            </p:cNvPr>
            <p:cNvSpPr txBox="1"/>
            <p:nvPr/>
          </p:nvSpPr>
          <p:spPr>
            <a:xfrm>
              <a:off x="751308" y="2240195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DB23121-26BF-084B-B061-CA82AC4EAD45}"/>
                </a:ext>
              </a:extLst>
            </p:cNvPr>
            <p:cNvSpPr txBox="1"/>
            <p:nvPr/>
          </p:nvSpPr>
          <p:spPr>
            <a:xfrm>
              <a:off x="2873086" y="2261279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DB895A6-AD0E-844E-A517-A67854776667}"/>
                </a:ext>
              </a:extLst>
            </p:cNvPr>
            <p:cNvSpPr txBox="1"/>
            <p:nvPr/>
          </p:nvSpPr>
          <p:spPr>
            <a:xfrm>
              <a:off x="6125904" y="2259059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DC5B16E-9197-1C44-8800-5FEFC2B57FFA}"/>
                </a:ext>
              </a:extLst>
            </p:cNvPr>
            <p:cNvSpPr txBox="1"/>
            <p:nvPr/>
          </p:nvSpPr>
          <p:spPr>
            <a:xfrm>
              <a:off x="8201689" y="2267383"/>
              <a:ext cx="2892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i="1" dirty="0"/>
                <a:t>Y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29B32AFB-E621-A94C-99EF-8715FCBE9FEE}"/>
              </a:ext>
            </a:extLst>
          </p:cNvPr>
          <p:cNvGrpSpPr/>
          <p:nvPr/>
        </p:nvGrpSpPr>
        <p:grpSpPr>
          <a:xfrm>
            <a:off x="3957905" y="1642563"/>
            <a:ext cx="2233662" cy="1156674"/>
            <a:chOff x="7574222" y="619886"/>
            <a:chExt cx="2233662" cy="1156674"/>
          </a:xfrm>
        </p:grpSpPr>
        <p:sp>
          <p:nvSpPr>
            <p:cNvPr id="159" name="Rounded Rectangular Callout 158">
              <a:extLst>
                <a:ext uri="{FF2B5EF4-FFF2-40B4-BE49-F238E27FC236}">
                  <a16:creationId xmlns:a16="http://schemas.microsoft.com/office/drawing/2014/main" id="{4018BE9D-C2BD-1347-864C-811C0119CFD6}"/>
                </a:ext>
              </a:extLst>
            </p:cNvPr>
            <p:cNvSpPr/>
            <p:nvPr/>
          </p:nvSpPr>
          <p:spPr bwMode="auto">
            <a:xfrm>
              <a:off x="7574222" y="619886"/>
              <a:ext cx="2233662" cy="1156674"/>
            </a:xfrm>
            <a:prstGeom prst="wedgeRoundRectCallout">
              <a:avLst>
                <a:gd name="adj1" fmla="val -21753"/>
                <a:gd name="adj2" fmla="val 9938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386CD3D6-090A-2F43-8C76-92120D5882C2}"/>
                    </a:ext>
                  </a:extLst>
                </p:cNvPr>
                <p:cNvSpPr txBox="1"/>
                <p:nvPr/>
              </p:nvSpPr>
              <p:spPr>
                <a:xfrm>
                  <a:off x="7607648" y="859543"/>
                  <a:ext cx="2136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800" b="1" dirty="0"/>
                    <a:t>Shannon</a:t>
                  </a:r>
                  <a:r>
                    <a:rPr lang="da-DK" sz="1800" dirty="0"/>
                    <a:t>: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da-DK" sz="1800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386CD3D6-090A-2F43-8C76-92120D5882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648" y="859543"/>
                  <a:ext cx="2136809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1765" t="-3846" b="-7692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4083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</a:rPr>
                  <a:t>Claim: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chemeClr val="tx1"/>
                    </a:solidFill>
                  </a:rPr>
                  <a:t>Operations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during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:r>
                  <a:rPr lang="da-DK" kern="0" dirty="0" err="1">
                    <a:solidFill>
                      <a:srgbClr val="FF00FF"/>
                    </a:solidFill>
                  </a:rPr>
                  <a:t>purple</a:t>
                </a:r>
                <a:r>
                  <a:rPr lang="da-DK" kern="0" dirty="0">
                    <a:solidFill>
                      <a:schemeClr val="tx1"/>
                    </a:solidFill>
                  </a:rPr>
                  <a:t> must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probe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</a:t>
                </a:r>
                <a:r>
                  <a:rPr lang="en-US" kern="0" dirty="0"/>
                  <a:t>cells that were </a:t>
                </a:r>
                <a:r>
                  <a:rPr lang="en-US" i="1" kern="0" dirty="0"/>
                  <a:t>last written </a:t>
                </a:r>
                <a:r>
                  <a:rPr lang="en-US" kern="0" dirty="0"/>
                  <a:t>to during </a:t>
                </a:r>
                <a:r>
                  <a:rPr lang="en-US" kern="0" dirty="0">
                    <a:solidFill>
                      <a:srgbClr val="3737FF"/>
                    </a:solidFill>
                  </a:rPr>
                  <a:t>blue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Holds for any two consecutive intervals of length </a:t>
                </a:r>
                <a:r>
                  <a:rPr lang="en-US" i="1" kern="0" dirty="0"/>
                  <a:t>k</a:t>
                </a:r>
                <a:r>
                  <a:rPr lang="en-US" kern="0" dirty="0"/>
                  <a:t> and for any length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blipFill>
                <a:blip r:embed="rId3"/>
                <a:stretch>
                  <a:fillRect l="-49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1B997B-69D9-E045-BD9C-BA6D1ED5A840}"/>
              </a:ext>
            </a:extLst>
          </p:cNvPr>
          <p:cNvCxnSpPr>
            <a:cxnSpLocks/>
          </p:cNvCxnSpPr>
          <p:nvPr/>
        </p:nvCxnSpPr>
        <p:spPr bwMode="auto">
          <a:xfrm>
            <a:off x="1476260" y="5337487"/>
            <a:ext cx="751350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B55DB1E-CF47-2D43-8CF9-901FCF28829C}"/>
              </a:ext>
            </a:extLst>
          </p:cNvPr>
          <p:cNvGrpSpPr/>
          <p:nvPr/>
        </p:nvGrpSpPr>
        <p:grpSpPr>
          <a:xfrm>
            <a:off x="2083306" y="4995870"/>
            <a:ext cx="5535790" cy="95676"/>
            <a:chOff x="2110178" y="4090868"/>
            <a:chExt cx="5535790" cy="9567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E31A19-9ED0-0F4C-8823-ABB06D4C8DDE}"/>
                </a:ext>
              </a:extLst>
            </p:cNvPr>
            <p:cNvSpPr/>
            <p:nvPr/>
          </p:nvSpPr>
          <p:spPr bwMode="auto">
            <a:xfrm>
              <a:off x="21101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C77281-AA62-C743-8879-42665603FA4C}"/>
                </a:ext>
              </a:extLst>
            </p:cNvPr>
            <p:cNvSpPr/>
            <p:nvPr/>
          </p:nvSpPr>
          <p:spPr bwMode="auto">
            <a:xfrm>
              <a:off x="22930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3F2A011-5374-CE42-88CB-D46C20EC03AB}"/>
                </a:ext>
              </a:extLst>
            </p:cNvPr>
            <p:cNvSpPr/>
            <p:nvPr/>
          </p:nvSpPr>
          <p:spPr bwMode="auto">
            <a:xfrm>
              <a:off x="24759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2E6DE02-D681-9444-A03E-FB6ABEC8D61D}"/>
                </a:ext>
              </a:extLst>
            </p:cNvPr>
            <p:cNvSpPr/>
            <p:nvPr/>
          </p:nvSpPr>
          <p:spPr bwMode="auto">
            <a:xfrm>
              <a:off x="26588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2FCB5F9-2EA4-B54E-BCE5-F40D078FAEC7}"/>
                </a:ext>
              </a:extLst>
            </p:cNvPr>
            <p:cNvSpPr/>
            <p:nvPr/>
          </p:nvSpPr>
          <p:spPr bwMode="auto">
            <a:xfrm>
              <a:off x="28620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C206A2-73DC-BD45-8DE9-15C4394E18C2}"/>
                </a:ext>
              </a:extLst>
            </p:cNvPr>
            <p:cNvSpPr/>
            <p:nvPr/>
          </p:nvSpPr>
          <p:spPr bwMode="auto">
            <a:xfrm>
              <a:off x="30448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51021D-E0E0-124B-9AC6-1BD893DC515B}"/>
                </a:ext>
              </a:extLst>
            </p:cNvPr>
            <p:cNvSpPr/>
            <p:nvPr/>
          </p:nvSpPr>
          <p:spPr bwMode="auto">
            <a:xfrm>
              <a:off x="32277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EB9F36-501A-554D-BBC0-4B4D1BB1B46D}"/>
                </a:ext>
              </a:extLst>
            </p:cNvPr>
            <p:cNvSpPr/>
            <p:nvPr/>
          </p:nvSpPr>
          <p:spPr bwMode="auto">
            <a:xfrm>
              <a:off x="34106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DD0D81C-5922-A64B-869C-FA6C5D8F347B}"/>
                </a:ext>
              </a:extLst>
            </p:cNvPr>
            <p:cNvSpPr/>
            <p:nvPr/>
          </p:nvSpPr>
          <p:spPr bwMode="auto">
            <a:xfrm>
              <a:off x="36138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119994-EC7D-6945-8C32-B6ED230BC9AE}"/>
                </a:ext>
              </a:extLst>
            </p:cNvPr>
            <p:cNvSpPr/>
            <p:nvPr/>
          </p:nvSpPr>
          <p:spPr bwMode="auto">
            <a:xfrm>
              <a:off x="37967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EC8CBED-E43A-DF4A-AF84-2D731852B5CF}"/>
                </a:ext>
              </a:extLst>
            </p:cNvPr>
            <p:cNvSpPr/>
            <p:nvPr/>
          </p:nvSpPr>
          <p:spPr bwMode="auto">
            <a:xfrm>
              <a:off x="39796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5E8B1D2-1FED-674D-8FF3-4482C69E1853}"/>
                </a:ext>
              </a:extLst>
            </p:cNvPr>
            <p:cNvSpPr/>
            <p:nvPr/>
          </p:nvSpPr>
          <p:spPr bwMode="auto">
            <a:xfrm>
              <a:off x="41624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D0C41B3-D555-8F47-B39C-2FEB0C3D75F8}"/>
                </a:ext>
              </a:extLst>
            </p:cNvPr>
            <p:cNvSpPr/>
            <p:nvPr/>
          </p:nvSpPr>
          <p:spPr bwMode="auto">
            <a:xfrm>
              <a:off x="43656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C330C86-948F-C143-8E35-E615D79B67DB}"/>
                </a:ext>
              </a:extLst>
            </p:cNvPr>
            <p:cNvSpPr/>
            <p:nvPr/>
          </p:nvSpPr>
          <p:spPr bwMode="auto">
            <a:xfrm>
              <a:off x="45485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8AE9533-13D9-5544-8C60-3692E86FFBCB}"/>
                </a:ext>
              </a:extLst>
            </p:cNvPr>
            <p:cNvSpPr/>
            <p:nvPr/>
          </p:nvSpPr>
          <p:spPr bwMode="auto">
            <a:xfrm>
              <a:off x="47314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6C5DB08-D544-3C4E-A485-57B083FC4C10}"/>
                </a:ext>
              </a:extLst>
            </p:cNvPr>
            <p:cNvSpPr/>
            <p:nvPr/>
          </p:nvSpPr>
          <p:spPr bwMode="auto">
            <a:xfrm>
              <a:off x="49143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E2B52AD-EAC4-9949-8360-3E771CF1794B}"/>
                </a:ext>
              </a:extLst>
            </p:cNvPr>
            <p:cNvSpPr/>
            <p:nvPr/>
          </p:nvSpPr>
          <p:spPr bwMode="auto">
            <a:xfrm>
              <a:off x="51175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3C1317-73DF-6540-BCD4-842392F48DB8}"/>
                </a:ext>
              </a:extLst>
            </p:cNvPr>
            <p:cNvSpPr/>
            <p:nvPr/>
          </p:nvSpPr>
          <p:spPr bwMode="auto">
            <a:xfrm>
              <a:off x="53004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8F8803B-EBC1-914A-BA7D-3E25503CF78E}"/>
                </a:ext>
              </a:extLst>
            </p:cNvPr>
            <p:cNvSpPr/>
            <p:nvPr/>
          </p:nvSpPr>
          <p:spPr bwMode="auto">
            <a:xfrm>
              <a:off x="54832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8E41C8F-4083-354C-BCF4-64351C7A9FCD}"/>
                </a:ext>
              </a:extLst>
            </p:cNvPr>
            <p:cNvSpPr/>
            <p:nvPr/>
          </p:nvSpPr>
          <p:spPr bwMode="auto">
            <a:xfrm>
              <a:off x="56661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ED37485-A6EF-594A-B5BC-B8A9F4BBF273}"/>
                </a:ext>
              </a:extLst>
            </p:cNvPr>
            <p:cNvSpPr/>
            <p:nvPr/>
          </p:nvSpPr>
          <p:spPr bwMode="auto">
            <a:xfrm>
              <a:off x="58693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D0056CC-25ED-4746-B6DC-373F2572A519}"/>
                </a:ext>
              </a:extLst>
            </p:cNvPr>
            <p:cNvSpPr/>
            <p:nvPr/>
          </p:nvSpPr>
          <p:spPr bwMode="auto">
            <a:xfrm>
              <a:off x="60522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2C7D38-34E6-324E-934F-6F79D860C70C}"/>
                </a:ext>
              </a:extLst>
            </p:cNvPr>
            <p:cNvSpPr/>
            <p:nvPr/>
          </p:nvSpPr>
          <p:spPr bwMode="auto">
            <a:xfrm>
              <a:off x="62351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5F991EA-3DCF-3F4E-B3F4-8A41E9D19F53}"/>
                </a:ext>
              </a:extLst>
            </p:cNvPr>
            <p:cNvSpPr/>
            <p:nvPr/>
          </p:nvSpPr>
          <p:spPr bwMode="auto">
            <a:xfrm>
              <a:off x="64180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58E0B2-84CA-1A4B-A25E-0C4DEBD617BF}"/>
                </a:ext>
              </a:extLst>
            </p:cNvPr>
            <p:cNvSpPr/>
            <p:nvPr/>
          </p:nvSpPr>
          <p:spPr bwMode="auto">
            <a:xfrm>
              <a:off x="66212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E358E9A-4E0A-C249-8510-3E2F38006E48}"/>
                </a:ext>
              </a:extLst>
            </p:cNvPr>
            <p:cNvSpPr/>
            <p:nvPr/>
          </p:nvSpPr>
          <p:spPr bwMode="auto">
            <a:xfrm>
              <a:off x="68040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D4ECC9E-D43E-674A-BAB5-16D0FF9E42D6}"/>
                </a:ext>
              </a:extLst>
            </p:cNvPr>
            <p:cNvSpPr/>
            <p:nvPr/>
          </p:nvSpPr>
          <p:spPr bwMode="auto">
            <a:xfrm>
              <a:off x="69869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250D6D4-3678-004D-8CBE-1B28504779D6}"/>
                </a:ext>
              </a:extLst>
            </p:cNvPr>
            <p:cNvSpPr/>
            <p:nvPr/>
          </p:nvSpPr>
          <p:spPr bwMode="auto">
            <a:xfrm>
              <a:off x="71698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C14AD66-30BB-1143-BDBF-5AA6D862D2D9}"/>
                </a:ext>
              </a:extLst>
            </p:cNvPr>
            <p:cNvSpPr/>
            <p:nvPr/>
          </p:nvSpPr>
          <p:spPr bwMode="auto">
            <a:xfrm>
              <a:off x="73730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FDC323B-0B28-5848-8006-B12D39E7451C}"/>
                </a:ext>
              </a:extLst>
            </p:cNvPr>
            <p:cNvSpPr/>
            <p:nvPr/>
          </p:nvSpPr>
          <p:spPr bwMode="auto">
            <a:xfrm>
              <a:off x="75559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25B0FC78-50F1-0547-A377-62C05AEDD8CB}"/>
              </a:ext>
            </a:extLst>
          </p:cNvPr>
          <p:cNvSpPr/>
          <p:nvPr/>
        </p:nvSpPr>
        <p:spPr bwMode="auto">
          <a:xfrm>
            <a:off x="7718924" y="4994031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6951544-1E0A-B14B-A189-908F1784A0A7}"/>
              </a:ext>
            </a:extLst>
          </p:cNvPr>
          <p:cNvSpPr/>
          <p:nvPr/>
        </p:nvSpPr>
        <p:spPr bwMode="auto">
          <a:xfrm>
            <a:off x="7901804" y="4994031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D40C05-1BBB-C148-8036-1781F39E6679}"/>
              </a:ext>
            </a:extLst>
          </p:cNvPr>
          <p:cNvGrpSpPr/>
          <p:nvPr/>
        </p:nvGrpSpPr>
        <p:grpSpPr>
          <a:xfrm>
            <a:off x="4794048" y="2955292"/>
            <a:ext cx="569528" cy="473708"/>
            <a:chOff x="4794048" y="3114169"/>
            <a:chExt cx="569528" cy="47370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78A8BE9-708F-D24C-9AE0-216E32CA9A86}"/>
                </a:ext>
              </a:extLst>
            </p:cNvPr>
            <p:cNvSpPr/>
            <p:nvPr/>
          </p:nvSpPr>
          <p:spPr bwMode="auto">
            <a:xfrm>
              <a:off x="4794048" y="3114169"/>
              <a:ext cx="523566" cy="473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CB5B5D-A84B-F040-A765-CC9672F9FF16}"/>
                </a:ext>
              </a:extLst>
            </p:cNvPr>
            <p:cNvSpPr txBox="1"/>
            <p:nvPr/>
          </p:nvSpPr>
          <p:spPr>
            <a:xfrm>
              <a:off x="4794616" y="3185515"/>
              <a:ext cx="568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sz="1600" i="1" dirty="0"/>
                <a:t>n</a:t>
              </a:r>
              <a:r>
                <a:rPr lang="en-DK" sz="1600" dirty="0"/>
                <a:t>/2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165AE5-850E-AE4C-B59F-C74855F334F1}"/>
              </a:ext>
            </a:extLst>
          </p:cNvPr>
          <p:cNvGrpSpPr/>
          <p:nvPr/>
        </p:nvGrpSpPr>
        <p:grpSpPr>
          <a:xfrm>
            <a:off x="3267737" y="3315608"/>
            <a:ext cx="3599519" cy="504136"/>
            <a:chOff x="3267737" y="3315608"/>
            <a:chExt cx="3599519" cy="504136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CAE8764-E776-F44F-A056-D39FAC1E814C}"/>
                </a:ext>
              </a:extLst>
            </p:cNvPr>
            <p:cNvGrpSpPr/>
            <p:nvPr/>
          </p:nvGrpSpPr>
          <p:grpSpPr>
            <a:xfrm>
              <a:off x="3267737" y="3346036"/>
              <a:ext cx="569528" cy="473708"/>
              <a:chOff x="4794048" y="3114169"/>
              <a:chExt cx="569528" cy="473708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A0EF314-FE6F-5946-BEFB-64EB3E142F2B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790B82A-E915-4044-A410-046A3CD27E59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/4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69A4C64-55B8-534F-8D1B-EE5507A586F2}"/>
                </a:ext>
              </a:extLst>
            </p:cNvPr>
            <p:cNvGrpSpPr/>
            <p:nvPr/>
          </p:nvGrpSpPr>
          <p:grpSpPr>
            <a:xfrm>
              <a:off x="6297728" y="3315608"/>
              <a:ext cx="569528" cy="473708"/>
              <a:chOff x="4794048" y="3114169"/>
              <a:chExt cx="569528" cy="473708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61242E1-0597-F84D-89A8-CD3D77BD99D9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7C2BCDA-EA3C-6D4B-8051-2D3A267B9C7A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/4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36BDE5-4DA8-6047-AD23-AEAE8153368D}"/>
              </a:ext>
            </a:extLst>
          </p:cNvPr>
          <p:cNvGrpSpPr/>
          <p:nvPr/>
        </p:nvGrpSpPr>
        <p:grpSpPr>
          <a:xfrm>
            <a:off x="2022287" y="5098104"/>
            <a:ext cx="6110981" cy="238230"/>
            <a:chOff x="1998310" y="5913436"/>
            <a:chExt cx="6110981" cy="23823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22A933B-A537-644A-857D-CC6CDC674E26}"/>
                </a:ext>
              </a:extLst>
            </p:cNvPr>
            <p:cNvGrpSpPr/>
            <p:nvPr/>
          </p:nvGrpSpPr>
          <p:grpSpPr>
            <a:xfrm>
              <a:off x="1998310" y="5926229"/>
              <a:ext cx="1534501" cy="225437"/>
              <a:chOff x="1998311" y="5099258"/>
              <a:chExt cx="6055426" cy="246715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FA50D47-65E9-0F4E-929A-A2744432EE5E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13E28C1-ABE3-EF4A-831F-B9351AE2B5FB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CB53F13-60E3-CC42-B31E-54666AD6399A}"/>
                </a:ext>
              </a:extLst>
            </p:cNvPr>
            <p:cNvGrpSpPr/>
            <p:nvPr/>
          </p:nvGrpSpPr>
          <p:grpSpPr>
            <a:xfrm>
              <a:off x="3538024" y="5913438"/>
              <a:ext cx="1534501" cy="225437"/>
              <a:chOff x="1998311" y="5099258"/>
              <a:chExt cx="6055426" cy="246715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13C031C-8957-8548-AED8-A8F6D949F26E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C4C4FE4-3CC3-4C48-A4B2-94A31AC6F336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ACB2E96-983C-8A48-B982-BA06B54DC076}"/>
                </a:ext>
              </a:extLst>
            </p:cNvPr>
            <p:cNvGrpSpPr/>
            <p:nvPr/>
          </p:nvGrpSpPr>
          <p:grpSpPr>
            <a:xfrm>
              <a:off x="5056407" y="5913437"/>
              <a:ext cx="1534501" cy="225437"/>
              <a:chOff x="1998311" y="5099258"/>
              <a:chExt cx="6055426" cy="246715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A60C10C-B7EE-7349-92DD-86C1410D4651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C781928-2B7A-9740-B1E1-F9623AB5B286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F34F3DA-2B97-444E-9009-6796A8252A12}"/>
                </a:ext>
              </a:extLst>
            </p:cNvPr>
            <p:cNvGrpSpPr/>
            <p:nvPr/>
          </p:nvGrpSpPr>
          <p:grpSpPr>
            <a:xfrm>
              <a:off x="6574790" y="5913436"/>
              <a:ext cx="1534501" cy="225437"/>
              <a:chOff x="1998311" y="5099258"/>
              <a:chExt cx="6055426" cy="246715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D6C6B9A-0775-454A-A59F-0B180760B1FA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A4E2444-A536-5047-8F51-9BD61FE0EC26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97EE83-A898-3846-87A2-8CD09586FEAE}"/>
              </a:ext>
            </a:extLst>
          </p:cNvPr>
          <p:cNvGrpSpPr/>
          <p:nvPr/>
        </p:nvGrpSpPr>
        <p:grpSpPr>
          <a:xfrm>
            <a:off x="2485891" y="4019134"/>
            <a:ext cx="5114215" cy="485607"/>
            <a:chOff x="2485891" y="4019134"/>
            <a:chExt cx="5114215" cy="48560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655046E-1B33-B94F-8408-C21E9BDD0AB5}"/>
                </a:ext>
              </a:extLst>
            </p:cNvPr>
            <p:cNvGrpSpPr/>
            <p:nvPr/>
          </p:nvGrpSpPr>
          <p:grpSpPr>
            <a:xfrm>
              <a:off x="2485891" y="4027275"/>
              <a:ext cx="569528" cy="473708"/>
              <a:chOff x="4794048" y="3114169"/>
              <a:chExt cx="569528" cy="473708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DEDAA47-D889-DF43-8B0F-64F1DD60D33C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7FDA0F2-4F42-934A-BB71-E1B6244EB398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70EFD9A-C36F-4A4D-9B94-FEE26EDF38B7}"/>
                </a:ext>
              </a:extLst>
            </p:cNvPr>
            <p:cNvGrpSpPr/>
            <p:nvPr/>
          </p:nvGrpSpPr>
          <p:grpSpPr>
            <a:xfrm>
              <a:off x="4004941" y="4019496"/>
              <a:ext cx="569528" cy="473708"/>
              <a:chOff x="4794048" y="3114169"/>
              <a:chExt cx="569528" cy="473708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63ED746-E6F6-A342-AA0B-8CE1B1FCD4B5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5C851AF-0C8F-194A-8132-EBA21E34D6BD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1B5D018-F641-4D40-88A1-5011574E6A1D}"/>
                </a:ext>
              </a:extLst>
            </p:cNvPr>
            <p:cNvGrpSpPr/>
            <p:nvPr/>
          </p:nvGrpSpPr>
          <p:grpSpPr>
            <a:xfrm>
              <a:off x="5545888" y="4019134"/>
              <a:ext cx="569528" cy="473708"/>
              <a:chOff x="4794048" y="3114169"/>
              <a:chExt cx="569528" cy="473708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1701391-2AAC-2F43-924E-EDCA0A84796D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61AD660-EE08-D342-B59D-CFE551D1E93A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1C2E64A-1F2B-FB42-A915-E840C264A1CA}"/>
                </a:ext>
              </a:extLst>
            </p:cNvPr>
            <p:cNvGrpSpPr/>
            <p:nvPr/>
          </p:nvGrpSpPr>
          <p:grpSpPr>
            <a:xfrm>
              <a:off x="7030578" y="4031033"/>
              <a:ext cx="569528" cy="473708"/>
              <a:chOff x="4794048" y="3114169"/>
              <a:chExt cx="569528" cy="473708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2D91FF7-D560-CD46-BA20-9B72D4D10574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E5B5685-C0BB-4044-849E-4C1870C20F83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B9E792B-4F12-7446-B5EF-32361051A005}"/>
              </a:ext>
            </a:extLst>
          </p:cNvPr>
          <p:cNvGrpSpPr/>
          <p:nvPr/>
        </p:nvGrpSpPr>
        <p:grpSpPr>
          <a:xfrm>
            <a:off x="7629169" y="2601885"/>
            <a:ext cx="2288290" cy="1156674"/>
            <a:chOff x="7574222" y="619886"/>
            <a:chExt cx="2288290" cy="1156674"/>
          </a:xfrm>
        </p:grpSpPr>
        <p:sp>
          <p:nvSpPr>
            <p:cNvPr id="146" name="Rounded Rectangular Callout 145">
              <a:extLst>
                <a:ext uri="{FF2B5EF4-FFF2-40B4-BE49-F238E27FC236}">
                  <a16:creationId xmlns:a16="http://schemas.microsoft.com/office/drawing/2014/main" id="{4C261D6A-EAD6-8844-B276-9F54BE971282}"/>
                </a:ext>
              </a:extLst>
            </p:cNvPr>
            <p:cNvSpPr/>
            <p:nvPr/>
          </p:nvSpPr>
          <p:spPr bwMode="auto">
            <a:xfrm>
              <a:off x="7574222" y="619886"/>
              <a:ext cx="2136809" cy="1156674"/>
            </a:xfrm>
            <a:prstGeom prst="wedgeRoundRectCallout">
              <a:avLst>
                <a:gd name="adj1" fmla="val -53812"/>
                <a:gd name="adj2" fmla="val 8319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ADB197A-EE4D-204C-8160-B0EF053E9380}"/>
                </a:ext>
              </a:extLst>
            </p:cNvPr>
            <p:cNvSpPr txBox="1"/>
            <p:nvPr/>
          </p:nvSpPr>
          <p:spPr>
            <a:xfrm>
              <a:off x="7725703" y="737797"/>
              <a:ext cx="21368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Probes</a:t>
              </a:r>
              <a:r>
                <a:rPr lang="da-DK" sz="1800" dirty="0"/>
                <a:t> </a:t>
              </a:r>
              <a:r>
                <a:rPr lang="da-DK" sz="1800" dirty="0" err="1"/>
                <a:t>counted</a:t>
              </a:r>
              <a:r>
                <a:rPr lang="da-DK" sz="1800" dirty="0"/>
                <a:t> in nodes </a:t>
              </a:r>
              <a:r>
                <a:rPr lang="da-DK" sz="1800" dirty="0" err="1"/>
                <a:t>are</a:t>
              </a:r>
              <a:r>
                <a:rPr lang="da-DK" sz="1800" dirty="0"/>
                <a:t> </a:t>
              </a:r>
              <a:r>
                <a:rPr lang="da-DK" sz="1800" dirty="0" err="1"/>
                <a:t>disjoint</a:t>
              </a:r>
              <a:r>
                <a:rPr lang="da-DK" sz="1800" dirty="0"/>
                <a:t>!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84A40D3-8396-DE45-94B9-363506F9E2A9}"/>
              </a:ext>
            </a:extLst>
          </p:cNvPr>
          <p:cNvGrpSpPr/>
          <p:nvPr/>
        </p:nvGrpSpPr>
        <p:grpSpPr>
          <a:xfrm>
            <a:off x="467909" y="3055502"/>
            <a:ext cx="2194238" cy="764242"/>
            <a:chOff x="447410" y="-845533"/>
            <a:chExt cx="2194238" cy="764242"/>
          </a:xfrm>
        </p:grpSpPr>
        <p:sp>
          <p:nvSpPr>
            <p:cNvPr id="149" name="Rounded Rectangular Callout 148">
              <a:extLst>
                <a:ext uri="{FF2B5EF4-FFF2-40B4-BE49-F238E27FC236}">
                  <a16:creationId xmlns:a16="http://schemas.microsoft.com/office/drawing/2014/main" id="{638CECDC-3890-B44A-8481-C554F01D3194}"/>
                </a:ext>
              </a:extLst>
            </p:cNvPr>
            <p:cNvSpPr/>
            <p:nvPr/>
          </p:nvSpPr>
          <p:spPr bwMode="auto">
            <a:xfrm>
              <a:off x="447410" y="-845533"/>
              <a:ext cx="2171257" cy="764242"/>
            </a:xfrm>
            <a:prstGeom prst="wedgeRoundRectCallout">
              <a:avLst>
                <a:gd name="adj1" fmla="val 71008"/>
                <a:gd name="adj2" fmla="val 19769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28877E86-132D-6948-8070-EA106B50A95E}"/>
                    </a:ext>
                  </a:extLst>
                </p:cNvPr>
                <p:cNvSpPr txBox="1"/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800" dirty="0"/>
                    <a:t>One </a:t>
                  </a:r>
                  <a:r>
                    <a:rPr lang="da-DK" sz="1800" dirty="0" err="1"/>
                    <a:t>layer</a:t>
                  </a:r>
                  <a:r>
                    <a:rPr lang="da-DK" sz="1800" dirty="0"/>
                    <a:t> sums to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da-DK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da-DK" sz="1800" b="0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da-DK" sz="1800" dirty="0"/>
                </a:p>
              </p:txBody>
            </p:sp>
          </mc:Choice>
          <mc:Fallback xmlns="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28877E86-132D-6948-8070-EA106B50A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765" t="-1923" b="-13462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04B7AA9-6403-B947-9F71-12C6BDA9C7A4}"/>
              </a:ext>
            </a:extLst>
          </p:cNvPr>
          <p:cNvGrpSpPr/>
          <p:nvPr/>
        </p:nvGrpSpPr>
        <p:grpSpPr>
          <a:xfrm>
            <a:off x="531210" y="5212871"/>
            <a:ext cx="2340916" cy="764242"/>
            <a:chOff x="447410" y="-845533"/>
            <a:chExt cx="2340916" cy="764242"/>
          </a:xfrm>
        </p:grpSpPr>
        <p:sp>
          <p:nvSpPr>
            <p:cNvPr id="152" name="Rounded Rectangular Callout 151">
              <a:extLst>
                <a:ext uri="{FF2B5EF4-FFF2-40B4-BE49-F238E27FC236}">
                  <a16:creationId xmlns:a16="http://schemas.microsoft.com/office/drawing/2014/main" id="{A5C5C8C4-DAF6-F54D-92D5-B8C2924C35A5}"/>
                </a:ext>
              </a:extLst>
            </p:cNvPr>
            <p:cNvSpPr/>
            <p:nvPr/>
          </p:nvSpPr>
          <p:spPr bwMode="auto">
            <a:xfrm>
              <a:off x="447410" y="-845533"/>
              <a:ext cx="2171257" cy="764242"/>
            </a:xfrm>
            <a:prstGeom prst="wedgeRoundRectCallout">
              <a:avLst>
                <a:gd name="adj1" fmla="val 38535"/>
                <a:gd name="adj2" fmla="val -12582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B30D3D8-C397-BC4D-A312-0D8C2F313C89}"/>
                </a:ext>
              </a:extLst>
            </p:cNvPr>
            <p:cNvSpPr txBox="1"/>
            <p:nvPr/>
          </p:nvSpPr>
          <p:spPr>
            <a:xfrm>
              <a:off x="651517" y="-636852"/>
              <a:ext cx="2136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lg</a:t>
              </a:r>
              <a:r>
                <a:rPr lang="da-DK" sz="1800" i="1" dirty="0" err="1"/>
                <a:t>n</a:t>
              </a:r>
              <a:r>
                <a:rPr lang="da-DK" sz="1800" dirty="0"/>
                <a:t> </a:t>
              </a:r>
              <a:r>
                <a:rPr lang="da-DK" sz="1800" dirty="0" err="1"/>
                <a:t>layers</a:t>
              </a:r>
              <a:r>
                <a:rPr lang="da-DK" sz="1800" dirty="0"/>
                <a:t>.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A6FAA58-DBEA-DE43-8C8E-641B3E5FC956}"/>
              </a:ext>
            </a:extLst>
          </p:cNvPr>
          <p:cNvGrpSpPr/>
          <p:nvPr/>
        </p:nvGrpSpPr>
        <p:grpSpPr>
          <a:xfrm>
            <a:off x="4749601" y="5390235"/>
            <a:ext cx="2194238" cy="764242"/>
            <a:chOff x="447410" y="-845533"/>
            <a:chExt cx="2194238" cy="764242"/>
          </a:xfrm>
        </p:grpSpPr>
        <p:sp>
          <p:nvSpPr>
            <p:cNvPr id="158" name="Rounded Rectangular Callout 157">
              <a:extLst>
                <a:ext uri="{FF2B5EF4-FFF2-40B4-BE49-F238E27FC236}">
                  <a16:creationId xmlns:a16="http://schemas.microsoft.com/office/drawing/2014/main" id="{70374662-5680-234F-8A9F-3C60792D0BBF}"/>
                </a:ext>
              </a:extLst>
            </p:cNvPr>
            <p:cNvSpPr/>
            <p:nvPr/>
          </p:nvSpPr>
          <p:spPr bwMode="auto">
            <a:xfrm>
              <a:off x="447410" y="-845533"/>
              <a:ext cx="2171257" cy="764242"/>
            </a:xfrm>
            <a:prstGeom prst="wedgeRoundRectCallout">
              <a:avLst>
                <a:gd name="adj1" fmla="val -20831"/>
                <a:gd name="adj2" fmla="val -143125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69638325-0486-AD48-BD0D-ADB051B4B2B6}"/>
                    </a:ext>
                  </a:extLst>
                </p:cNvPr>
                <p:cNvSpPr txBox="1"/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800" dirty="0"/>
                    <a:t>Total </a:t>
                  </a:r>
                  <a:r>
                    <a:rPr lang="da-DK" sz="1800" dirty="0" err="1"/>
                    <a:t>probes</a:t>
                  </a:r>
                  <a:r>
                    <a:rPr lang="da-DK" sz="1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da-DK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da-DK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a-DK" sz="1800" b="0" i="0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lg</m:t>
                              </m:r>
                            </m:fName>
                            <m:e>
                              <m:r>
                                <a:rPr lang="da-DK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da-DK" sz="1800" b="0" i="0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da-DK" sz="1800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69638325-0486-AD48-BD0D-ADB051B4B2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39" y="-747883"/>
                  <a:ext cx="2136809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367" t="-3922" b="-7843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5410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  <a:endParaRPr lang="en-US" kern="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</a:t>
            </a:r>
            <a:r>
              <a:rPr lang="en-US" kern="0" dirty="0"/>
              <a:t>: Larsen</a:t>
            </a:r>
          </a:p>
          <a:p>
            <a:pPr lvl="4"/>
            <a:r>
              <a:rPr lang="en-US" kern="0" dirty="0"/>
              <a:t>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4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1910524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1185313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Larsen 2012: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Consider sequence of </a:t>
                </a:r>
                <a:r>
                  <a:rPr lang="en-US" i="1" kern="0" dirty="0"/>
                  <a:t>n</a:t>
                </a:r>
                <a:r>
                  <a:rPr lang="en-US" kern="0" dirty="0"/>
                  <a:t> random updates </a:t>
                </a:r>
                <a:r>
                  <a:rPr lang="en-US" i="1" kern="0" dirty="0">
                    <a:solidFill>
                      <a:srgbClr val="FF0000"/>
                    </a:solidFill>
                  </a:rPr>
                  <a:t>a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n-t</a:t>
                </a:r>
                <a:r>
                  <a:rPr lang="en-US" i="1" kern="0" dirty="0">
                    <a:solidFill>
                      <a:srgbClr val="FF0000"/>
                    </a:solidFill>
                  </a:rPr>
                  <a:t> </a:t>
                </a:r>
                <a:r>
                  <a:rPr lang="en-US" kern="0" dirty="0">
                    <a:solidFill>
                      <a:srgbClr val="FF0000"/>
                    </a:solidFill>
                    <a:latin typeface="Times"/>
                    <a:cs typeface="Times"/>
                  </a:rPr>
                  <a:t>← </a:t>
                </a:r>
                <a:r>
                  <a:rPr lang="el-GR" kern="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Δ</a:t>
                </a:r>
                <a:r>
                  <a:rPr lang="en-US" i="1" kern="0" baseline="-25000" dirty="0">
                    <a:solidFill>
                      <a:srgbClr val="FF0000"/>
                    </a:solidFill>
                  </a:rPr>
                  <a:t>t</a:t>
                </a:r>
                <a:r>
                  <a:rPr lang="en-US" kern="0" dirty="0"/>
                  <a:t> followed by one uniform random </a:t>
                </a:r>
                <a:r>
                  <a:rPr lang="en-US" kern="0" dirty="0">
                    <a:solidFill>
                      <a:srgbClr val="00FF00"/>
                    </a:solidFill>
                  </a:rPr>
                  <a:t>query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Divide updates into </a:t>
                </a:r>
                <a:r>
                  <a:rPr lang="en-US" kern="0" dirty="0">
                    <a:solidFill>
                      <a:srgbClr val="3737FF"/>
                    </a:solidFill>
                  </a:rPr>
                  <a:t>epochs</a:t>
                </a:r>
                <a:r>
                  <a:rPr lang="en-US" kern="0" dirty="0"/>
                  <a:t> </a:t>
                </a:r>
                <a:r>
                  <a:rPr lang="en-US" i="1" kern="0" dirty="0"/>
                  <a:t>j</a:t>
                </a:r>
                <a:r>
                  <a:rPr lang="en-US" kern="0" dirty="0"/>
                  <a:t>=1,…,</a:t>
                </a:r>
                <a:r>
                  <a:rPr lang="en-US" kern="0" dirty="0" err="1"/>
                  <a:t>lg</a:t>
                </a:r>
                <a:r>
                  <a:rPr lang="en-US" kern="0" baseline="-25000" dirty="0"/>
                  <a:t>β</a:t>
                </a:r>
                <a:r>
                  <a:rPr lang="en-US" i="1" kern="0" dirty="0"/>
                  <a:t>n</a:t>
                </a:r>
                <a:r>
                  <a:rPr lang="en-US" kern="0" dirty="0"/>
                  <a:t>, where </a:t>
                </a:r>
                <a:r>
                  <a:rPr lang="en-US" i="1" kern="0" dirty="0"/>
                  <a:t>j</a:t>
                </a:r>
                <a:r>
                  <a:rPr lang="en-US" kern="0" dirty="0"/>
                  <a:t>’th epoch has size </a:t>
                </a:r>
                <a:r>
                  <a:rPr lang="el-GR" kern="0" dirty="0"/>
                  <a:t>β</a:t>
                </a:r>
                <a:r>
                  <a:rPr lang="en-US" i="1" kern="0" baseline="30000" dirty="0"/>
                  <a:t>j</a:t>
                </a:r>
                <a:r>
                  <a:rPr lang="en-US" kern="0" dirty="0"/>
                  <a:t> for </a:t>
                </a:r>
                <a14:m>
                  <m:oMath xmlns:m="http://schemas.openxmlformats.org/officeDocument/2006/math"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Idea:</a:t>
                </a:r>
                <a:r>
                  <a:rPr lang="en-US" kern="0" dirty="0"/>
                  <a:t> Prove static lower bound on each epoch!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l-GR" kern="0" dirty="0"/>
                  <a:t>Ω</a:t>
                </a:r>
                <a:r>
                  <a:rPr lang="da-DK" kern="0" dirty="0"/>
                  <a:t>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p</a:t>
                </a:r>
                <a:r>
                  <a:rPr lang="da-DK" kern="0" dirty="0"/>
                  <a:t>/lg(</a:t>
                </a:r>
                <a:r>
                  <a:rPr lang="da-DK" i="1" kern="0" dirty="0"/>
                  <a:t>S</a:t>
                </a:r>
                <a:r>
                  <a:rPr lang="da-DK" kern="0" dirty="0"/>
                  <a:t>/</a:t>
                </a:r>
                <a:r>
                  <a:rPr lang="da-DK" i="1" kern="0" dirty="0"/>
                  <a:t>n</a:t>
                </a:r>
                <a:r>
                  <a:rPr lang="da-DK" kern="0" dirty="0"/>
                  <a:t>)) = </a:t>
                </a:r>
                <a:r>
                  <a:rPr lang="el-GR" kern="0" dirty="0"/>
                  <a:t>Ω</a:t>
                </a:r>
                <a:r>
                  <a:rPr lang="da-DK" kern="0" dirty="0"/>
                  <a:t>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p</a:t>
                </a:r>
                <a:r>
                  <a:rPr lang="da-DK" kern="0" dirty="0"/>
                  <a:t>/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t</a:t>
                </a:r>
                <a:r>
                  <a:rPr lang="da-DK" i="1" kern="0" baseline="-25000" dirty="0" err="1"/>
                  <a:t>u</a:t>
                </a:r>
                <a:r>
                  <a:rPr lang="da-DK" kern="0" dirty="0"/>
                  <a:t>)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per </a:t>
                </a:r>
                <a:r>
                  <a:rPr lang="da-DK" kern="0" dirty="0" err="1"/>
                  <a:t>epoch</a:t>
                </a:r>
                <a:r>
                  <a:rPr lang="da-DK" kern="0" dirty="0"/>
                  <a:t>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l-GR" kern="0" dirty="0"/>
                  <a:t>Ω</a:t>
                </a:r>
                <a:r>
                  <a:rPr lang="da-DK" kern="0" dirty="0"/>
                  <a:t>((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n</a:t>
                </a:r>
                <a:r>
                  <a:rPr lang="da-DK" kern="0" dirty="0"/>
                  <a:t>/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t</a:t>
                </a:r>
                <a:r>
                  <a:rPr lang="da-DK" i="1" kern="0" baseline="-25000" dirty="0" err="1"/>
                  <a:t>u</a:t>
                </a:r>
                <a:r>
                  <a:rPr lang="da-DK" kern="0" dirty="0"/>
                  <a:t>)</a:t>
                </a:r>
                <a:r>
                  <a:rPr lang="da-DK" kern="0" baseline="30000" dirty="0"/>
                  <a:t>2</a:t>
                </a:r>
                <a:r>
                  <a:rPr lang="da-DK" kern="0" dirty="0"/>
                  <a:t>)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over all </a:t>
                </a:r>
                <a:r>
                  <a:rPr lang="da-DK" kern="0" dirty="0" err="1"/>
                  <a:t>epochs</a:t>
                </a:r>
                <a:r>
                  <a:rPr lang="da-DK" kern="0" dirty="0"/>
                  <a:t>.</a:t>
                </a: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2"/>
                <a:endParaRPr lang="en-US" kern="0" baseline="-25000" dirty="0"/>
              </a:p>
              <a:p>
                <a:pPr lvl="2"/>
                <a:endParaRPr lang="en-US" kern="0" baseline="-25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r="-114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Larsen’s Technique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1BD110E-299F-5945-8D2F-870F87F73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877495"/>
              </p:ext>
            </p:extLst>
          </p:nvPr>
        </p:nvGraphicFramePr>
        <p:xfrm>
          <a:off x="1336608" y="5732432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9" name="Group 48">
            <a:extLst>
              <a:ext uri="{FF2B5EF4-FFF2-40B4-BE49-F238E27FC236}">
                <a16:creationId xmlns:a16="http://schemas.microsoft.com/office/drawing/2014/main" id="{FE7371B0-E4AB-7045-B136-FD1B2C8A042D}"/>
              </a:ext>
            </a:extLst>
          </p:cNvPr>
          <p:cNvGrpSpPr/>
          <p:nvPr/>
        </p:nvGrpSpPr>
        <p:grpSpPr>
          <a:xfrm>
            <a:off x="1359132" y="5732522"/>
            <a:ext cx="6571713" cy="385545"/>
            <a:chOff x="1630820" y="4357036"/>
            <a:chExt cx="6571713" cy="38554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E13CA94-C197-A34A-964D-61F99F832CBD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6C4D60D-7029-D84E-A01C-AB38E65B6931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193BF3B-D2CD-BA4F-B0C4-507DB4198968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562F69B-49EC-5040-89E4-3226F834498B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83BFE6A-B9E6-FB47-AEFD-E856E9C221BF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11D7C60-0CB0-EE40-AF2B-AA19084D7F9A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E2F5CA2-84C0-404A-9C2D-E568F334110D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401B44F7-81D9-434C-B7BF-F12A33A69123}"/>
              </a:ext>
            </a:extLst>
          </p:cNvPr>
          <p:cNvSpPr txBox="1"/>
          <p:nvPr/>
        </p:nvSpPr>
        <p:spPr>
          <a:xfrm>
            <a:off x="1357794" y="3028809"/>
            <a:ext cx="9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P</a:t>
            </a:r>
            <a:r>
              <a:rPr lang="da-DK" dirty="0"/>
              <a:t>(</a:t>
            </a:r>
            <a:r>
              <a:rPr lang="da-DK" i="1" dirty="0"/>
              <a:t>x</a:t>
            </a:r>
            <a:r>
              <a:rPr lang="da-DK" dirty="0"/>
              <a:t>)=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EE0B488-6CBD-BC4B-8922-F176905F337C}"/>
              </a:ext>
            </a:extLst>
          </p:cNvPr>
          <p:cNvSpPr txBox="1"/>
          <p:nvPr/>
        </p:nvSpPr>
        <p:spPr>
          <a:xfrm>
            <a:off x="2085982" y="3016278"/>
            <a:ext cx="368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 </a:t>
            </a:r>
            <a:r>
              <a:rPr lang="da-DK" kern="0" dirty="0"/>
              <a:t>+…     …+ </a:t>
            </a:r>
            <a:r>
              <a:rPr lang="da-DK" i="1" kern="0" dirty="0" err="1"/>
              <a:t>a</a:t>
            </a:r>
            <a:r>
              <a:rPr lang="da-DK" i="1" kern="0" baseline="-25000" dirty="0" err="1"/>
              <a:t>k</a:t>
            </a:r>
            <a:r>
              <a:rPr lang="da-DK" i="1" kern="0" dirty="0" err="1"/>
              <a:t>x</a:t>
            </a:r>
            <a:r>
              <a:rPr lang="da-DK" i="1" kern="0" baseline="30000" dirty="0" err="1"/>
              <a:t>k</a:t>
            </a:r>
            <a:r>
              <a:rPr lang="da-DK" kern="0" dirty="0"/>
              <a:t>+</a:t>
            </a:r>
            <a:endParaRPr lang="da-DK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1A8BC1A-6799-D141-90B3-A15AD6938255}"/>
              </a:ext>
            </a:extLst>
          </p:cNvPr>
          <p:cNvSpPr txBox="1"/>
          <p:nvPr/>
        </p:nvSpPr>
        <p:spPr>
          <a:xfrm>
            <a:off x="5167629" y="3016287"/>
            <a:ext cx="187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>
                <a:solidFill>
                  <a:srgbClr val="3737FF"/>
                </a:solidFill>
              </a:rPr>
              <a:t>a</a:t>
            </a:r>
            <a:r>
              <a:rPr lang="da-DK" kern="0" baseline="-25000" dirty="0">
                <a:solidFill>
                  <a:srgbClr val="3737FF"/>
                </a:solidFill>
              </a:rPr>
              <a:t>k-1</a:t>
            </a:r>
            <a:r>
              <a:rPr lang="da-DK" i="1" kern="0" dirty="0">
                <a:solidFill>
                  <a:srgbClr val="3737FF"/>
                </a:solidFill>
              </a:rPr>
              <a:t>x</a:t>
            </a:r>
            <a:r>
              <a:rPr lang="da-DK" i="1" kern="0" baseline="30000" dirty="0">
                <a:solidFill>
                  <a:srgbClr val="3737FF"/>
                </a:solidFill>
              </a:rPr>
              <a:t>k-1</a:t>
            </a:r>
            <a:r>
              <a:rPr lang="da-DK" i="1" kern="0" dirty="0">
                <a:solidFill>
                  <a:srgbClr val="3737FF"/>
                </a:solidFill>
              </a:rPr>
              <a:t> +…+</a:t>
            </a:r>
            <a:endParaRPr lang="da-DK" dirty="0">
              <a:solidFill>
                <a:srgbClr val="3737FF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2620A7-F2F4-344B-A466-79F8E2EE73D3}"/>
              </a:ext>
            </a:extLst>
          </p:cNvPr>
          <p:cNvSpPr txBox="1"/>
          <p:nvPr/>
        </p:nvSpPr>
        <p:spPr>
          <a:xfrm>
            <a:off x="6744911" y="3006187"/>
            <a:ext cx="67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 err="1">
                <a:solidFill>
                  <a:srgbClr val="FF00FF"/>
                </a:solidFill>
              </a:rPr>
              <a:t>a</a:t>
            </a:r>
            <a:r>
              <a:rPr lang="da-DK" i="1" kern="0" baseline="-25000" dirty="0" err="1">
                <a:solidFill>
                  <a:srgbClr val="FF00FF"/>
                </a:solidFill>
              </a:rPr>
              <a:t>i</a:t>
            </a:r>
            <a:r>
              <a:rPr lang="da-DK" i="1" kern="0" dirty="0" err="1">
                <a:solidFill>
                  <a:srgbClr val="FF00FF"/>
                </a:solidFill>
              </a:rPr>
              <a:t>x</a:t>
            </a:r>
            <a:r>
              <a:rPr lang="da-DK" i="1" kern="0" baseline="30000" dirty="0" err="1">
                <a:solidFill>
                  <a:srgbClr val="FF00FF"/>
                </a:solidFill>
              </a:rPr>
              <a:t>i</a:t>
            </a:r>
            <a:endParaRPr lang="da-DK" dirty="0">
              <a:solidFill>
                <a:srgbClr val="FF00FF"/>
              </a:solidFill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C8ED2A4-A444-ED4A-974B-A04B2450FE13}"/>
              </a:ext>
            </a:extLst>
          </p:cNvPr>
          <p:cNvSpPr txBox="1"/>
          <p:nvPr/>
        </p:nvSpPr>
        <p:spPr>
          <a:xfrm>
            <a:off x="7220725" y="3016278"/>
            <a:ext cx="106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solidFill>
                  <a:srgbClr val="FF8521"/>
                </a:solidFill>
              </a:rPr>
              <a:t>+..+</a:t>
            </a:r>
            <a:r>
              <a:rPr lang="da-DK" i="1" kern="0" dirty="0">
                <a:solidFill>
                  <a:srgbClr val="FF8521"/>
                </a:solidFill>
              </a:rPr>
              <a:t>a</a:t>
            </a:r>
            <a:r>
              <a:rPr lang="da-DK" kern="0" baseline="-25000" dirty="0">
                <a:solidFill>
                  <a:srgbClr val="FF8521"/>
                </a:solidFill>
              </a:rPr>
              <a:t>0</a:t>
            </a:r>
            <a:r>
              <a:rPr lang="da-DK" i="1" kern="0" dirty="0">
                <a:solidFill>
                  <a:srgbClr val="FF8521"/>
                </a:solidFill>
              </a:rPr>
              <a:t> </a:t>
            </a:r>
            <a:endParaRPr lang="da-DK" dirty="0">
              <a:solidFill>
                <a:srgbClr val="FF852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13F012C-CBBA-9444-95DC-6DDC3ED84355}"/>
              </a:ext>
            </a:extLst>
          </p:cNvPr>
          <p:cNvSpPr/>
          <p:nvPr/>
        </p:nvSpPr>
        <p:spPr bwMode="auto">
          <a:xfrm>
            <a:off x="223797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1B4116DC-8626-0D4B-9BBD-E9FE12A66B32}"/>
              </a:ext>
            </a:extLst>
          </p:cNvPr>
          <p:cNvSpPr/>
          <p:nvPr/>
        </p:nvSpPr>
        <p:spPr bwMode="auto">
          <a:xfrm>
            <a:off x="242085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2432998-9D7B-2246-9BE9-AB6C814D15B4}"/>
              </a:ext>
            </a:extLst>
          </p:cNvPr>
          <p:cNvSpPr/>
          <p:nvPr/>
        </p:nvSpPr>
        <p:spPr bwMode="auto">
          <a:xfrm>
            <a:off x="260373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92E581F-98BA-3847-A726-62543A0A6C54}"/>
              </a:ext>
            </a:extLst>
          </p:cNvPr>
          <p:cNvSpPr/>
          <p:nvPr/>
        </p:nvSpPr>
        <p:spPr bwMode="auto">
          <a:xfrm>
            <a:off x="278661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3DAC8C-E1F8-7447-9C67-208632F90F35}"/>
              </a:ext>
            </a:extLst>
          </p:cNvPr>
          <p:cNvSpPr/>
          <p:nvPr/>
        </p:nvSpPr>
        <p:spPr bwMode="auto">
          <a:xfrm>
            <a:off x="298981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59224CA-CD9A-4B45-B459-BA82B1E791BA}"/>
              </a:ext>
            </a:extLst>
          </p:cNvPr>
          <p:cNvSpPr/>
          <p:nvPr/>
        </p:nvSpPr>
        <p:spPr bwMode="auto">
          <a:xfrm>
            <a:off x="317269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94578EC-2939-944E-B2CE-540B16017795}"/>
              </a:ext>
            </a:extLst>
          </p:cNvPr>
          <p:cNvSpPr/>
          <p:nvPr/>
        </p:nvSpPr>
        <p:spPr bwMode="auto">
          <a:xfrm>
            <a:off x="335557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56F07A0-9183-2B4C-A72F-E3A1E1EEEEF6}"/>
              </a:ext>
            </a:extLst>
          </p:cNvPr>
          <p:cNvSpPr/>
          <p:nvPr/>
        </p:nvSpPr>
        <p:spPr bwMode="auto">
          <a:xfrm>
            <a:off x="353845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AA21AFC4-22F1-9B45-BCDD-5AE5AB69FBD1}"/>
              </a:ext>
            </a:extLst>
          </p:cNvPr>
          <p:cNvSpPr/>
          <p:nvPr/>
        </p:nvSpPr>
        <p:spPr bwMode="auto">
          <a:xfrm>
            <a:off x="374165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9E1E98D-3542-3746-A283-AEF126E295EC}"/>
              </a:ext>
            </a:extLst>
          </p:cNvPr>
          <p:cNvSpPr/>
          <p:nvPr/>
        </p:nvSpPr>
        <p:spPr bwMode="auto">
          <a:xfrm>
            <a:off x="392453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39043EC-7B0B-7D46-B6F6-DE855E146870}"/>
              </a:ext>
            </a:extLst>
          </p:cNvPr>
          <p:cNvSpPr/>
          <p:nvPr/>
        </p:nvSpPr>
        <p:spPr bwMode="auto">
          <a:xfrm>
            <a:off x="410741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4F35C9F-D41B-5F41-A47A-37C2CF183CB7}"/>
              </a:ext>
            </a:extLst>
          </p:cNvPr>
          <p:cNvSpPr/>
          <p:nvPr/>
        </p:nvSpPr>
        <p:spPr bwMode="auto">
          <a:xfrm>
            <a:off x="429029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D000EBF-4013-D34C-BA95-E6AAFCE54B90}"/>
              </a:ext>
            </a:extLst>
          </p:cNvPr>
          <p:cNvSpPr/>
          <p:nvPr/>
        </p:nvSpPr>
        <p:spPr bwMode="auto">
          <a:xfrm>
            <a:off x="449349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CA3056C-A7ED-8748-AE1D-B381D1D8C10C}"/>
              </a:ext>
            </a:extLst>
          </p:cNvPr>
          <p:cNvSpPr/>
          <p:nvPr/>
        </p:nvSpPr>
        <p:spPr bwMode="auto">
          <a:xfrm>
            <a:off x="467637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DD38921-6BD5-EF43-AC39-A36F0BC48645}"/>
              </a:ext>
            </a:extLst>
          </p:cNvPr>
          <p:cNvSpPr/>
          <p:nvPr/>
        </p:nvSpPr>
        <p:spPr bwMode="auto">
          <a:xfrm>
            <a:off x="485925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4691991-D8CD-8449-B304-CCA036B8B490}"/>
              </a:ext>
            </a:extLst>
          </p:cNvPr>
          <p:cNvSpPr/>
          <p:nvPr/>
        </p:nvSpPr>
        <p:spPr bwMode="auto">
          <a:xfrm>
            <a:off x="5042134" y="3654444"/>
            <a:ext cx="90030" cy="9567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95E2635-1E88-224E-BA9A-D0BBFAC00537}"/>
              </a:ext>
            </a:extLst>
          </p:cNvPr>
          <p:cNvSpPr/>
          <p:nvPr/>
        </p:nvSpPr>
        <p:spPr bwMode="auto">
          <a:xfrm>
            <a:off x="5245334" y="3654444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398F37D-8EB6-174E-B6C7-784B6DEBA8B4}"/>
              </a:ext>
            </a:extLst>
          </p:cNvPr>
          <p:cNvSpPr/>
          <p:nvPr/>
        </p:nvSpPr>
        <p:spPr bwMode="auto">
          <a:xfrm>
            <a:off x="5428214" y="3654444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71EED16-0AF3-4048-B167-89861B2D363A}"/>
              </a:ext>
            </a:extLst>
          </p:cNvPr>
          <p:cNvSpPr/>
          <p:nvPr/>
        </p:nvSpPr>
        <p:spPr bwMode="auto">
          <a:xfrm>
            <a:off x="5611094" y="3654444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7AC0A0CB-2212-A943-9753-38D540092689}"/>
              </a:ext>
            </a:extLst>
          </p:cNvPr>
          <p:cNvSpPr/>
          <p:nvPr/>
        </p:nvSpPr>
        <p:spPr bwMode="auto">
          <a:xfrm>
            <a:off x="5793974" y="3654444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B523D2DD-630E-C54F-B32C-6F79B2E133F4}"/>
              </a:ext>
            </a:extLst>
          </p:cNvPr>
          <p:cNvSpPr/>
          <p:nvPr/>
        </p:nvSpPr>
        <p:spPr bwMode="auto">
          <a:xfrm>
            <a:off x="5997174" y="3654444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B3D62D6-E87E-9C40-A153-8084F14A2040}"/>
              </a:ext>
            </a:extLst>
          </p:cNvPr>
          <p:cNvSpPr/>
          <p:nvPr/>
        </p:nvSpPr>
        <p:spPr bwMode="auto">
          <a:xfrm>
            <a:off x="6180054" y="3654444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F063DCF4-9801-5945-8A50-62E9A060D81C}"/>
              </a:ext>
            </a:extLst>
          </p:cNvPr>
          <p:cNvSpPr/>
          <p:nvPr/>
        </p:nvSpPr>
        <p:spPr bwMode="auto">
          <a:xfrm>
            <a:off x="6362934" y="3654444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3050FCF-1DFC-9946-8190-5600B78CAE5F}"/>
              </a:ext>
            </a:extLst>
          </p:cNvPr>
          <p:cNvSpPr/>
          <p:nvPr/>
        </p:nvSpPr>
        <p:spPr bwMode="auto">
          <a:xfrm>
            <a:off x="6545814" y="3654444"/>
            <a:ext cx="90030" cy="95676"/>
          </a:xfrm>
          <a:prstGeom prst="ellipse">
            <a:avLst/>
          </a:prstGeom>
          <a:solidFill>
            <a:srgbClr val="3737FF"/>
          </a:solidFill>
          <a:ln w="9525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7D36EC4-ECAD-5041-AAAA-8E82B27EC580}"/>
              </a:ext>
            </a:extLst>
          </p:cNvPr>
          <p:cNvSpPr/>
          <p:nvPr/>
        </p:nvSpPr>
        <p:spPr bwMode="auto">
          <a:xfrm>
            <a:off x="6749014" y="3654444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2A838596-C97F-BC46-913F-C46345F4FDD2}"/>
              </a:ext>
            </a:extLst>
          </p:cNvPr>
          <p:cNvSpPr/>
          <p:nvPr/>
        </p:nvSpPr>
        <p:spPr bwMode="auto">
          <a:xfrm>
            <a:off x="6931894" y="3654444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4DEA7D5-9B65-D84A-9E91-EB0DDBF65A28}"/>
              </a:ext>
            </a:extLst>
          </p:cNvPr>
          <p:cNvSpPr/>
          <p:nvPr/>
        </p:nvSpPr>
        <p:spPr bwMode="auto">
          <a:xfrm>
            <a:off x="7114774" y="3654444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5EE0479-4A0C-9A4F-8455-CD4FE7248095}"/>
              </a:ext>
            </a:extLst>
          </p:cNvPr>
          <p:cNvSpPr/>
          <p:nvPr/>
        </p:nvSpPr>
        <p:spPr bwMode="auto">
          <a:xfrm>
            <a:off x="7297654" y="3654444"/>
            <a:ext cx="90030" cy="95676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BB3E157-F4B4-4649-91B4-C0728B2C2536}"/>
              </a:ext>
            </a:extLst>
          </p:cNvPr>
          <p:cNvSpPr/>
          <p:nvPr/>
        </p:nvSpPr>
        <p:spPr bwMode="auto">
          <a:xfrm>
            <a:off x="7500854" y="3654444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203D026-7D71-4143-A1C1-05AC30DE6C3C}"/>
              </a:ext>
            </a:extLst>
          </p:cNvPr>
          <p:cNvSpPr/>
          <p:nvPr/>
        </p:nvSpPr>
        <p:spPr bwMode="auto">
          <a:xfrm>
            <a:off x="7683734" y="3654444"/>
            <a:ext cx="90030" cy="95676"/>
          </a:xfrm>
          <a:prstGeom prst="ellipse">
            <a:avLst/>
          </a:prstGeom>
          <a:solidFill>
            <a:srgbClr val="FF8521"/>
          </a:solidFill>
          <a:ln w="9525" cap="flat" cmpd="sng" algn="ctr">
            <a:solidFill>
              <a:srgbClr val="FF85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5D4EACCD-1CA0-FB41-AA43-9A83CCEB0B06}"/>
              </a:ext>
            </a:extLst>
          </p:cNvPr>
          <p:cNvSpPr/>
          <p:nvPr/>
        </p:nvSpPr>
        <p:spPr bwMode="auto">
          <a:xfrm>
            <a:off x="7876774" y="3654444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BD87BBB-83B0-8C45-8AC0-425A140E26CC}"/>
              </a:ext>
            </a:extLst>
          </p:cNvPr>
          <p:cNvCxnSpPr/>
          <p:nvPr/>
        </p:nvCxnSpPr>
        <p:spPr bwMode="auto">
          <a:xfrm>
            <a:off x="7439894" y="3495496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F02F40D-8E7C-2049-833A-B08B22D75F74}"/>
              </a:ext>
            </a:extLst>
          </p:cNvPr>
          <p:cNvCxnSpPr/>
          <p:nvPr/>
        </p:nvCxnSpPr>
        <p:spPr bwMode="auto">
          <a:xfrm>
            <a:off x="6688054" y="3505656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A39C158-18D5-8D45-A995-302195718D09}"/>
              </a:ext>
            </a:extLst>
          </p:cNvPr>
          <p:cNvCxnSpPr/>
          <p:nvPr/>
        </p:nvCxnSpPr>
        <p:spPr bwMode="auto">
          <a:xfrm>
            <a:off x="5204694" y="3515816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12B84CF-CB61-FD42-803F-F99891E6F761}"/>
              </a:ext>
            </a:extLst>
          </p:cNvPr>
          <p:cNvCxnSpPr/>
          <p:nvPr/>
        </p:nvCxnSpPr>
        <p:spPr bwMode="auto">
          <a:xfrm>
            <a:off x="2177014" y="3525976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F879BC0A-344F-1849-BF2F-471AF5C3ABB8}"/>
              </a:ext>
            </a:extLst>
          </p:cNvPr>
          <p:cNvSpPr txBox="1"/>
          <p:nvPr/>
        </p:nvSpPr>
        <p:spPr>
          <a:xfrm>
            <a:off x="7501700" y="3788414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8521"/>
                </a:solidFill>
              </a:rPr>
              <a:t>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779D590-A48F-1A4F-BFDF-B5CAAC970DEF}"/>
              </a:ext>
            </a:extLst>
          </p:cNvPr>
          <p:cNvSpPr txBox="1"/>
          <p:nvPr/>
        </p:nvSpPr>
        <p:spPr>
          <a:xfrm>
            <a:off x="6892100" y="3788414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6DDE514-9D74-1443-9A61-565D941B3A95}"/>
              </a:ext>
            </a:extLst>
          </p:cNvPr>
          <p:cNvSpPr txBox="1"/>
          <p:nvPr/>
        </p:nvSpPr>
        <p:spPr>
          <a:xfrm>
            <a:off x="5754180" y="3788414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737FF"/>
                </a:solidFill>
              </a:rPr>
              <a:t>3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79BEB37-2618-DE4A-939D-67DFA7C3E0FE}"/>
              </a:ext>
            </a:extLst>
          </p:cNvPr>
          <p:cNvSpPr txBox="1"/>
          <p:nvPr/>
        </p:nvSpPr>
        <p:spPr>
          <a:xfrm>
            <a:off x="3498660" y="3808734"/>
            <a:ext cx="401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4B4C5D6-A988-4F43-91FC-41C122ACD15E}"/>
              </a:ext>
            </a:extLst>
          </p:cNvPr>
          <p:cNvCxnSpPr/>
          <p:nvPr/>
        </p:nvCxnSpPr>
        <p:spPr bwMode="auto">
          <a:xfrm>
            <a:off x="7853352" y="3495496"/>
            <a:ext cx="0" cy="447040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2DA565F-5201-8940-A029-C08F3CC6AD6F}"/>
              </a:ext>
            </a:extLst>
          </p:cNvPr>
          <p:cNvCxnSpPr/>
          <p:nvPr/>
        </p:nvCxnSpPr>
        <p:spPr bwMode="auto">
          <a:xfrm flipV="1">
            <a:off x="2011745" y="4150022"/>
            <a:ext cx="6093057" cy="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70A9622-BA44-BD49-87F1-5B9C483A3D50}"/>
              </a:ext>
            </a:extLst>
          </p:cNvPr>
          <p:cNvSpPr txBox="1"/>
          <p:nvPr/>
        </p:nvSpPr>
        <p:spPr>
          <a:xfrm>
            <a:off x="2037590" y="4145880"/>
            <a:ext cx="126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117148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 err="1"/>
                  <a:t>Assume</a:t>
                </a:r>
                <a:r>
                  <a:rPr lang="da-DK" kern="0" dirty="0"/>
                  <a:t>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</a:t>
                </a:r>
                <a:r>
                  <a:rPr lang="da-DK" i="1" kern="0" dirty="0"/>
                  <a:t>t</a:t>
                </a:r>
                <a:r>
                  <a:rPr lang="da-DK" kern="0" dirty="0"/>
                  <a:t>=o(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p</a:t>
                </a:r>
                <a:r>
                  <a:rPr lang="da-DK" kern="0" dirty="0"/>
                  <a:t>/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t</a:t>
                </a:r>
                <a:r>
                  <a:rPr lang="da-DK" i="1" kern="0" baseline="-25000" dirty="0" err="1"/>
                  <a:t>u</a:t>
                </a:r>
                <a:r>
                  <a:rPr lang="da-DK" kern="0" dirty="0"/>
                  <a:t>)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>
                  <a:solidFill>
                    <a:srgbClr val="3737FF"/>
                  </a:solidFill>
                </a:endParaRP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Encode </a:t>
                </a:r>
                <a:r>
                  <a:rPr lang="en-US" i="1" kern="0" dirty="0"/>
                  <a:t>X</a:t>
                </a:r>
                <a:r>
                  <a:rPr lang="en-US" kern="0" dirty="0"/>
                  <a:t>=</a:t>
                </a:r>
                <a:r>
                  <a:rPr lang="en-US" kern="0" dirty="0">
                    <a:solidFill>
                      <a:srgbClr val="3737FF"/>
                    </a:solidFill>
                  </a:rPr>
                  <a:t>updates of epoch </a:t>
                </a:r>
                <a:r>
                  <a:rPr lang="en-US" i="1" kern="0" dirty="0">
                    <a:solidFill>
                      <a:srgbClr val="3737FF"/>
                    </a:solidFill>
                  </a:rPr>
                  <a:t>j</a:t>
                </a:r>
                <a:r>
                  <a:rPr lang="en-US" kern="0" dirty="0"/>
                  <a:t>. 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l-GR" kern="0" dirty="0"/>
                  <a:t>β</a:t>
                </a:r>
                <a:r>
                  <a:rPr lang="en-US" i="1" kern="0" baseline="30000" dirty="0"/>
                  <a:t>j</a:t>
                </a:r>
                <a:r>
                  <a:rPr lang="en-US" kern="0" dirty="0"/>
                  <a:t> uniform values </a:t>
                </a:r>
                <a:r>
                  <a:rPr lang="da-DK" i="1" kern="0" dirty="0" err="1"/>
                  <a:t>a</a:t>
                </a:r>
                <a:r>
                  <a:rPr lang="da-DK" kern="0" baseline="-25000" dirty="0" err="1"/>
                  <a:t>i</a:t>
                </a:r>
                <a:r>
                  <a:rPr lang="da-DK" kern="0" dirty="0"/>
                  <a:t> in 𝔽</a:t>
                </a:r>
                <a:r>
                  <a:rPr lang="en-US" i="1" kern="0" baseline="-25000" dirty="0"/>
                  <a:t>p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Encoder and decoder share updates of </a:t>
                </a:r>
                <a:r>
                  <a:rPr lang="en-US" i="1" kern="0" dirty="0"/>
                  <a:t>Y</a:t>
                </a:r>
                <a:r>
                  <a:rPr lang="en-US" kern="0" dirty="0"/>
                  <a:t>=all </a:t>
                </a:r>
                <a:r>
                  <a:rPr lang="en-US" kern="0" dirty="0">
                    <a:solidFill>
                      <a:srgbClr val="FF00FF"/>
                    </a:solidFill>
                  </a:rPr>
                  <a:t>other</a:t>
                </a:r>
                <a:r>
                  <a:rPr lang="en-US" kern="0" dirty="0"/>
                  <a:t> </a:t>
                </a:r>
                <a:r>
                  <a:rPr lang="en-US" kern="0" dirty="0">
                    <a:solidFill>
                      <a:srgbClr val="FF8521"/>
                    </a:solidFill>
                  </a:rPr>
                  <a:t>epochs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Shannon: </a:t>
                </a:r>
                <a:r>
                  <a:rPr lang="en-US" kern="0" dirty="0"/>
                  <a:t>Encoding length must be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in expectation.</a:t>
                </a:r>
              </a:p>
              <a:p>
                <a:pPr lvl="2"/>
                <a:endParaRPr lang="en-US" kern="0" baseline="-2500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2"/>
                <a:endParaRPr lang="en-US" kern="0" baseline="-25000" dirty="0"/>
              </a:p>
              <a:p>
                <a:pPr lvl="2"/>
                <a:endParaRPr lang="en-US" kern="0" baseline="-25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159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Larsen’s Technique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A0CAAA-DDED-B84D-9D4C-365BA547AA46}"/>
              </a:ext>
            </a:extLst>
          </p:cNvPr>
          <p:cNvGrpSpPr/>
          <p:nvPr/>
        </p:nvGrpSpPr>
        <p:grpSpPr>
          <a:xfrm>
            <a:off x="726345" y="1921301"/>
            <a:ext cx="4375206" cy="831004"/>
            <a:chOff x="2300861" y="1528673"/>
            <a:chExt cx="9151164" cy="15483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A4FDBF-A05C-D144-97A3-CF271480471D}"/>
                </a:ext>
              </a:extLst>
            </p:cNvPr>
            <p:cNvSpPr txBox="1"/>
            <p:nvPr/>
          </p:nvSpPr>
          <p:spPr>
            <a:xfrm>
              <a:off x="4666216" y="1528673"/>
              <a:ext cx="6785809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kern="0" dirty="0">
                  <a:solidFill>
                    <a:srgbClr val="3737FF"/>
                  </a:solidFill>
                </a:rPr>
                <a:t>X=a</a:t>
              </a:r>
              <a:r>
                <a:rPr lang="da-DK" sz="1400" i="1" kern="0" baseline="-25000" dirty="0">
                  <a:solidFill>
                    <a:srgbClr val="3737FF"/>
                  </a:solidFill>
                </a:rPr>
                <a:t>k</a:t>
              </a:r>
              <a:r>
                <a:rPr lang="da-DK" sz="1400" kern="0" baseline="-25000" dirty="0">
                  <a:solidFill>
                    <a:srgbClr val="3737FF"/>
                  </a:solidFill>
                </a:rPr>
                <a:t>-1</a:t>
              </a:r>
              <a:r>
                <a:rPr lang="da-DK" sz="1400" i="1" kern="0" dirty="0">
                  <a:solidFill>
                    <a:srgbClr val="3737FF"/>
                  </a:solidFill>
                </a:rPr>
                <a:t>x</a:t>
              </a:r>
              <a:r>
                <a:rPr lang="da-DK" sz="1400" i="1" kern="0" baseline="30000" dirty="0">
                  <a:solidFill>
                    <a:srgbClr val="3737FF"/>
                  </a:solidFill>
                </a:rPr>
                <a:t>k-1</a:t>
              </a:r>
              <a:r>
                <a:rPr lang="da-DK" sz="1400" i="1" kern="0" dirty="0">
                  <a:solidFill>
                    <a:srgbClr val="3737FF"/>
                  </a:solidFill>
                </a:rPr>
                <a:t> +…+</a:t>
              </a:r>
              <a:endParaRPr lang="da-DK" sz="1400" dirty="0">
                <a:solidFill>
                  <a:srgbClr val="3737FF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6125B41-C150-C747-8ADD-D407214DD6C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26CAD71-6CA1-A542-AFB9-CC8FFF22079E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0D1830B-56B5-3E47-B423-4092B5C7D286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9817695-DDDF-B444-A787-B82064AE6BBF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A194E2F-4CAB-A445-93B2-37E5BA4364F1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857DF05-2FB3-104D-BEC1-A6AB4E300884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27B2595-06C6-4D41-A4B8-15D5B00E0BB8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9E0072-6293-ED43-9104-940452AF4072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FA2A54F-4B72-064E-BD57-F6C0B1E965DF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CBE5103-90EB-9A45-9E85-58F111CF2DF3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CEA63D-DD8C-A54C-914E-83F85E7C9386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0D63F0C-347E-8045-859A-5528DEDF512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1F50485-4606-0B42-A7CF-3C5E7FAA774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F0222D8-7F7A-A54B-983B-19FD9373F844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867ED7E-AE6F-FA4E-9245-97E440C1EAB3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B77A5B4-6F1D-634A-BD9F-6873ECC2F6D4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6BA6BAE-A805-A24E-8D60-CEC74E050A47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C4BEFE9-7F4D-034C-8DD5-8309FE92D8E3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7EB2F97-6041-CA49-9EC2-3B75FA5DBF04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DFE2BEF-6B1A-D44E-B072-90A4DB251E5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3231960B-CAAF-F74D-84BC-EDD5927A0E3B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774E0DF-52B6-2446-918A-04132EA7FD76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EF25EF1-590A-0445-83A6-866A76E9916B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82B67C8-E499-7449-99FF-B15675DA870F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9D97C54-8D03-FD40-8574-2B20CB09C6F8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A450EAB-A5E5-314D-9EB4-DAF994909D3C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E81CBB0-5DD2-5E45-9AF9-CB31DE5AC944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D4389F9-F1EE-6044-9550-B26CECF3A7E1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AB01148-D383-FE46-A62C-22DC60F719B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8E81C32-DBF1-BA4E-90E4-58A48C1445FE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1480AC9-9445-DB4D-9261-F79F19894DA5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D47C22B-ACA2-D44C-9DCE-C5551502AF35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E6969A7-7F4E-E447-A55E-C44A4E04DCB1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8877DB7-68E9-3A47-870B-AA6E255E7B75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00EEAEE-3CCD-D24C-81E3-ACACA9833919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7D839E4-BD81-CF4D-BF84-D281FF538418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95C767EB-14AC-8942-ADB0-19CC5EA96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11" y="2858717"/>
            <a:ext cx="985683" cy="160978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89E4CCD-664A-DA48-A4E6-3E9CC68E1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87" y="3057019"/>
            <a:ext cx="1336606" cy="1343425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40411E94-DA8D-B046-95CC-54F9691C5CC3}"/>
              </a:ext>
            </a:extLst>
          </p:cNvPr>
          <p:cNvGrpSpPr/>
          <p:nvPr/>
        </p:nvGrpSpPr>
        <p:grpSpPr>
          <a:xfrm>
            <a:off x="6068477" y="2267828"/>
            <a:ext cx="2703344" cy="256288"/>
            <a:chOff x="2300861" y="2184489"/>
            <a:chExt cx="5654304" cy="47752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4EF04CD-EC15-6649-A296-A62574A11551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C5607C6-5E42-3347-96DC-E8406D6784BC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5B131CC-70E6-9944-9B92-DED396BBD06B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E78816B-7184-764B-B867-500F080BBA76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52B5C2E-40D3-9B4A-9EB6-44AC4EC1A83A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5CAB682-C409-AF45-9B7D-C6862B61F9D1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F4B5416-5CB1-CE4E-BBF3-CCB6F7869454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319EC3C-2174-5542-BFA6-988D17494B9D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CC06199-7734-A84B-84BD-C74E111957F5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FCA4CCD-94B2-7140-960D-03949DE5AFA3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224ACD0-D9D5-8345-9600-DAEF8A0A6704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DF07622-43F0-9044-B486-5BF2A6A0CE43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5A3A2F7-92C4-9B44-A245-CCC52EB5475F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08AA024-101A-2B42-A182-2C1E01976E0C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497DEBD-9B18-AC4B-9EC8-E2E528C5BD1C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0C8D6A8-A4C2-2947-A690-89F2804197EC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F5724350-B4E4-D448-88AF-57396674C96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8C139D3-19C0-F846-9262-8BB1012A33E5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97193F8-1D80-9640-824E-4EEAB17F8BF5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8076E11-0560-8249-8091-5845C054E3B7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C42AE42-A39F-A74D-9FC0-9164AB7D78E5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71F6EDC-1462-D840-9E68-202C4A85BE91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38F89A9-8345-5E4C-9BDB-A02838BC443F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CCA34D6-C2EB-EC4F-AE7B-1D4D88EEFCAF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09C4EEA-213F-254E-8555-321CF09C7F17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C5B7CE7-5776-3E46-B66F-DA299CDF8EC9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D3DC280-B767-C549-9919-A20128F47218}"/>
              </a:ext>
            </a:extLst>
          </p:cNvPr>
          <p:cNvCxnSpPr/>
          <p:nvPr/>
        </p:nvCxnSpPr>
        <p:spPr bwMode="auto">
          <a:xfrm>
            <a:off x="8254367" y="2267827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47B13C3-3143-4241-9EC4-286160CDB066}"/>
              </a:ext>
            </a:extLst>
          </p:cNvPr>
          <p:cNvGrpSpPr/>
          <p:nvPr/>
        </p:nvGrpSpPr>
        <p:grpSpPr>
          <a:xfrm>
            <a:off x="3966027" y="3352503"/>
            <a:ext cx="2415424" cy="577516"/>
            <a:chOff x="3547741" y="2040558"/>
            <a:chExt cx="2415424" cy="577516"/>
          </a:xfrm>
        </p:grpSpPr>
        <p:sp>
          <p:nvSpPr>
            <p:cNvPr id="119" name="Right Arrow 118">
              <a:extLst>
                <a:ext uri="{FF2B5EF4-FFF2-40B4-BE49-F238E27FC236}">
                  <a16:creationId xmlns:a16="http://schemas.microsoft.com/office/drawing/2014/main" id="{B4295B77-3DBC-924B-B1B8-3E24E8AE8CF5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BA44F10-3573-C147-9ECC-73D6DBEE1158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7015E363-0E01-314E-8194-696DF2055BBC}"/>
              </a:ext>
            </a:extLst>
          </p:cNvPr>
          <p:cNvSpPr txBox="1"/>
          <p:nvPr/>
        </p:nvSpPr>
        <p:spPr>
          <a:xfrm>
            <a:off x="7484218" y="1921300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754F421-0474-FA44-8EAA-54B111677520}"/>
              </a:ext>
            </a:extLst>
          </p:cNvPr>
          <p:cNvGrpSpPr/>
          <p:nvPr/>
        </p:nvGrpSpPr>
        <p:grpSpPr>
          <a:xfrm>
            <a:off x="8302855" y="3310391"/>
            <a:ext cx="1577769" cy="706438"/>
            <a:chOff x="8302855" y="3310391"/>
            <a:chExt cx="1577769" cy="706438"/>
          </a:xfrm>
        </p:grpSpPr>
        <p:sp>
          <p:nvSpPr>
            <p:cNvPr id="123" name="Rounded Rectangular Callout 122">
              <a:extLst>
                <a:ext uri="{FF2B5EF4-FFF2-40B4-BE49-F238E27FC236}">
                  <a16:creationId xmlns:a16="http://schemas.microsoft.com/office/drawing/2014/main" id="{8DAC3DD7-5B83-FA4D-BF95-E2604FD8F47C}"/>
                </a:ext>
              </a:extLst>
            </p:cNvPr>
            <p:cNvSpPr/>
            <p:nvPr/>
          </p:nvSpPr>
          <p:spPr bwMode="auto">
            <a:xfrm>
              <a:off x="8311690" y="3310391"/>
              <a:ext cx="1560101" cy="706438"/>
            </a:xfrm>
            <a:prstGeom prst="wedgeRoundRectCallout">
              <a:avLst>
                <a:gd name="adj1" fmla="val -110677"/>
                <a:gd name="adj2" fmla="val 5218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EABA2E2-67A0-D64A-9866-3C2731DE14CE}"/>
                </a:ext>
              </a:extLst>
            </p:cNvPr>
            <p:cNvSpPr txBox="1"/>
            <p:nvPr/>
          </p:nvSpPr>
          <p:spPr>
            <a:xfrm>
              <a:off x="8302855" y="3509721"/>
              <a:ext cx="1577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kern="0" dirty="0">
                  <a:solidFill>
                    <a:srgbClr val="3737FF"/>
                  </a:solidFill>
                </a:rPr>
                <a:t>X=a</a:t>
              </a:r>
              <a:r>
                <a:rPr lang="da-DK" sz="1400" i="1" kern="0" baseline="-25000" dirty="0">
                  <a:solidFill>
                    <a:srgbClr val="3737FF"/>
                  </a:solidFill>
                </a:rPr>
                <a:t>k</a:t>
              </a:r>
              <a:r>
                <a:rPr lang="da-DK" sz="1400" kern="0" baseline="-25000" dirty="0">
                  <a:solidFill>
                    <a:srgbClr val="3737FF"/>
                  </a:solidFill>
                </a:rPr>
                <a:t>-1</a:t>
              </a:r>
              <a:r>
                <a:rPr lang="da-DK" sz="1400" i="1" kern="0" dirty="0">
                  <a:solidFill>
                    <a:srgbClr val="3737FF"/>
                  </a:solidFill>
                </a:rPr>
                <a:t>x</a:t>
              </a:r>
              <a:r>
                <a:rPr lang="da-DK" sz="1400" i="1" kern="0" baseline="30000" dirty="0">
                  <a:solidFill>
                    <a:srgbClr val="3737FF"/>
                  </a:solidFill>
                </a:rPr>
                <a:t>k-1</a:t>
              </a:r>
              <a:r>
                <a:rPr lang="da-DK" sz="1400" i="1" kern="0" dirty="0">
                  <a:solidFill>
                    <a:srgbClr val="3737FF"/>
                  </a:solidFill>
                </a:rPr>
                <a:t> +…+</a:t>
              </a:r>
              <a:endParaRPr lang="da-DK" sz="1400" dirty="0">
                <a:solidFill>
                  <a:srgbClr val="3737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534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</a:t>
                </a:r>
                <a:r>
                  <a:rPr lang="da-DK" i="1" kern="0" dirty="0"/>
                  <a:t>t</a:t>
                </a:r>
                <a:r>
                  <a:rPr lang="da-DK" kern="0" dirty="0"/>
                  <a:t>=o(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p</a:t>
                </a:r>
                <a:r>
                  <a:rPr lang="da-DK" kern="0" dirty="0"/>
                  <a:t>/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t</a:t>
                </a:r>
                <a:r>
                  <a:rPr lang="da-DK" i="1" kern="0" baseline="-25000" dirty="0" err="1"/>
                  <a:t>u</a:t>
                </a:r>
                <a:r>
                  <a:rPr lang="da-DK" kern="0" dirty="0"/>
                  <a:t>)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Let </a:t>
                </a:r>
                <a:r>
                  <a:rPr lang="en-US" i="1" kern="0" dirty="0" err="1">
                    <a:solidFill>
                      <a:srgbClr val="3737FF"/>
                    </a:solidFill>
                  </a:rPr>
                  <a:t>S</a:t>
                </a:r>
                <a:r>
                  <a:rPr lang="en-US" i="1" kern="0" baseline="-25000" dirty="0" err="1">
                    <a:solidFill>
                      <a:srgbClr val="3737FF"/>
                    </a:solidFill>
                  </a:rPr>
                  <a:t>j</a:t>
                </a:r>
                <a:r>
                  <a:rPr lang="en-US" i="1" kern="0" dirty="0"/>
                  <a:t> </a:t>
                </a:r>
                <a:r>
                  <a:rPr lang="en-US" kern="0" dirty="0"/>
                  <a:t>be cells from epoch </a:t>
                </a:r>
                <a:r>
                  <a:rPr lang="en-US" i="1" kern="0" dirty="0"/>
                  <a:t>j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Let </a:t>
                </a:r>
                <a:r>
                  <a:rPr lang="en-US" i="1" kern="0" dirty="0" err="1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be subset of </a:t>
                </a:r>
                <a:r>
                  <a:rPr lang="en-US" i="1" kern="0" dirty="0" err="1">
                    <a:solidFill>
                      <a:srgbClr val="3737FF"/>
                    </a:solidFill>
                  </a:rPr>
                  <a:t>S</a:t>
                </a:r>
                <a:r>
                  <a:rPr lang="en-US" i="1" kern="0" baseline="-25000" dirty="0" err="1">
                    <a:solidFill>
                      <a:srgbClr val="3737FF"/>
                    </a:solidFill>
                  </a:rPr>
                  <a:t>j</a:t>
                </a:r>
                <a:r>
                  <a:rPr lang="en-US" kern="0" dirty="0"/>
                  <a:t> with size </a:t>
                </a:r>
                <a:r>
                  <a:rPr lang="en-US" i="1" kern="0" dirty="0"/>
                  <a:t>m</a:t>
                </a:r>
                <a:r>
                  <a:rPr lang="en-US" kern="0" dirty="0"/>
                  <a:t> ”solving” the most queries: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#queries reading nothing from </a:t>
                </a:r>
                <a:r>
                  <a:rPr lang="en-US" i="1" kern="0" dirty="0" err="1">
                    <a:solidFill>
                      <a:srgbClr val="3737FF"/>
                    </a:solidFill>
                  </a:rPr>
                  <a:t>S</a:t>
                </a:r>
                <a:r>
                  <a:rPr lang="en-US" i="1" kern="0" baseline="-25000" dirty="0" err="1">
                    <a:solidFill>
                      <a:srgbClr val="3737FF"/>
                    </a:solidFill>
                  </a:rPr>
                  <a:t>j</a:t>
                </a:r>
                <a:r>
                  <a:rPr lang="en-US" kern="0" dirty="0"/>
                  <a:t>\</a:t>
                </a:r>
                <a:r>
                  <a:rPr lang="en-US" i="1" kern="0" dirty="0" err="1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is largest.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solves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described in 2</a:t>
                </a:r>
                <a:r>
                  <a:rPr lang="en-US" i="1" kern="0" dirty="0"/>
                  <a:t>mw</a:t>
                </a:r>
                <a:r>
                  <a:rPr lang="en-US" kern="0" dirty="0"/>
                  <a:t> bits. Set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/(16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kern="0" dirty="0"/>
                  <a:t>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Solves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a-DK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da-DK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a-DK" b="0" i="0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da-DK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da-DK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da-DK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a-DK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da-DK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63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Cell Sampling</a:t>
            </a:r>
          </a:p>
        </p:txBody>
      </p:sp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FFD447E0-FC63-3E4B-B664-352D4E189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14521"/>
              </p:ext>
            </p:extLst>
          </p:nvPr>
        </p:nvGraphicFramePr>
        <p:xfrm>
          <a:off x="1523895" y="2207034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8495043-61E0-8341-86FF-C9EDE529CD16}"/>
              </a:ext>
            </a:extLst>
          </p:cNvPr>
          <p:cNvGrpSpPr/>
          <p:nvPr/>
        </p:nvGrpSpPr>
        <p:grpSpPr>
          <a:xfrm>
            <a:off x="1546419" y="2207124"/>
            <a:ext cx="6571713" cy="385545"/>
            <a:chOff x="1630820" y="4357036"/>
            <a:chExt cx="6571713" cy="385545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F4039F8-4BFC-0646-AD92-7B470B6EDD1E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529A311-14C1-D242-927D-2345D6B09B8A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3C1FB40-D7C3-0E41-B000-E19DC1513BF2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2F708F6-6DC7-7143-8253-FB05989BCA13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2578DC6-C5B1-6A40-97C2-EC465FFD3648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F04E1D8-AC2A-884F-951D-BCBFC7A26CF7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E7FDEA7-55FA-F049-948C-0E1E3DC2055B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331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o(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p</a:t>
                </a:r>
                <a:r>
                  <a:rPr lang="da-DK" kern="0" dirty="0"/>
                  <a:t>/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t</a:t>
                </a:r>
                <a:r>
                  <a:rPr lang="da-DK" i="1" kern="0" baseline="-25000" dirty="0" err="1"/>
                  <a:t>u</a:t>
                </a:r>
                <a:r>
                  <a:rPr lang="da-DK" kern="0" dirty="0"/>
                  <a:t>)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Let </a:t>
                </a:r>
                <a:r>
                  <a:rPr lang="en-US" i="1" kern="0" dirty="0" err="1"/>
                  <a:t>S</a:t>
                </a:r>
                <a:r>
                  <a:rPr lang="en-US" i="1" kern="0" baseline="-25000" dirty="0" err="1"/>
                  <a:t>j</a:t>
                </a:r>
                <a:r>
                  <a:rPr lang="en-US" i="1" kern="0" dirty="0"/>
                  <a:t> </a:t>
                </a:r>
                <a:r>
                  <a:rPr lang="en-US" kern="0" dirty="0"/>
                  <a:t>be cells from epoch </a:t>
                </a:r>
                <a:r>
                  <a:rPr lang="en-US" i="1" kern="0" dirty="0"/>
                  <a:t>j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kern="0" dirty="0"/>
                  <a:t>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/(16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kern="0" dirty="0"/>
                  <a:t>”solving” the most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described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Solves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Sounds promising!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For </a:t>
                </a:r>
                <a:r>
                  <a:rPr lang="en-US" i="1" kern="0" dirty="0"/>
                  <a:t>p</a:t>
                </a:r>
                <a:r>
                  <a:rPr lang="en-US" kern="0" dirty="0"/>
                  <a:t>=</a:t>
                </a:r>
                <a:r>
                  <a:rPr lang="el-GR" kern="0" dirty="0"/>
                  <a:t>θ</a:t>
                </a:r>
                <a:r>
                  <a:rPr lang="da-DK" kern="0" dirty="0"/>
                  <a:t>(</a:t>
                </a:r>
                <a:r>
                  <a:rPr lang="da-DK" i="1" kern="0" dirty="0"/>
                  <a:t>n</a:t>
                </a:r>
                <a:r>
                  <a:rPr lang="da-DK" kern="0" baseline="30000" dirty="0"/>
                  <a:t>2</a:t>
                </a:r>
                <a:r>
                  <a:rPr lang="da-DK" kern="0" dirty="0"/>
                  <a:t>)</a:t>
                </a:r>
                <a:r>
                  <a:rPr lang="en-US" kern="0" dirty="0"/>
                  <a:t> we ”solve” &gt; </a:t>
                </a:r>
                <a:r>
                  <a:rPr lang="en-US" i="1" kern="0" dirty="0"/>
                  <a:t>n</a:t>
                </a:r>
                <a:r>
                  <a:rPr lang="en-US" kern="0" dirty="0"/>
                  <a:t> queries from </a:t>
                </a:r>
                <a:r>
                  <a:rPr lang="en-US" i="1" kern="0" dirty="0" err="1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i="1" kern="0" dirty="0"/>
                  <a:t>.</a:t>
                </a:r>
                <a:endParaRPr lang="en-US" i="1" kern="0" baseline="-25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Usually reveals </a:t>
                </a:r>
                <a:r>
                  <a:rPr lang="en-US" i="1" kern="0" dirty="0"/>
                  <a:t>P</a:t>
                </a:r>
                <a:r>
                  <a:rPr lang="en-US" kern="0" dirty="0"/>
                  <a:t>!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23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Cell Sampling</a:t>
            </a:r>
          </a:p>
        </p:txBody>
      </p:sp>
      <p:graphicFrame>
        <p:nvGraphicFramePr>
          <p:cNvPr id="125" name="Table 124">
            <a:extLst>
              <a:ext uri="{FF2B5EF4-FFF2-40B4-BE49-F238E27FC236}">
                <a16:creationId xmlns:a16="http://schemas.microsoft.com/office/drawing/2014/main" id="{FFD447E0-FC63-3E4B-B664-352D4E1895B6}"/>
              </a:ext>
            </a:extLst>
          </p:cNvPr>
          <p:cNvGraphicFramePr>
            <a:graphicFrameLocks noGrp="1"/>
          </p:cNvGraphicFramePr>
          <p:nvPr/>
        </p:nvGraphicFramePr>
        <p:xfrm>
          <a:off x="1523895" y="2207034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8495043-61E0-8341-86FF-C9EDE529CD16}"/>
              </a:ext>
            </a:extLst>
          </p:cNvPr>
          <p:cNvGrpSpPr/>
          <p:nvPr/>
        </p:nvGrpSpPr>
        <p:grpSpPr>
          <a:xfrm>
            <a:off x="1546419" y="2207124"/>
            <a:ext cx="6571713" cy="385545"/>
            <a:chOff x="1630820" y="4357036"/>
            <a:chExt cx="6571713" cy="385545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F4039F8-4BFC-0646-AD92-7B470B6EDD1E}"/>
                </a:ext>
              </a:extLst>
            </p:cNvPr>
            <p:cNvSpPr/>
            <p:nvPr/>
          </p:nvSpPr>
          <p:spPr bwMode="auto">
            <a:xfrm>
              <a:off x="1630820" y="4357036"/>
              <a:ext cx="64008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B529A311-14C1-D242-927D-2345D6B09B8A}"/>
                </a:ext>
              </a:extLst>
            </p:cNvPr>
            <p:cNvSpPr/>
            <p:nvPr/>
          </p:nvSpPr>
          <p:spPr bwMode="auto">
            <a:xfrm>
              <a:off x="7546313" y="4363988"/>
              <a:ext cx="656220" cy="375920"/>
            </a:xfrm>
            <a:prstGeom prst="rect">
              <a:avLst/>
            </a:prstGeom>
            <a:solidFill>
              <a:srgbClr val="FF00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3C1FB40-D7C3-0E41-B000-E19DC1513BF2}"/>
                </a:ext>
              </a:extLst>
            </p:cNvPr>
            <p:cNvSpPr/>
            <p:nvPr/>
          </p:nvSpPr>
          <p:spPr bwMode="auto">
            <a:xfrm>
              <a:off x="2283433" y="4363988"/>
              <a:ext cx="1959470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2F708F6-6DC7-7143-8253-FB05989BCA13}"/>
                </a:ext>
              </a:extLst>
            </p:cNvPr>
            <p:cNvSpPr/>
            <p:nvPr/>
          </p:nvSpPr>
          <p:spPr bwMode="auto">
            <a:xfrm>
              <a:off x="5570421" y="4366661"/>
              <a:ext cx="655092" cy="375920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2578DC6-C5B1-6A40-97C2-EC465FFD3648}"/>
                </a:ext>
              </a:extLst>
            </p:cNvPr>
            <p:cNvSpPr/>
            <p:nvPr/>
          </p:nvSpPr>
          <p:spPr bwMode="auto">
            <a:xfrm>
              <a:off x="4242903" y="4363988"/>
              <a:ext cx="659534" cy="375920"/>
            </a:xfrm>
            <a:prstGeom prst="rect">
              <a:avLst/>
            </a:prstGeom>
            <a:solidFill>
              <a:srgbClr val="FF8521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F04E1D8-AC2A-884F-951D-BCBFC7A26CF7}"/>
                </a:ext>
              </a:extLst>
            </p:cNvPr>
            <p:cNvSpPr/>
            <p:nvPr/>
          </p:nvSpPr>
          <p:spPr bwMode="auto">
            <a:xfrm>
              <a:off x="4902437" y="4363988"/>
              <a:ext cx="667984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E7FDEA7-55FA-F049-948C-0E1E3DC2055B}"/>
                </a:ext>
              </a:extLst>
            </p:cNvPr>
            <p:cNvSpPr/>
            <p:nvPr/>
          </p:nvSpPr>
          <p:spPr bwMode="auto">
            <a:xfrm>
              <a:off x="6225513" y="4366661"/>
              <a:ext cx="1320800" cy="375920"/>
            </a:xfrm>
            <a:prstGeom prst="rect">
              <a:avLst/>
            </a:prstGeom>
            <a:solidFill>
              <a:srgbClr val="3737FF">
                <a:alpha val="4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404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described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”Solves”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all cells </a:t>
                </a:r>
                <a:r>
                  <a:rPr lang="en-US" i="1" kern="0" dirty="0"/>
                  <a:t>S</a:t>
                </a:r>
                <a:r>
                  <a:rPr lang="en-US" i="1" kern="0" baseline="-25000" dirty="0"/>
                  <a:t>i</a:t>
                </a:r>
                <a:r>
                  <a:rPr lang="en-US" kern="0" dirty="0"/>
                  <a:t> with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&lt;</a:t>
                </a:r>
                <a:r>
                  <a:rPr lang="en-US" i="1" kern="0" dirty="0"/>
                  <a:t>j</a:t>
                </a:r>
                <a:r>
                  <a:rPr lang="en-US" kern="0" dirty="0"/>
                  <a:t> (</a:t>
                </a:r>
                <a:r>
                  <a:rPr lang="en-US" kern="0" dirty="0">
                    <a:solidFill>
                      <a:srgbClr val="FF00FF"/>
                    </a:solidFill>
                  </a:rPr>
                  <a:t>small epo</a:t>
                </a:r>
                <a:r>
                  <a:rPr lang="en-US" kern="0" dirty="0">
                    <a:solidFill>
                      <a:srgbClr val="FF8521"/>
                    </a:solidFill>
                  </a:rPr>
                  <a:t>chs</a:t>
                </a:r>
                <a:r>
                  <a:rPr lang="en-US" kern="0" dirty="0"/>
                  <a:t>).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Bits to describe </a:t>
                </a:r>
                <a:r>
                  <a:rPr lang="en-US" kern="0" dirty="0">
                    <a:solidFill>
                      <a:srgbClr val="FF00FF"/>
                    </a:solidFill>
                  </a:rPr>
                  <a:t>small epo</a:t>
                </a:r>
                <a:r>
                  <a:rPr lang="en-US" kern="0" dirty="0">
                    <a:solidFill>
                      <a:srgbClr val="FF8521"/>
                    </a:solidFill>
                  </a:rPr>
                  <a:t>chs</a:t>
                </a:r>
                <a:r>
                  <a:rPr lang="en-US" kern="0" dirty="0"/>
                  <a:t> (set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kern="0" dirty="0"/>
                  <a:t>: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nary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kern="0" dirty="0"/>
                  <a:t>8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23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Cell Sampling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751721" y="2658872"/>
            <a:ext cx="2703344" cy="479024"/>
            <a:chOff x="2300861" y="2184489"/>
            <a:chExt cx="5654304" cy="8925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331AEA-8394-2141-A788-18E36CF011F2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E222C2FD-1185-6D4F-A5C3-6EC2CA92D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28" y="3114926"/>
            <a:ext cx="758991" cy="12395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5FBF6D9-0FDF-9243-8567-1A3D6FF11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72" y="3160142"/>
            <a:ext cx="1143293" cy="114912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093853" y="2653418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279743" y="2653417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D18EC6-C0FC-E548-9F68-4D6347E3E68C}"/>
              </a:ext>
            </a:extLst>
          </p:cNvPr>
          <p:cNvGrpSpPr/>
          <p:nvPr/>
        </p:nvGrpSpPr>
        <p:grpSpPr>
          <a:xfrm>
            <a:off x="3483787" y="3248192"/>
            <a:ext cx="2415424" cy="577516"/>
            <a:chOff x="3547741" y="2040558"/>
            <a:chExt cx="2415424" cy="577516"/>
          </a:xfrm>
        </p:grpSpPr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F3A85BB-4ED8-1E4C-B6BB-B93F3AA97BE7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FE45AC-E198-684E-AC46-5BDA6ADC0E2C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7D58541-DE1A-4A48-9AE4-482F801DF9C2}"/>
              </a:ext>
            </a:extLst>
          </p:cNvPr>
          <p:cNvSpPr txBox="1"/>
          <p:nvPr/>
        </p:nvSpPr>
        <p:spPr>
          <a:xfrm>
            <a:off x="7509594" y="2306890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7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>
                    <a:solidFill>
                      <a:srgbClr val="00B050"/>
                    </a:solidFill>
                  </a:rPr>
                  <a:t>C</a:t>
                </a:r>
                <a:r>
                  <a:rPr lang="en-US" i="1" kern="0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US" kern="0" dirty="0">
                    <a:solidFill>
                      <a:srgbClr val="00B050"/>
                    </a:solidFill>
                  </a:rPr>
                  <a:t> </a:t>
                </a:r>
                <a:r>
                  <a:rPr lang="en-US" kern="0" dirty="0"/>
                  <a:t>described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”Solves”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all cells </a:t>
                </a:r>
                <a:r>
                  <a:rPr lang="en-US" i="1" kern="0" dirty="0"/>
                  <a:t>S</a:t>
                </a:r>
                <a:r>
                  <a:rPr lang="en-US" i="1" kern="0" baseline="-25000" dirty="0"/>
                  <a:t>i</a:t>
                </a:r>
                <a:r>
                  <a:rPr lang="en-US" kern="0" dirty="0"/>
                  <a:t> with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&lt;</a:t>
                </a:r>
                <a:r>
                  <a:rPr lang="en-US" i="1" kern="0" dirty="0"/>
                  <a:t>j</a:t>
                </a:r>
                <a:r>
                  <a:rPr lang="en-US" kern="0" dirty="0"/>
                  <a:t> (</a:t>
                </a:r>
                <a:r>
                  <a:rPr lang="en-US" kern="0" dirty="0">
                    <a:solidFill>
                      <a:srgbClr val="FF00FF"/>
                    </a:solidFill>
                  </a:rPr>
                  <a:t>small epo</a:t>
                </a:r>
                <a:r>
                  <a:rPr lang="en-US" kern="0" dirty="0">
                    <a:solidFill>
                      <a:srgbClr val="FF8521"/>
                    </a:solidFill>
                  </a:rPr>
                  <a:t>chs</a:t>
                </a:r>
                <a:r>
                  <a:rPr lang="en-US" kern="0" dirty="0"/>
                  <a:t>)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kern="0" dirty="0"/>
                  <a:t>8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Decoding: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Run updates of epochs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&gt;</a:t>
                </a:r>
                <a:r>
                  <a:rPr lang="en-US" i="1" kern="0" dirty="0"/>
                  <a:t>j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Update contents of cells received in encoding.</a:t>
                </a:r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34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Cell Sampling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751721" y="2658872"/>
            <a:ext cx="2703344" cy="479024"/>
            <a:chOff x="2300861" y="2184489"/>
            <a:chExt cx="5654304" cy="8925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331AEA-8394-2141-A788-18E36CF011F2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E222C2FD-1185-6D4F-A5C3-6EC2CA92D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28" y="3114926"/>
            <a:ext cx="758991" cy="12395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5FBF6D9-0FDF-9243-8567-1A3D6FF11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72" y="3160142"/>
            <a:ext cx="1143293" cy="114912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093853" y="2653418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279743" y="2653417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D18EC6-C0FC-E548-9F68-4D6347E3E68C}"/>
              </a:ext>
            </a:extLst>
          </p:cNvPr>
          <p:cNvGrpSpPr/>
          <p:nvPr/>
        </p:nvGrpSpPr>
        <p:grpSpPr>
          <a:xfrm>
            <a:off x="3483787" y="3248192"/>
            <a:ext cx="2415424" cy="577516"/>
            <a:chOff x="3547741" y="2040558"/>
            <a:chExt cx="2415424" cy="577516"/>
          </a:xfrm>
        </p:grpSpPr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F3A85BB-4ED8-1E4C-B6BB-B93F3AA97BE7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FE45AC-E198-684E-AC46-5BDA6ADC0E2C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7D58541-DE1A-4A48-9AE4-482F801DF9C2}"/>
              </a:ext>
            </a:extLst>
          </p:cNvPr>
          <p:cNvSpPr txBox="1"/>
          <p:nvPr/>
        </p:nvSpPr>
        <p:spPr>
          <a:xfrm>
            <a:off x="7509594" y="2306890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D83447D4-B767-0C46-B2AB-4E66BA553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91644"/>
              </p:ext>
            </p:extLst>
          </p:nvPr>
        </p:nvGraphicFramePr>
        <p:xfrm>
          <a:off x="1300075" y="4475474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D6BF6315-6B9D-634A-8CC8-11EA63EA9243}"/>
              </a:ext>
            </a:extLst>
          </p:cNvPr>
          <p:cNvSpPr/>
          <p:nvPr/>
        </p:nvSpPr>
        <p:spPr bwMode="auto">
          <a:xfrm>
            <a:off x="1322599" y="4475564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1E40D8B-2DAF-6D42-993C-9B80A01AE899}"/>
              </a:ext>
            </a:extLst>
          </p:cNvPr>
          <p:cNvSpPr/>
          <p:nvPr/>
        </p:nvSpPr>
        <p:spPr bwMode="auto">
          <a:xfrm>
            <a:off x="7238092" y="4482516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2C6FC1-AA6F-2240-948E-838CF0ABCE44}"/>
              </a:ext>
            </a:extLst>
          </p:cNvPr>
          <p:cNvSpPr/>
          <p:nvPr/>
        </p:nvSpPr>
        <p:spPr bwMode="auto">
          <a:xfrm>
            <a:off x="1975212" y="4482516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C96BEAF-EA23-754C-86CA-4A2925B0B391}"/>
              </a:ext>
            </a:extLst>
          </p:cNvPr>
          <p:cNvSpPr/>
          <p:nvPr/>
        </p:nvSpPr>
        <p:spPr bwMode="auto">
          <a:xfrm>
            <a:off x="5262200" y="4485189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56BD3D2-E935-BF4E-B54C-6AA435415A76}"/>
              </a:ext>
            </a:extLst>
          </p:cNvPr>
          <p:cNvSpPr/>
          <p:nvPr/>
        </p:nvSpPr>
        <p:spPr bwMode="auto">
          <a:xfrm>
            <a:off x="3934682" y="4482516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016173F-881D-0547-A843-4E78CDE1E6DC}"/>
              </a:ext>
            </a:extLst>
          </p:cNvPr>
          <p:cNvSpPr/>
          <p:nvPr/>
        </p:nvSpPr>
        <p:spPr bwMode="auto">
          <a:xfrm>
            <a:off x="4594216" y="4482516"/>
            <a:ext cx="667984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A34E727-BD59-3848-9334-C2083C966854}"/>
              </a:ext>
            </a:extLst>
          </p:cNvPr>
          <p:cNvSpPr/>
          <p:nvPr/>
        </p:nvSpPr>
        <p:spPr bwMode="auto">
          <a:xfrm>
            <a:off x="5917292" y="4485189"/>
            <a:ext cx="1320800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99E1F5C-1BF7-1D4B-8EE7-85B8FABE6E8B}"/>
              </a:ext>
            </a:extLst>
          </p:cNvPr>
          <p:cNvSpPr/>
          <p:nvPr/>
        </p:nvSpPr>
        <p:spPr bwMode="auto">
          <a:xfrm>
            <a:off x="5909491" y="4486379"/>
            <a:ext cx="1320800" cy="375920"/>
          </a:xfrm>
          <a:prstGeom prst="rect">
            <a:avLst/>
          </a:prstGeom>
          <a:solidFill>
            <a:srgbClr val="00B05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98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Decoding: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Run updates of epochs </a:t>
            </a:r>
            <a:r>
              <a:rPr lang="en-US" i="1" kern="0" dirty="0" err="1"/>
              <a:t>i</a:t>
            </a:r>
            <a:r>
              <a:rPr lang="en-US" kern="0" dirty="0"/>
              <a:t>&gt;</a:t>
            </a:r>
            <a:r>
              <a:rPr lang="en-US" i="1" kern="0" dirty="0"/>
              <a:t>j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Update contents of cells received in encoding.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Try to answer all queries </a:t>
            </a:r>
            <a:r>
              <a:rPr lang="en-US" i="1" kern="0" dirty="0"/>
              <a:t>x</a:t>
            </a:r>
            <a:r>
              <a:rPr lang="en-US" kern="0" dirty="0"/>
              <a:t>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en-US" kern="0" dirty="0"/>
              <a:t>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If probe cell in </a:t>
            </a:r>
            <a:r>
              <a:rPr lang="en-US" kern="0" dirty="0">
                <a:solidFill>
                  <a:srgbClr val="FF00FF"/>
                </a:solidFill>
              </a:rPr>
              <a:t>epo</a:t>
            </a:r>
            <a:r>
              <a:rPr lang="en-US" kern="0" dirty="0">
                <a:solidFill>
                  <a:srgbClr val="FF8521"/>
                </a:solidFill>
              </a:rPr>
              <a:t>ch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&lt;j: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/>
              <a:t>Knows this from encoding and can continue!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If probe cell in </a:t>
            </a:r>
            <a:r>
              <a:rPr lang="en-US" i="1" kern="0" dirty="0" err="1">
                <a:solidFill>
                  <a:srgbClr val="00B050"/>
                </a:solidFill>
              </a:rPr>
              <a:t>C</a:t>
            </a:r>
            <a:r>
              <a:rPr lang="en-US" i="1" kern="0" baseline="-25000" dirty="0" err="1">
                <a:solidFill>
                  <a:srgbClr val="00B050"/>
                </a:solidFill>
              </a:rPr>
              <a:t>j</a:t>
            </a:r>
            <a:r>
              <a:rPr lang="en-US" kern="0" dirty="0"/>
              <a:t>: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/>
              <a:t>Knows this from encoding and can continue!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Else: Don’t know whether cell is in </a:t>
            </a:r>
            <a:r>
              <a:rPr lang="en-US" i="1" kern="0" dirty="0" err="1">
                <a:solidFill>
                  <a:srgbClr val="3737FF"/>
                </a:solidFill>
              </a:rPr>
              <a:t>S</a:t>
            </a:r>
            <a:r>
              <a:rPr lang="en-US" i="1" kern="0" baseline="-25000" dirty="0" err="1">
                <a:solidFill>
                  <a:srgbClr val="3737FF"/>
                </a:solidFill>
              </a:rPr>
              <a:t>j</a:t>
            </a:r>
            <a:r>
              <a:rPr lang="en-US" i="1" kern="0" dirty="0">
                <a:solidFill>
                  <a:srgbClr val="3737FF"/>
                </a:solidFill>
              </a:rPr>
              <a:t>\</a:t>
            </a:r>
            <a:r>
              <a:rPr lang="en-US" i="1" kern="0" dirty="0" err="1">
                <a:solidFill>
                  <a:srgbClr val="00B050"/>
                </a:solidFill>
              </a:rPr>
              <a:t>C</a:t>
            </a:r>
            <a:r>
              <a:rPr lang="en-US" i="1" kern="0" baseline="-25000" dirty="0" err="1">
                <a:solidFill>
                  <a:srgbClr val="00B050"/>
                </a:solidFill>
              </a:rPr>
              <a:t>j</a:t>
            </a:r>
            <a:r>
              <a:rPr lang="en-US" kern="0" dirty="0">
                <a:solidFill>
                  <a:srgbClr val="3737FF"/>
                </a:solidFill>
              </a:rPr>
              <a:t> </a:t>
            </a:r>
            <a:r>
              <a:rPr lang="en-US" kern="0" dirty="0"/>
              <a:t>or </a:t>
            </a:r>
            <a:r>
              <a:rPr lang="en-US" i="1" kern="0" dirty="0" err="1"/>
              <a:t>i</a:t>
            </a:r>
            <a:r>
              <a:rPr lang="en-US" i="1" kern="0" dirty="0"/>
              <a:t>&gt;j</a:t>
            </a:r>
            <a:r>
              <a:rPr lang="en-US" kern="0" dirty="0"/>
              <a:t>!!</a:t>
            </a:r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Cell Sampling</a:t>
            </a: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D83447D4-B767-0C46-B2AB-4E66BA553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116612"/>
              </p:ext>
            </p:extLst>
          </p:nvPr>
        </p:nvGraphicFramePr>
        <p:xfrm>
          <a:off x="1421260" y="2547522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D6BF6315-6B9D-634A-8CC8-11EA63EA9243}"/>
              </a:ext>
            </a:extLst>
          </p:cNvPr>
          <p:cNvSpPr/>
          <p:nvPr/>
        </p:nvSpPr>
        <p:spPr bwMode="auto">
          <a:xfrm>
            <a:off x="1443784" y="2547612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1E40D8B-2DAF-6D42-993C-9B80A01AE899}"/>
              </a:ext>
            </a:extLst>
          </p:cNvPr>
          <p:cNvSpPr/>
          <p:nvPr/>
        </p:nvSpPr>
        <p:spPr bwMode="auto">
          <a:xfrm>
            <a:off x="7359277" y="2554564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2C6FC1-AA6F-2240-948E-838CF0ABCE44}"/>
              </a:ext>
            </a:extLst>
          </p:cNvPr>
          <p:cNvSpPr/>
          <p:nvPr/>
        </p:nvSpPr>
        <p:spPr bwMode="auto">
          <a:xfrm>
            <a:off x="2096397" y="2554564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C96BEAF-EA23-754C-86CA-4A2925B0B391}"/>
              </a:ext>
            </a:extLst>
          </p:cNvPr>
          <p:cNvSpPr/>
          <p:nvPr/>
        </p:nvSpPr>
        <p:spPr bwMode="auto">
          <a:xfrm>
            <a:off x="5383385" y="2557237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56BD3D2-E935-BF4E-B54C-6AA435415A76}"/>
              </a:ext>
            </a:extLst>
          </p:cNvPr>
          <p:cNvSpPr/>
          <p:nvPr/>
        </p:nvSpPr>
        <p:spPr bwMode="auto">
          <a:xfrm>
            <a:off x="4055867" y="2554564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016173F-881D-0547-A843-4E78CDE1E6DC}"/>
              </a:ext>
            </a:extLst>
          </p:cNvPr>
          <p:cNvSpPr/>
          <p:nvPr/>
        </p:nvSpPr>
        <p:spPr bwMode="auto">
          <a:xfrm>
            <a:off x="4715401" y="2554564"/>
            <a:ext cx="667984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A34E727-BD59-3848-9334-C2083C966854}"/>
              </a:ext>
            </a:extLst>
          </p:cNvPr>
          <p:cNvSpPr/>
          <p:nvPr/>
        </p:nvSpPr>
        <p:spPr bwMode="auto">
          <a:xfrm>
            <a:off x="6038477" y="2557237"/>
            <a:ext cx="1320800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A421C5C0-3A16-4F4F-9F02-20D8B0A28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12162"/>
              </p:ext>
            </p:extLst>
          </p:nvPr>
        </p:nvGraphicFramePr>
        <p:xfrm>
          <a:off x="1411497" y="3151613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" name="Rectangle 86">
            <a:extLst>
              <a:ext uri="{FF2B5EF4-FFF2-40B4-BE49-F238E27FC236}">
                <a16:creationId xmlns:a16="http://schemas.microsoft.com/office/drawing/2014/main" id="{57E56B94-0A08-FE47-8500-4BD26747A169}"/>
              </a:ext>
            </a:extLst>
          </p:cNvPr>
          <p:cNvSpPr/>
          <p:nvPr/>
        </p:nvSpPr>
        <p:spPr bwMode="auto">
          <a:xfrm>
            <a:off x="1434021" y="3151703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80E9DDF-AA43-0843-AE6A-8571C7A032F5}"/>
              </a:ext>
            </a:extLst>
          </p:cNvPr>
          <p:cNvSpPr/>
          <p:nvPr/>
        </p:nvSpPr>
        <p:spPr bwMode="auto">
          <a:xfrm>
            <a:off x="7349514" y="3158655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2E62C2C-388A-1046-BBA6-2CEE925E203B}"/>
              </a:ext>
            </a:extLst>
          </p:cNvPr>
          <p:cNvSpPr/>
          <p:nvPr/>
        </p:nvSpPr>
        <p:spPr bwMode="auto">
          <a:xfrm>
            <a:off x="2086634" y="3158655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29A3050-6727-0E4E-B01C-5774A210DD71}"/>
              </a:ext>
            </a:extLst>
          </p:cNvPr>
          <p:cNvSpPr/>
          <p:nvPr/>
        </p:nvSpPr>
        <p:spPr bwMode="auto">
          <a:xfrm>
            <a:off x="5373622" y="3161328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A81DAF6-B83D-DA4C-92FC-6BC60349A6C7}"/>
              </a:ext>
            </a:extLst>
          </p:cNvPr>
          <p:cNvSpPr/>
          <p:nvPr/>
        </p:nvSpPr>
        <p:spPr bwMode="auto">
          <a:xfrm>
            <a:off x="4046104" y="3158655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87DC9-B114-CB49-9E23-1578F2A7A774}"/>
              </a:ext>
            </a:extLst>
          </p:cNvPr>
          <p:cNvSpPr/>
          <p:nvPr/>
        </p:nvSpPr>
        <p:spPr bwMode="auto">
          <a:xfrm>
            <a:off x="4705638" y="3158655"/>
            <a:ext cx="667984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3605DE-9B34-404D-A279-D71630A91938}"/>
              </a:ext>
            </a:extLst>
          </p:cNvPr>
          <p:cNvSpPr/>
          <p:nvPr/>
        </p:nvSpPr>
        <p:spPr bwMode="auto">
          <a:xfrm>
            <a:off x="6028714" y="3161328"/>
            <a:ext cx="1320800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DFC53AF-1F68-CA42-92F0-B0C3DA80DB5C}"/>
              </a:ext>
            </a:extLst>
          </p:cNvPr>
          <p:cNvSpPr/>
          <p:nvPr/>
        </p:nvSpPr>
        <p:spPr bwMode="auto">
          <a:xfrm>
            <a:off x="6051369" y="2933157"/>
            <a:ext cx="1298145" cy="248310"/>
          </a:xfrm>
          <a:prstGeom prst="rect">
            <a:avLst/>
          </a:prstGeom>
          <a:solidFill>
            <a:srgbClr val="00B05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2C07D64-20F2-6341-8A35-6F1A6ADD07DF}"/>
              </a:ext>
            </a:extLst>
          </p:cNvPr>
          <p:cNvSpPr txBox="1"/>
          <p:nvPr/>
        </p:nvSpPr>
        <p:spPr>
          <a:xfrm>
            <a:off x="565525" y="2570737"/>
            <a:ext cx="12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kern="0" dirty="0" err="1"/>
              <a:t>Truth</a:t>
            </a:r>
            <a:r>
              <a:rPr lang="da-DK" sz="1600" kern="0" dirty="0"/>
              <a:t>:</a:t>
            </a:r>
            <a:endParaRPr lang="da-DK" sz="16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CD5BAB-E3E0-5548-8769-DD3AEED2D590}"/>
              </a:ext>
            </a:extLst>
          </p:cNvPr>
          <p:cNvSpPr txBox="1"/>
          <p:nvPr/>
        </p:nvSpPr>
        <p:spPr>
          <a:xfrm>
            <a:off x="238954" y="3087457"/>
            <a:ext cx="12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kern="0" dirty="0" err="1"/>
              <a:t>Decoder</a:t>
            </a:r>
            <a:r>
              <a:rPr lang="da-DK" sz="1600" kern="0" dirty="0"/>
              <a:t>:</a:t>
            </a:r>
            <a:endParaRPr lang="da-DK" sz="1600" dirty="0"/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156A0B6F-C49F-7C4D-91EE-FC797D4A0474}"/>
              </a:ext>
            </a:extLst>
          </p:cNvPr>
          <p:cNvSpPr/>
          <p:nvPr/>
        </p:nvSpPr>
        <p:spPr bwMode="auto">
          <a:xfrm>
            <a:off x="8284684" y="5306438"/>
            <a:ext cx="841448" cy="782197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42207B-0A11-3848-B313-C4D279D9EC63}"/>
              </a:ext>
            </a:extLst>
          </p:cNvPr>
          <p:cNvSpPr/>
          <p:nvPr/>
        </p:nvSpPr>
        <p:spPr bwMode="auto">
          <a:xfrm>
            <a:off x="3888954" y="2324559"/>
            <a:ext cx="936434" cy="14321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9D4F38F-B510-8F4A-B814-E19A8D9A899C}"/>
              </a:ext>
            </a:extLst>
          </p:cNvPr>
          <p:cNvSpPr/>
          <p:nvPr/>
        </p:nvSpPr>
        <p:spPr bwMode="auto">
          <a:xfrm>
            <a:off x="5936998" y="2341215"/>
            <a:ext cx="936434" cy="14321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C05F71FF-4F62-4B43-B740-1C3E927CF8EA}"/>
              </a:ext>
            </a:extLst>
          </p:cNvPr>
          <p:cNvSpPr/>
          <p:nvPr/>
        </p:nvSpPr>
        <p:spPr bwMode="auto">
          <a:xfrm>
            <a:off x="2598152" y="2258455"/>
            <a:ext cx="936434" cy="14321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EA2F7A8-DF8A-5948-A6A7-AC2765169F32}"/>
              </a:ext>
            </a:extLst>
          </p:cNvPr>
          <p:cNvSpPr/>
          <p:nvPr/>
        </p:nvSpPr>
        <p:spPr bwMode="auto">
          <a:xfrm>
            <a:off x="4624063" y="2324558"/>
            <a:ext cx="936434" cy="143219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43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104" grpId="0"/>
      <p:bldP spid="105" grpId="0"/>
      <p:bldP spid="2" grpId="0" animBg="1"/>
      <p:bldP spid="3" grpId="0" animBg="1"/>
      <p:bldP spid="3" grpId="1" animBg="1"/>
      <p:bldP spid="106" grpId="0" animBg="1"/>
      <p:bldP spid="106" grpId="1" animBg="1"/>
      <p:bldP spid="107" grpId="0" animBg="1"/>
      <p:bldP spid="1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Decoding: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Run updates of epochs </a:t>
            </a:r>
            <a:r>
              <a:rPr lang="en-US" i="1" kern="0" dirty="0" err="1"/>
              <a:t>i</a:t>
            </a:r>
            <a:r>
              <a:rPr lang="en-US" kern="0" dirty="0"/>
              <a:t>&gt;</a:t>
            </a:r>
            <a:r>
              <a:rPr lang="en-US" i="1" kern="0" dirty="0"/>
              <a:t>j</a:t>
            </a:r>
            <a:r>
              <a:rPr lang="en-US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Update contents of cells received in encoding.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Try to answer all queries </a:t>
            </a:r>
            <a:r>
              <a:rPr lang="en-US" i="1" kern="0" dirty="0"/>
              <a:t>x</a:t>
            </a:r>
            <a:r>
              <a:rPr lang="en-US" kern="0" dirty="0"/>
              <a:t> in </a:t>
            </a:r>
            <a:r>
              <a:rPr lang="da-DK" kern="0" dirty="0"/>
              <a:t>𝔽</a:t>
            </a:r>
            <a:r>
              <a:rPr lang="en-US" i="1" kern="0" baseline="-25000" dirty="0"/>
              <a:t>p</a:t>
            </a:r>
            <a:r>
              <a:rPr lang="en-US" kern="0" dirty="0"/>
              <a:t>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If probe cell in </a:t>
            </a:r>
            <a:r>
              <a:rPr lang="en-US" kern="0" dirty="0">
                <a:solidFill>
                  <a:srgbClr val="FF00FF"/>
                </a:solidFill>
              </a:rPr>
              <a:t>epo</a:t>
            </a:r>
            <a:r>
              <a:rPr lang="en-US" kern="0" dirty="0">
                <a:solidFill>
                  <a:srgbClr val="FF8521"/>
                </a:solidFill>
              </a:rPr>
              <a:t>ch</a:t>
            </a:r>
            <a:r>
              <a:rPr lang="en-US" kern="0" dirty="0"/>
              <a:t> </a:t>
            </a:r>
            <a:r>
              <a:rPr lang="en-US" i="1" kern="0" dirty="0" err="1"/>
              <a:t>i</a:t>
            </a:r>
            <a:r>
              <a:rPr lang="en-US" kern="0" dirty="0"/>
              <a:t>&lt;</a:t>
            </a:r>
            <a:r>
              <a:rPr lang="en-US" i="1" kern="0" dirty="0"/>
              <a:t>j</a:t>
            </a:r>
            <a:r>
              <a:rPr lang="en-US" kern="0" dirty="0"/>
              <a:t>: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/>
              <a:t>Knows this from encoding and can continue!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If probe cell in </a:t>
            </a:r>
            <a:r>
              <a:rPr lang="en-US" i="1" kern="0" dirty="0" err="1">
                <a:solidFill>
                  <a:srgbClr val="00B050"/>
                </a:solidFill>
              </a:rPr>
              <a:t>C</a:t>
            </a:r>
            <a:r>
              <a:rPr lang="en-US" i="1" kern="0" baseline="-25000" dirty="0" err="1">
                <a:solidFill>
                  <a:srgbClr val="00B050"/>
                </a:solidFill>
              </a:rPr>
              <a:t>j</a:t>
            </a:r>
            <a:r>
              <a:rPr lang="en-US" kern="0" dirty="0"/>
              <a:t>:</a:t>
            </a:r>
          </a:p>
          <a:p>
            <a:pPr marL="1714500" lvl="3" indent="-342900">
              <a:buFont typeface="Wingdings" pitchFamily="2" charset="2"/>
              <a:buChar char="§"/>
            </a:pPr>
            <a:r>
              <a:rPr lang="en-US" kern="0" dirty="0"/>
              <a:t>Knows this from encoding and can continue!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kern="0" dirty="0"/>
              <a:t>Else: Pretend not in </a:t>
            </a:r>
            <a:r>
              <a:rPr lang="en-US" i="1" kern="0" dirty="0" err="1">
                <a:solidFill>
                  <a:srgbClr val="3737FF"/>
                </a:solidFill>
              </a:rPr>
              <a:t>S</a:t>
            </a:r>
            <a:r>
              <a:rPr lang="en-US" i="1" kern="0" baseline="-25000" dirty="0" err="1">
                <a:solidFill>
                  <a:srgbClr val="3737FF"/>
                </a:solidFill>
              </a:rPr>
              <a:t>j</a:t>
            </a:r>
            <a:r>
              <a:rPr lang="en-US" kern="0" dirty="0"/>
              <a:t>\</a:t>
            </a:r>
            <a:r>
              <a:rPr lang="en-US" i="1" kern="0" dirty="0" err="1">
                <a:solidFill>
                  <a:srgbClr val="00B050"/>
                </a:solidFill>
              </a:rPr>
              <a:t>C</a:t>
            </a:r>
            <a:r>
              <a:rPr lang="en-US" i="1" kern="0" baseline="-25000" dirty="0" err="1">
                <a:solidFill>
                  <a:srgbClr val="00B050"/>
                </a:solidFill>
              </a:rPr>
              <a:t>j</a:t>
            </a:r>
            <a:endParaRPr lang="en-US" i="1" kern="0" baseline="-25000" dirty="0">
              <a:solidFill>
                <a:srgbClr val="00B050"/>
              </a:solidFill>
            </a:endParaRPr>
          </a:p>
          <a:p>
            <a:pPr lvl="1"/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Cell Sampling</a:t>
            </a: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D83447D4-B767-0C46-B2AB-4E66BA55336A}"/>
              </a:ext>
            </a:extLst>
          </p:cNvPr>
          <p:cNvGraphicFramePr>
            <a:graphicFrameLocks noGrp="1"/>
          </p:cNvGraphicFramePr>
          <p:nvPr/>
        </p:nvGraphicFramePr>
        <p:xfrm>
          <a:off x="1421260" y="2547522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D6BF6315-6B9D-634A-8CC8-11EA63EA9243}"/>
              </a:ext>
            </a:extLst>
          </p:cNvPr>
          <p:cNvSpPr/>
          <p:nvPr/>
        </p:nvSpPr>
        <p:spPr bwMode="auto">
          <a:xfrm>
            <a:off x="1443784" y="2547612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1E40D8B-2DAF-6D42-993C-9B80A01AE899}"/>
              </a:ext>
            </a:extLst>
          </p:cNvPr>
          <p:cNvSpPr/>
          <p:nvPr/>
        </p:nvSpPr>
        <p:spPr bwMode="auto">
          <a:xfrm>
            <a:off x="7359277" y="2554564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2C6FC1-AA6F-2240-948E-838CF0ABCE44}"/>
              </a:ext>
            </a:extLst>
          </p:cNvPr>
          <p:cNvSpPr/>
          <p:nvPr/>
        </p:nvSpPr>
        <p:spPr bwMode="auto">
          <a:xfrm>
            <a:off x="2096397" y="2554564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C96BEAF-EA23-754C-86CA-4A2925B0B391}"/>
              </a:ext>
            </a:extLst>
          </p:cNvPr>
          <p:cNvSpPr/>
          <p:nvPr/>
        </p:nvSpPr>
        <p:spPr bwMode="auto">
          <a:xfrm>
            <a:off x="5383385" y="2557237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56BD3D2-E935-BF4E-B54C-6AA435415A76}"/>
              </a:ext>
            </a:extLst>
          </p:cNvPr>
          <p:cNvSpPr/>
          <p:nvPr/>
        </p:nvSpPr>
        <p:spPr bwMode="auto">
          <a:xfrm>
            <a:off x="4055867" y="2554564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016173F-881D-0547-A843-4E78CDE1E6DC}"/>
              </a:ext>
            </a:extLst>
          </p:cNvPr>
          <p:cNvSpPr/>
          <p:nvPr/>
        </p:nvSpPr>
        <p:spPr bwMode="auto">
          <a:xfrm>
            <a:off x="4715401" y="2554564"/>
            <a:ext cx="667984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A34E727-BD59-3848-9334-C2083C966854}"/>
              </a:ext>
            </a:extLst>
          </p:cNvPr>
          <p:cNvSpPr/>
          <p:nvPr/>
        </p:nvSpPr>
        <p:spPr bwMode="auto">
          <a:xfrm>
            <a:off x="6038477" y="2557237"/>
            <a:ext cx="1320800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A421C5C0-3A16-4F4F-9F02-20D8B0A28DD3}"/>
              </a:ext>
            </a:extLst>
          </p:cNvPr>
          <p:cNvGraphicFramePr>
            <a:graphicFrameLocks noGrp="1"/>
          </p:cNvGraphicFramePr>
          <p:nvPr/>
        </p:nvGraphicFramePr>
        <p:xfrm>
          <a:off x="1411497" y="3151613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" name="Rectangle 86">
            <a:extLst>
              <a:ext uri="{FF2B5EF4-FFF2-40B4-BE49-F238E27FC236}">
                <a16:creationId xmlns:a16="http://schemas.microsoft.com/office/drawing/2014/main" id="{57E56B94-0A08-FE47-8500-4BD26747A169}"/>
              </a:ext>
            </a:extLst>
          </p:cNvPr>
          <p:cNvSpPr/>
          <p:nvPr/>
        </p:nvSpPr>
        <p:spPr bwMode="auto">
          <a:xfrm>
            <a:off x="1434021" y="3151703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80E9DDF-AA43-0843-AE6A-8571C7A032F5}"/>
              </a:ext>
            </a:extLst>
          </p:cNvPr>
          <p:cNvSpPr/>
          <p:nvPr/>
        </p:nvSpPr>
        <p:spPr bwMode="auto">
          <a:xfrm>
            <a:off x="7349514" y="3158655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2E62C2C-388A-1046-BBA6-2CEE925E203B}"/>
              </a:ext>
            </a:extLst>
          </p:cNvPr>
          <p:cNvSpPr/>
          <p:nvPr/>
        </p:nvSpPr>
        <p:spPr bwMode="auto">
          <a:xfrm>
            <a:off x="2086634" y="3158655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29A3050-6727-0E4E-B01C-5774A210DD71}"/>
              </a:ext>
            </a:extLst>
          </p:cNvPr>
          <p:cNvSpPr/>
          <p:nvPr/>
        </p:nvSpPr>
        <p:spPr bwMode="auto">
          <a:xfrm>
            <a:off x="5373622" y="3161328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A81DAF6-B83D-DA4C-92FC-6BC60349A6C7}"/>
              </a:ext>
            </a:extLst>
          </p:cNvPr>
          <p:cNvSpPr/>
          <p:nvPr/>
        </p:nvSpPr>
        <p:spPr bwMode="auto">
          <a:xfrm>
            <a:off x="4046104" y="3158655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87DC9-B114-CB49-9E23-1578F2A7A774}"/>
              </a:ext>
            </a:extLst>
          </p:cNvPr>
          <p:cNvSpPr/>
          <p:nvPr/>
        </p:nvSpPr>
        <p:spPr bwMode="auto">
          <a:xfrm>
            <a:off x="4705638" y="3158655"/>
            <a:ext cx="667984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3605DE-9B34-404D-A279-D71630A91938}"/>
              </a:ext>
            </a:extLst>
          </p:cNvPr>
          <p:cNvSpPr/>
          <p:nvPr/>
        </p:nvSpPr>
        <p:spPr bwMode="auto">
          <a:xfrm>
            <a:off x="6028714" y="3161328"/>
            <a:ext cx="1320800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DFC53AF-1F68-CA42-92F0-B0C3DA80DB5C}"/>
              </a:ext>
            </a:extLst>
          </p:cNvPr>
          <p:cNvSpPr/>
          <p:nvPr/>
        </p:nvSpPr>
        <p:spPr bwMode="auto">
          <a:xfrm>
            <a:off x="6051369" y="2933157"/>
            <a:ext cx="1298145" cy="248310"/>
          </a:xfrm>
          <a:prstGeom prst="rect">
            <a:avLst/>
          </a:prstGeom>
          <a:solidFill>
            <a:srgbClr val="00B05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2C07D64-20F2-6341-8A35-6F1A6ADD07DF}"/>
              </a:ext>
            </a:extLst>
          </p:cNvPr>
          <p:cNvSpPr txBox="1"/>
          <p:nvPr/>
        </p:nvSpPr>
        <p:spPr>
          <a:xfrm>
            <a:off x="565525" y="2570737"/>
            <a:ext cx="12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kern="0" dirty="0" err="1"/>
              <a:t>Truth</a:t>
            </a:r>
            <a:r>
              <a:rPr lang="da-DK" sz="1600" kern="0" dirty="0"/>
              <a:t>:</a:t>
            </a:r>
            <a:endParaRPr lang="da-DK" sz="16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CD5BAB-E3E0-5548-8769-DD3AEED2D590}"/>
              </a:ext>
            </a:extLst>
          </p:cNvPr>
          <p:cNvSpPr txBox="1"/>
          <p:nvPr/>
        </p:nvSpPr>
        <p:spPr>
          <a:xfrm>
            <a:off x="238954" y="3087457"/>
            <a:ext cx="12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kern="0" dirty="0" err="1"/>
              <a:t>Decoder</a:t>
            </a:r>
            <a:r>
              <a:rPr lang="da-DK" sz="1600" kern="0" dirty="0"/>
              <a:t>:</a:t>
            </a:r>
            <a:endParaRPr lang="da-DK" sz="16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8A36CA-CF20-5E41-9A0F-75B734F05ED1}"/>
              </a:ext>
            </a:extLst>
          </p:cNvPr>
          <p:cNvGrpSpPr/>
          <p:nvPr/>
        </p:nvGrpSpPr>
        <p:grpSpPr>
          <a:xfrm>
            <a:off x="8164588" y="3337033"/>
            <a:ext cx="1737354" cy="1146384"/>
            <a:chOff x="8192868" y="3310391"/>
            <a:chExt cx="1737354" cy="1146384"/>
          </a:xfrm>
        </p:grpSpPr>
        <p:sp>
          <p:nvSpPr>
            <p:cNvPr id="29" name="Rounded Rectangular Callout 28">
              <a:extLst>
                <a:ext uri="{FF2B5EF4-FFF2-40B4-BE49-F238E27FC236}">
                  <a16:creationId xmlns:a16="http://schemas.microsoft.com/office/drawing/2014/main" id="{D101B24A-DAEC-0D45-9EA5-B9B419C2C0B5}"/>
                </a:ext>
              </a:extLst>
            </p:cNvPr>
            <p:cNvSpPr/>
            <p:nvPr/>
          </p:nvSpPr>
          <p:spPr bwMode="auto">
            <a:xfrm>
              <a:off x="8192868" y="3310391"/>
              <a:ext cx="1678923" cy="1146384"/>
            </a:xfrm>
            <a:prstGeom prst="wedgeRoundRectCallout">
              <a:avLst>
                <a:gd name="adj1" fmla="val -63460"/>
                <a:gd name="adj2" fmla="val 166890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B20A3D6-2399-8F44-AD0B-2F7B57699C12}"/>
                    </a:ext>
                  </a:extLst>
                </p:cNvPr>
                <p:cNvSpPr txBox="1"/>
                <p:nvPr/>
              </p:nvSpPr>
              <p:spPr>
                <a:xfrm>
                  <a:off x="8251299" y="3460173"/>
                  <a:ext cx="1678923" cy="84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6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6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a14:m>
                  <a:r>
                    <a:rPr lang="da-DK" sz="1600" i="1" kern="0" dirty="0"/>
                    <a:t> </a:t>
                  </a:r>
                  <a:r>
                    <a:rPr lang="da-DK" sz="1600" kern="0" dirty="0" err="1"/>
                    <a:t>queries</a:t>
                  </a:r>
                  <a:r>
                    <a:rPr lang="da-DK" sz="1600" i="1" kern="0" dirty="0"/>
                    <a:t> </a:t>
                  </a:r>
                  <a:r>
                    <a:rPr lang="da-DK" sz="1600" kern="0" dirty="0" err="1"/>
                    <a:t>answered</a:t>
                  </a:r>
                  <a:r>
                    <a:rPr lang="da-DK" sz="1600" kern="0" dirty="0"/>
                    <a:t> </a:t>
                  </a:r>
                  <a:r>
                    <a:rPr lang="da-DK" sz="1600" kern="0" dirty="0" err="1"/>
                    <a:t>correctly</a:t>
                  </a:r>
                  <a:r>
                    <a:rPr lang="da-DK" sz="1600" kern="0" dirty="0"/>
                    <a:t>!</a:t>
                  </a:r>
                  <a:endParaRPr lang="da-DK" sz="1600" baseline="30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B20A3D6-2399-8F44-AD0B-2F7B57699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299" y="3460173"/>
                  <a:ext cx="1678923" cy="841256"/>
                </a:xfrm>
                <a:prstGeom prst="rect">
                  <a:avLst/>
                </a:prstGeom>
                <a:blipFill>
                  <a:blip r:embed="rId3"/>
                  <a:stretch>
                    <a:fillRect l="-746" t="-1493" b="-7463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699EFC-5DA9-4A4B-9721-D55FA2963884}"/>
              </a:ext>
            </a:extLst>
          </p:cNvPr>
          <p:cNvGrpSpPr/>
          <p:nvPr/>
        </p:nvGrpSpPr>
        <p:grpSpPr>
          <a:xfrm>
            <a:off x="7893028" y="1012016"/>
            <a:ext cx="1687756" cy="1146384"/>
            <a:chOff x="8192868" y="3310391"/>
            <a:chExt cx="1687756" cy="1146384"/>
          </a:xfrm>
        </p:grpSpPr>
        <p:sp>
          <p:nvSpPr>
            <p:cNvPr id="32" name="Rounded Rectangular Callout 31">
              <a:extLst>
                <a:ext uri="{FF2B5EF4-FFF2-40B4-BE49-F238E27FC236}">
                  <a16:creationId xmlns:a16="http://schemas.microsoft.com/office/drawing/2014/main" id="{AAC5DAC4-69FD-8C42-B630-2D38DD0694CC}"/>
                </a:ext>
              </a:extLst>
            </p:cNvPr>
            <p:cNvSpPr/>
            <p:nvPr/>
          </p:nvSpPr>
          <p:spPr bwMode="auto">
            <a:xfrm>
              <a:off x="8192868" y="3310391"/>
              <a:ext cx="1678923" cy="1146384"/>
            </a:xfrm>
            <a:prstGeom prst="wedgeRoundRectCallout">
              <a:avLst>
                <a:gd name="adj1" fmla="val 29063"/>
                <a:gd name="adj2" fmla="val 136138"/>
                <a:gd name="adj3" fmla="val 16667"/>
              </a:avLst>
            </a:prstGeom>
            <a:solidFill>
              <a:srgbClr val="DDDDD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69CEEA-2C90-B74A-A9FA-E3351A871845}"/>
                </a:ext>
              </a:extLst>
            </p:cNvPr>
            <p:cNvSpPr txBox="1"/>
            <p:nvPr/>
          </p:nvSpPr>
          <p:spPr>
            <a:xfrm>
              <a:off x="8302855" y="3509721"/>
              <a:ext cx="1577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kern="0" dirty="0" err="1"/>
                <a:t>Don’t</a:t>
              </a:r>
              <a:r>
                <a:rPr lang="da-DK" sz="1600" kern="0" dirty="0"/>
                <a:t> know </a:t>
              </a:r>
              <a:r>
                <a:rPr lang="da-DK" sz="1600" kern="0" dirty="0" err="1"/>
                <a:t>which</a:t>
              </a:r>
              <a:r>
                <a:rPr lang="da-DK" sz="1600" kern="0" dirty="0"/>
                <a:t> </a:t>
              </a:r>
              <a:r>
                <a:rPr lang="da-DK" sz="1600" kern="0" dirty="0" err="1"/>
                <a:t>queries</a:t>
              </a:r>
              <a:r>
                <a:rPr lang="da-DK" sz="1600" kern="0" dirty="0"/>
                <a:t>!</a:t>
              </a:r>
              <a:endParaRPr lang="da-DK" sz="1600" baseline="30000" dirty="0"/>
            </a:p>
          </p:txBody>
        </p:sp>
      </p:grpSp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33A32F84-E7F2-FA47-9AD2-118DB6FDFBC4}"/>
              </a:ext>
            </a:extLst>
          </p:cNvPr>
          <p:cNvSpPr/>
          <p:nvPr/>
        </p:nvSpPr>
        <p:spPr bwMode="auto">
          <a:xfrm>
            <a:off x="8919146" y="1610828"/>
            <a:ext cx="841448" cy="782197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0C97DA3-53B6-0943-AA33-CC693A80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68" y="4538502"/>
            <a:ext cx="837883" cy="8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32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Decoding: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Message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 /4</m:t>
                        </m:r>
                      </m:e>
                    </m:func>
                  </m:oMath>
                </a14:m>
                <a:r>
                  <a:rPr lang="en-US" kern="0" dirty="0"/>
                  <a:t>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Decoder can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 correctly.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Issue:</a:t>
                </a:r>
                <a:r>
                  <a:rPr lang="en-US" kern="0" dirty="0"/>
                  <a:t> Don’t know which.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Other queries just return some arbitrary result if try to answer. Could be adversarial.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Solution: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Encoder will send some more help.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Idea: </a:t>
                </a:r>
                <a:r>
                  <a:rPr lang="en-US" kern="0" dirty="0">
                    <a:solidFill>
                      <a:srgbClr val="3737FF"/>
                    </a:solidFill>
                  </a:rPr>
                  <a:t>tell</a:t>
                </a:r>
                <a:r>
                  <a:rPr lang="en-US" kern="0" dirty="0"/>
                  <a:t> decoder which queries to try and answer.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Attempt: Cell Sampling</a:t>
            </a:r>
          </a:p>
        </p:txBody>
      </p:sp>
      <p:sp>
        <p:nvSpPr>
          <p:cNvPr id="36" name="Lightning Bolt 35">
            <a:extLst>
              <a:ext uri="{FF2B5EF4-FFF2-40B4-BE49-F238E27FC236}">
                <a16:creationId xmlns:a16="http://schemas.microsoft.com/office/drawing/2014/main" id="{C0E4A801-1933-0A46-9118-0F17475608B5}"/>
              </a:ext>
            </a:extLst>
          </p:cNvPr>
          <p:cNvSpPr/>
          <p:nvPr/>
        </p:nvSpPr>
        <p:spPr bwMode="auto">
          <a:xfrm>
            <a:off x="1207338" y="3207626"/>
            <a:ext cx="621462" cy="658647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75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>
                    <a:solidFill>
                      <a:srgbClr val="00B050"/>
                    </a:solidFill>
                  </a:rPr>
                  <a:t>C</a:t>
                </a:r>
                <a:r>
                  <a:rPr lang="en-US" i="1" kern="0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US" kern="0" dirty="0">
                    <a:solidFill>
                      <a:srgbClr val="00B050"/>
                    </a:solidFill>
                  </a:rPr>
                  <a:t> </a:t>
                </a:r>
                <a:r>
                  <a:rPr lang="en-US" kern="0" dirty="0"/>
                  <a:t>described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”Solves”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all cells </a:t>
                </a:r>
                <a:r>
                  <a:rPr lang="en-US" i="1" kern="0" dirty="0"/>
                  <a:t>S</a:t>
                </a:r>
                <a:r>
                  <a:rPr lang="en-US" i="1" kern="0" baseline="-25000" dirty="0"/>
                  <a:t>i</a:t>
                </a:r>
                <a:r>
                  <a:rPr lang="en-US" kern="0" dirty="0"/>
                  <a:t> with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&lt;</a:t>
                </a:r>
                <a:r>
                  <a:rPr lang="en-US" i="1" kern="0" dirty="0"/>
                  <a:t>j</a:t>
                </a:r>
                <a:r>
                  <a:rPr lang="en-US" kern="0" dirty="0"/>
                  <a:t> (</a:t>
                </a:r>
                <a:r>
                  <a:rPr lang="en-US" kern="0" dirty="0">
                    <a:solidFill>
                      <a:srgbClr val="FF00FF"/>
                    </a:solidFill>
                  </a:rPr>
                  <a:t>small epo</a:t>
                </a:r>
                <a:r>
                  <a:rPr lang="en-US" kern="0" dirty="0">
                    <a:solidFill>
                      <a:srgbClr val="FF8521"/>
                    </a:solidFill>
                  </a:rPr>
                  <a:t>chs</a:t>
                </a:r>
                <a:r>
                  <a:rPr lang="en-US" kern="0" dirty="0"/>
                  <a:t>)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kern="0" dirty="0"/>
                  <a:t>8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kern="0" dirty="0"/>
                  <a:t> queries that Alice knows are solved.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Costs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kern="0" dirty="0"/>
                  <a:t> bits.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Too much to get a contradiction!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Attempt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740704" y="3830661"/>
            <a:ext cx="2703344" cy="479024"/>
            <a:chOff x="2300861" y="2184489"/>
            <a:chExt cx="5654304" cy="8925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331AEA-8394-2141-A788-18E36CF011F2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E222C2FD-1185-6D4F-A5C3-6EC2CA92D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11" y="4286715"/>
            <a:ext cx="758991" cy="12395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5FBF6D9-0FDF-9243-8567-1A3D6FF11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55" y="4331931"/>
            <a:ext cx="1143293" cy="114912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082836" y="3825207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268726" y="3825206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D18EC6-C0FC-E548-9F68-4D6347E3E68C}"/>
              </a:ext>
            </a:extLst>
          </p:cNvPr>
          <p:cNvGrpSpPr/>
          <p:nvPr/>
        </p:nvGrpSpPr>
        <p:grpSpPr>
          <a:xfrm>
            <a:off x="3472770" y="4419981"/>
            <a:ext cx="2415424" cy="577516"/>
            <a:chOff x="3547741" y="2040558"/>
            <a:chExt cx="2415424" cy="577516"/>
          </a:xfrm>
        </p:grpSpPr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F3A85BB-4ED8-1E4C-B6BB-B93F3AA97BE7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FE45AC-E198-684E-AC46-5BDA6ADC0E2C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7D58541-DE1A-4A48-9AE4-482F801DF9C2}"/>
              </a:ext>
            </a:extLst>
          </p:cNvPr>
          <p:cNvSpPr txBox="1"/>
          <p:nvPr/>
        </p:nvSpPr>
        <p:spPr>
          <a:xfrm>
            <a:off x="7498577" y="3478679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D83447D4-B767-0C46-B2AB-4E66BA553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31332"/>
              </p:ext>
            </p:extLst>
          </p:nvPr>
        </p:nvGraphicFramePr>
        <p:xfrm>
          <a:off x="1289058" y="5647263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D6BF6315-6B9D-634A-8CC8-11EA63EA9243}"/>
              </a:ext>
            </a:extLst>
          </p:cNvPr>
          <p:cNvSpPr/>
          <p:nvPr/>
        </p:nvSpPr>
        <p:spPr bwMode="auto">
          <a:xfrm>
            <a:off x="1311582" y="5647353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1E40D8B-2DAF-6D42-993C-9B80A01AE899}"/>
              </a:ext>
            </a:extLst>
          </p:cNvPr>
          <p:cNvSpPr/>
          <p:nvPr/>
        </p:nvSpPr>
        <p:spPr bwMode="auto">
          <a:xfrm>
            <a:off x="7227075" y="5654305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2C6FC1-AA6F-2240-948E-838CF0ABCE44}"/>
              </a:ext>
            </a:extLst>
          </p:cNvPr>
          <p:cNvSpPr/>
          <p:nvPr/>
        </p:nvSpPr>
        <p:spPr bwMode="auto">
          <a:xfrm>
            <a:off x="1964195" y="5654305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C96BEAF-EA23-754C-86CA-4A2925B0B391}"/>
              </a:ext>
            </a:extLst>
          </p:cNvPr>
          <p:cNvSpPr/>
          <p:nvPr/>
        </p:nvSpPr>
        <p:spPr bwMode="auto">
          <a:xfrm>
            <a:off x="5251183" y="5656978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56BD3D2-E935-BF4E-B54C-6AA435415A76}"/>
              </a:ext>
            </a:extLst>
          </p:cNvPr>
          <p:cNvSpPr/>
          <p:nvPr/>
        </p:nvSpPr>
        <p:spPr bwMode="auto">
          <a:xfrm>
            <a:off x="3923665" y="5654305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016173F-881D-0547-A843-4E78CDE1E6DC}"/>
              </a:ext>
            </a:extLst>
          </p:cNvPr>
          <p:cNvSpPr/>
          <p:nvPr/>
        </p:nvSpPr>
        <p:spPr bwMode="auto">
          <a:xfrm>
            <a:off x="4583199" y="5654305"/>
            <a:ext cx="667984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A34E727-BD59-3848-9334-C2083C966854}"/>
              </a:ext>
            </a:extLst>
          </p:cNvPr>
          <p:cNvSpPr/>
          <p:nvPr/>
        </p:nvSpPr>
        <p:spPr bwMode="auto">
          <a:xfrm>
            <a:off x="5906275" y="5656978"/>
            <a:ext cx="1320800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99E1F5C-1BF7-1D4B-8EE7-85B8FABE6E8B}"/>
              </a:ext>
            </a:extLst>
          </p:cNvPr>
          <p:cNvSpPr/>
          <p:nvPr/>
        </p:nvSpPr>
        <p:spPr bwMode="auto">
          <a:xfrm>
            <a:off x="5898474" y="5658168"/>
            <a:ext cx="1320800" cy="375920"/>
          </a:xfrm>
          <a:prstGeom prst="rect">
            <a:avLst/>
          </a:prstGeom>
          <a:solidFill>
            <a:srgbClr val="00B05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6" name="Lightning Bolt 85">
            <a:extLst>
              <a:ext uri="{FF2B5EF4-FFF2-40B4-BE49-F238E27FC236}">
                <a16:creationId xmlns:a16="http://schemas.microsoft.com/office/drawing/2014/main" id="{2AFAE590-BBF8-7544-9328-A57287214EC8}"/>
              </a:ext>
            </a:extLst>
          </p:cNvPr>
          <p:cNvSpPr/>
          <p:nvPr/>
        </p:nvSpPr>
        <p:spPr bwMode="auto">
          <a:xfrm>
            <a:off x="6079830" y="2757292"/>
            <a:ext cx="621462" cy="658647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19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Chronogram </a:t>
            </a:r>
            <a:r>
              <a:rPr lang="en-US" kern="0" dirty="0"/>
              <a:t>lower bounds [</a:t>
            </a:r>
            <a:r>
              <a:rPr lang="en-US" kern="0" dirty="0" err="1"/>
              <a:t>Fredman</a:t>
            </a:r>
            <a:r>
              <a:rPr lang="en-US" kern="0" dirty="0"/>
              <a:t> and Saks’89]: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max{</a:t>
            </a:r>
            <a:r>
              <a:rPr lang="en-US" i="1" kern="0" dirty="0" err="1">
                <a:solidFill>
                  <a:srgbClr val="3737FF"/>
                </a:solidFill>
              </a:rPr>
              <a:t>t</a:t>
            </a:r>
            <a:r>
              <a:rPr lang="en-US" i="1" kern="0" baseline="-25000" dirty="0" err="1">
                <a:solidFill>
                  <a:srgbClr val="3737FF"/>
                </a:solidFill>
              </a:rPr>
              <a:t>u</a:t>
            </a:r>
            <a:r>
              <a:rPr lang="en-US" kern="0" dirty="0" err="1">
                <a:solidFill>
                  <a:srgbClr val="3737FF"/>
                </a:solidFill>
              </a:rPr>
              <a:t>,</a:t>
            </a:r>
            <a:r>
              <a:rPr lang="en-US" i="1" kern="0" dirty="0" err="1">
                <a:solidFill>
                  <a:srgbClr val="3737FF"/>
                </a:solidFill>
              </a:rPr>
              <a:t>t</a:t>
            </a:r>
            <a:r>
              <a:rPr lang="en-US" i="1" kern="0" baseline="-25000" dirty="0" err="1">
                <a:solidFill>
                  <a:srgbClr val="3737FF"/>
                </a:solidFill>
              </a:rPr>
              <a:t>q</a:t>
            </a:r>
            <a:r>
              <a:rPr lang="en-US" kern="0" dirty="0">
                <a:solidFill>
                  <a:srgbClr val="3737FF"/>
                </a:solidFill>
              </a:rPr>
              <a:t>}=</a:t>
            </a:r>
            <a:r>
              <a:rPr lang="el-GR" kern="0" dirty="0">
                <a:solidFill>
                  <a:srgbClr val="3737FF"/>
                </a:solidFill>
              </a:rPr>
              <a:t>Ω</a:t>
            </a:r>
            <a:r>
              <a:rPr lang="da-DK" kern="0" dirty="0">
                <a:solidFill>
                  <a:srgbClr val="3737FF"/>
                </a:solidFill>
              </a:rPr>
              <a:t>(</a:t>
            </a:r>
            <a:r>
              <a:rPr lang="en-US" kern="0" dirty="0" err="1">
                <a:solidFill>
                  <a:srgbClr val="3737FF"/>
                </a:solidFill>
              </a:rPr>
              <a:t>lg</a:t>
            </a:r>
            <a:r>
              <a:rPr lang="en-US" i="1" kern="0" dirty="0" err="1">
                <a:solidFill>
                  <a:srgbClr val="3737FF"/>
                </a:solidFill>
              </a:rPr>
              <a:t>n</a:t>
            </a:r>
            <a:r>
              <a:rPr lang="en-US" kern="0" dirty="0">
                <a:solidFill>
                  <a:srgbClr val="3737FF"/>
                </a:solidFill>
              </a:rPr>
              <a:t>/</a:t>
            </a:r>
            <a:r>
              <a:rPr lang="en-US" kern="0" dirty="0" err="1">
                <a:solidFill>
                  <a:srgbClr val="3737FF"/>
                </a:solidFill>
              </a:rPr>
              <a:t>lglg</a:t>
            </a:r>
            <a:r>
              <a:rPr lang="en-US" i="1" kern="0" dirty="0" err="1">
                <a:solidFill>
                  <a:srgbClr val="3737FF"/>
                </a:solidFill>
              </a:rPr>
              <a:t>n</a:t>
            </a:r>
            <a:r>
              <a:rPr lang="en-US" kern="0" dirty="0">
                <a:solidFill>
                  <a:srgbClr val="3737FF"/>
                </a:solidFill>
              </a:rPr>
              <a:t>) </a:t>
            </a:r>
            <a:r>
              <a:rPr lang="en-US" kern="0" dirty="0"/>
              <a:t>barrier remained unbroken for 15 years!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kern="0" dirty="0" err="1"/>
              <a:t>Mihai’s</a:t>
            </a:r>
            <a:r>
              <a:rPr lang="en-US" kern="0" dirty="0"/>
              <a:t> first result (as undergrad!) [</a:t>
            </a:r>
            <a:r>
              <a:rPr lang="en-US" kern="0" dirty="0" err="1"/>
              <a:t>Patrascu</a:t>
            </a:r>
            <a:r>
              <a:rPr lang="en-US" kern="0" dirty="0"/>
              <a:t> and Demaine’04]: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max{</a:t>
            </a:r>
            <a:r>
              <a:rPr lang="en-US" i="1" kern="0" dirty="0" err="1">
                <a:solidFill>
                  <a:srgbClr val="3737FF"/>
                </a:solidFill>
              </a:rPr>
              <a:t>t</a:t>
            </a:r>
            <a:r>
              <a:rPr lang="en-US" i="1" kern="0" baseline="-25000" dirty="0" err="1">
                <a:solidFill>
                  <a:srgbClr val="3737FF"/>
                </a:solidFill>
              </a:rPr>
              <a:t>u</a:t>
            </a:r>
            <a:r>
              <a:rPr lang="en-US" kern="0" dirty="0" err="1">
                <a:solidFill>
                  <a:srgbClr val="3737FF"/>
                </a:solidFill>
              </a:rPr>
              <a:t>,</a:t>
            </a:r>
            <a:r>
              <a:rPr lang="en-US" i="1" kern="0" dirty="0" err="1">
                <a:solidFill>
                  <a:srgbClr val="3737FF"/>
                </a:solidFill>
              </a:rPr>
              <a:t>t</a:t>
            </a:r>
            <a:r>
              <a:rPr lang="en-US" i="1" kern="0" baseline="-25000" dirty="0" err="1">
                <a:solidFill>
                  <a:srgbClr val="3737FF"/>
                </a:solidFill>
              </a:rPr>
              <a:t>q</a:t>
            </a:r>
            <a:r>
              <a:rPr lang="en-US" kern="0" dirty="0">
                <a:solidFill>
                  <a:srgbClr val="3737FF"/>
                </a:solidFill>
              </a:rPr>
              <a:t>}=</a:t>
            </a:r>
            <a:r>
              <a:rPr lang="el-GR" kern="0" dirty="0">
                <a:solidFill>
                  <a:srgbClr val="3737FF"/>
                </a:solidFill>
              </a:rPr>
              <a:t>Ω</a:t>
            </a:r>
            <a:r>
              <a:rPr lang="da-DK" kern="0" dirty="0">
                <a:solidFill>
                  <a:srgbClr val="3737FF"/>
                </a:solidFill>
              </a:rPr>
              <a:t>(</a:t>
            </a:r>
            <a:r>
              <a:rPr lang="en-US" kern="0" dirty="0" err="1">
                <a:solidFill>
                  <a:srgbClr val="3737FF"/>
                </a:solidFill>
              </a:rPr>
              <a:t>lg</a:t>
            </a:r>
            <a:r>
              <a:rPr lang="en-US" i="1" kern="0" dirty="0" err="1">
                <a:solidFill>
                  <a:srgbClr val="3737FF"/>
                </a:solidFill>
              </a:rPr>
              <a:t>n</a:t>
            </a:r>
            <a:r>
              <a:rPr lang="en-US" kern="0" dirty="0">
                <a:solidFill>
                  <a:srgbClr val="3737FF"/>
                </a:solidFill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For prefix sums problem.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Shows simple binary tree solution is </a:t>
            </a:r>
            <a:r>
              <a:rPr lang="en-US" kern="0" dirty="0">
                <a:solidFill>
                  <a:srgbClr val="FF0000"/>
                </a:solidFill>
              </a:rPr>
              <a:t>optimal!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 Technique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54" y="3051204"/>
            <a:ext cx="1669224" cy="21499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72381" y="4081084"/>
            <a:ext cx="4831080" cy="1777117"/>
            <a:chOff x="2474766" y="3729242"/>
            <a:chExt cx="5069840" cy="1995557"/>
          </a:xfrm>
        </p:grpSpPr>
        <p:sp>
          <p:nvSpPr>
            <p:cNvPr id="6" name="Oval 5"/>
            <p:cNvSpPr/>
            <p:nvPr/>
          </p:nvSpPr>
          <p:spPr bwMode="auto">
            <a:xfrm>
              <a:off x="2474766" y="5255915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135166" y="5234071"/>
              <a:ext cx="477520" cy="48056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795566" y="5234071"/>
              <a:ext cx="477520" cy="48056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455966" y="5244231"/>
              <a:ext cx="477520" cy="48056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126526" y="5234071"/>
              <a:ext cx="477520" cy="48056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766606" y="5223911"/>
              <a:ext cx="477520" cy="48056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416846" y="5234071"/>
              <a:ext cx="477520" cy="48056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067086" y="5234071"/>
              <a:ext cx="477520" cy="48056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789726" y="4697115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130846" y="4707275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431326" y="4707275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741966" y="4727595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469376" y="4189115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066326" y="4169330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753357" y="3729242"/>
              <a:ext cx="477520" cy="4368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22" name="Straight Connector 21"/>
            <p:cNvCxnSpPr>
              <a:endCxn id="20" idx="1"/>
            </p:cNvCxnSpPr>
            <p:nvPr/>
          </p:nvCxnSpPr>
          <p:spPr bwMode="auto">
            <a:xfrm>
              <a:off x="5230877" y="4002705"/>
              <a:ext cx="905380" cy="23060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7" idx="0"/>
            </p:cNvCxnSpPr>
            <p:nvPr/>
          </p:nvCxnSpPr>
          <p:spPr bwMode="auto">
            <a:xfrm flipV="1">
              <a:off x="5670086" y="4545152"/>
              <a:ext cx="466171" cy="16212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0"/>
              <a:endCxn id="17" idx="5"/>
            </p:cNvCxnSpPr>
            <p:nvPr/>
          </p:nvCxnSpPr>
          <p:spPr bwMode="auto">
            <a:xfrm flipH="1" flipV="1">
              <a:off x="5838915" y="5080175"/>
              <a:ext cx="166451" cy="14373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1" idx="2"/>
              <a:endCxn id="19" idx="7"/>
            </p:cNvCxnSpPr>
            <p:nvPr/>
          </p:nvCxnSpPr>
          <p:spPr bwMode="auto">
            <a:xfrm flipH="1">
              <a:off x="3876965" y="3947682"/>
              <a:ext cx="876392" cy="305413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4" idx="7"/>
              <a:endCxn id="19" idx="3"/>
            </p:cNvCxnSpPr>
            <p:nvPr/>
          </p:nvCxnSpPr>
          <p:spPr bwMode="auto">
            <a:xfrm flipV="1">
              <a:off x="3197315" y="4562015"/>
              <a:ext cx="341992" cy="19908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5" idx="1"/>
              <a:endCxn id="19" idx="5"/>
            </p:cNvCxnSpPr>
            <p:nvPr/>
          </p:nvCxnSpPr>
          <p:spPr bwMode="auto">
            <a:xfrm flipH="1" flipV="1">
              <a:off x="3876965" y="4562015"/>
              <a:ext cx="323812" cy="20924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7" idx="0"/>
              <a:endCxn id="14" idx="5"/>
            </p:cNvCxnSpPr>
            <p:nvPr/>
          </p:nvCxnSpPr>
          <p:spPr bwMode="auto">
            <a:xfrm flipH="1" flipV="1">
              <a:off x="3197315" y="5070015"/>
              <a:ext cx="176611" cy="16405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3" idx="0"/>
              <a:endCxn id="18" idx="5"/>
            </p:cNvCxnSpPr>
            <p:nvPr/>
          </p:nvCxnSpPr>
          <p:spPr bwMode="auto">
            <a:xfrm flipH="1" flipV="1">
              <a:off x="7149555" y="5100495"/>
              <a:ext cx="156291" cy="13357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5" idx="3"/>
              <a:endCxn id="8" idx="0"/>
            </p:cNvCxnSpPr>
            <p:nvPr/>
          </p:nvCxnSpPr>
          <p:spPr bwMode="auto">
            <a:xfrm flipH="1">
              <a:off x="4034326" y="5080175"/>
              <a:ext cx="166451" cy="15389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18" idx="0"/>
              <a:endCxn id="20" idx="5"/>
            </p:cNvCxnSpPr>
            <p:nvPr/>
          </p:nvCxnSpPr>
          <p:spPr bwMode="auto">
            <a:xfrm flipH="1" flipV="1">
              <a:off x="6473915" y="4542230"/>
              <a:ext cx="506811" cy="185365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6" idx="0"/>
              <a:endCxn id="14" idx="3"/>
            </p:cNvCxnSpPr>
            <p:nvPr/>
          </p:nvCxnSpPr>
          <p:spPr bwMode="auto">
            <a:xfrm flipV="1">
              <a:off x="2713526" y="5070015"/>
              <a:ext cx="146131" cy="1859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9" idx="0"/>
              <a:endCxn id="15" idx="5"/>
            </p:cNvCxnSpPr>
            <p:nvPr/>
          </p:nvCxnSpPr>
          <p:spPr bwMode="auto">
            <a:xfrm flipH="1" flipV="1">
              <a:off x="4538435" y="5080175"/>
              <a:ext cx="156291" cy="16405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>
              <a:stCxn id="10" idx="0"/>
              <a:endCxn id="17" idx="3"/>
            </p:cNvCxnSpPr>
            <p:nvPr/>
          </p:nvCxnSpPr>
          <p:spPr bwMode="auto">
            <a:xfrm flipV="1">
              <a:off x="5365286" y="5080175"/>
              <a:ext cx="135971" cy="15389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2" idx="0"/>
              <a:endCxn id="18" idx="3"/>
            </p:cNvCxnSpPr>
            <p:nvPr/>
          </p:nvCxnSpPr>
          <p:spPr bwMode="auto">
            <a:xfrm flipV="1">
              <a:off x="6655606" y="5100495"/>
              <a:ext cx="156291" cy="13357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3407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>
                    <a:solidFill>
                      <a:srgbClr val="00B050"/>
                    </a:solidFill>
                  </a:rPr>
                  <a:t>C</a:t>
                </a:r>
                <a:r>
                  <a:rPr lang="en-US" i="1" kern="0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US" kern="0" dirty="0">
                    <a:solidFill>
                      <a:srgbClr val="00B050"/>
                    </a:solidFill>
                  </a:rPr>
                  <a:t> </a:t>
                </a:r>
                <a:r>
                  <a:rPr lang="en-US" kern="0" dirty="0"/>
                  <a:t>described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”Solves”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all cells </a:t>
                </a:r>
                <a:r>
                  <a:rPr lang="en-US" i="1" kern="0" dirty="0"/>
                  <a:t>S</a:t>
                </a:r>
                <a:r>
                  <a:rPr lang="en-US" i="1" kern="0" baseline="-25000" dirty="0"/>
                  <a:t>i</a:t>
                </a:r>
                <a:r>
                  <a:rPr lang="en-US" kern="0" dirty="0"/>
                  <a:t> with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&lt;</a:t>
                </a:r>
                <a:r>
                  <a:rPr lang="en-US" i="1" kern="0" dirty="0"/>
                  <a:t>j</a:t>
                </a:r>
                <a:r>
                  <a:rPr lang="en-US" kern="0" dirty="0"/>
                  <a:t> (</a:t>
                </a:r>
                <a:r>
                  <a:rPr lang="en-US" kern="0" dirty="0">
                    <a:solidFill>
                      <a:srgbClr val="FF00FF"/>
                    </a:solidFill>
                  </a:rPr>
                  <a:t>small epo</a:t>
                </a:r>
                <a:r>
                  <a:rPr lang="en-US" kern="0" dirty="0">
                    <a:solidFill>
                      <a:srgbClr val="FF8521"/>
                    </a:solidFill>
                  </a:rPr>
                  <a:t>chs</a:t>
                </a:r>
                <a:r>
                  <a:rPr lang="en-US" kern="0" dirty="0"/>
                  <a:t>)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kern="0" dirty="0"/>
                  <a:t>8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Instead: </a:t>
                </a:r>
                <a:r>
                  <a:rPr lang="en-US" kern="0" dirty="0"/>
                  <a:t>Focus only on first </a:t>
                </a:r>
                <a:r>
                  <a:rPr lang="en-US" i="1" kern="0" dirty="0"/>
                  <a:t>p</a:t>
                </a:r>
                <a:r>
                  <a:rPr lang="en-US" kern="0" dirty="0"/>
                  <a:t>’=</a:t>
                </a:r>
                <a:r>
                  <a:rPr lang="en-US" i="1" kern="0" dirty="0"/>
                  <a:t>p</a:t>
                </a:r>
                <a:r>
                  <a:rPr lang="en-US" kern="0" baseline="30000" dirty="0"/>
                  <a:t>2/3</a:t>
                </a:r>
                <a:r>
                  <a:rPr lang="en-US" kern="0" dirty="0"/>
                  <a:t> queries.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Choose </a:t>
                </a:r>
                <a:r>
                  <a:rPr lang="en-US" i="1" kern="0" dirty="0" err="1">
                    <a:solidFill>
                      <a:srgbClr val="00B050"/>
                    </a:solidFill>
                  </a:rPr>
                  <a:t>C</a:t>
                </a:r>
                <a:r>
                  <a:rPr lang="en-US" i="1" kern="0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US" kern="0" dirty="0">
                    <a:solidFill>
                      <a:srgbClr val="00B050"/>
                    </a:solidFill>
                  </a:rPr>
                  <a:t> </a:t>
                </a:r>
                <a:r>
                  <a:rPr lang="en-US" kern="0" dirty="0"/>
                  <a:t>such that ”solves”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 among {0,…,</a:t>
                </a:r>
                <a:r>
                  <a:rPr lang="en-US" i="1" kern="0" dirty="0"/>
                  <a:t>p</a:t>
                </a:r>
                <a:r>
                  <a:rPr lang="en-US" kern="0" dirty="0"/>
                  <a:t>’-1}.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r="-28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Larsen’s Technique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740704" y="3830661"/>
            <a:ext cx="2703344" cy="479024"/>
            <a:chOff x="2300861" y="2184489"/>
            <a:chExt cx="5654304" cy="8925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331AEA-8394-2141-A788-18E36CF011F2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E222C2FD-1185-6D4F-A5C3-6EC2CA92D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11" y="4286715"/>
            <a:ext cx="758991" cy="12395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5FBF6D9-0FDF-9243-8567-1A3D6FF11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55" y="4331931"/>
            <a:ext cx="1143293" cy="114912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082836" y="3825207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268726" y="3825206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D18EC6-C0FC-E548-9F68-4D6347E3E68C}"/>
              </a:ext>
            </a:extLst>
          </p:cNvPr>
          <p:cNvGrpSpPr/>
          <p:nvPr/>
        </p:nvGrpSpPr>
        <p:grpSpPr>
          <a:xfrm>
            <a:off x="3472770" y="4419981"/>
            <a:ext cx="2415424" cy="577516"/>
            <a:chOff x="3547741" y="2040558"/>
            <a:chExt cx="2415424" cy="577516"/>
          </a:xfrm>
        </p:grpSpPr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F3A85BB-4ED8-1E4C-B6BB-B93F3AA97BE7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FE45AC-E198-684E-AC46-5BDA6ADC0E2C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7D58541-DE1A-4A48-9AE4-482F801DF9C2}"/>
              </a:ext>
            </a:extLst>
          </p:cNvPr>
          <p:cNvSpPr txBox="1"/>
          <p:nvPr/>
        </p:nvSpPr>
        <p:spPr>
          <a:xfrm>
            <a:off x="7498577" y="3478679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D83447D4-B767-0C46-B2AB-4E66BA55336A}"/>
              </a:ext>
            </a:extLst>
          </p:cNvPr>
          <p:cNvGraphicFramePr>
            <a:graphicFrameLocks noGrp="1"/>
          </p:cNvGraphicFramePr>
          <p:nvPr/>
        </p:nvGraphicFramePr>
        <p:xfrm>
          <a:off x="1289058" y="5647263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D6BF6315-6B9D-634A-8CC8-11EA63EA9243}"/>
              </a:ext>
            </a:extLst>
          </p:cNvPr>
          <p:cNvSpPr/>
          <p:nvPr/>
        </p:nvSpPr>
        <p:spPr bwMode="auto">
          <a:xfrm>
            <a:off x="1311582" y="5647353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1E40D8B-2DAF-6D42-993C-9B80A01AE899}"/>
              </a:ext>
            </a:extLst>
          </p:cNvPr>
          <p:cNvSpPr/>
          <p:nvPr/>
        </p:nvSpPr>
        <p:spPr bwMode="auto">
          <a:xfrm>
            <a:off x="7227075" y="5654305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2C6FC1-AA6F-2240-948E-838CF0ABCE44}"/>
              </a:ext>
            </a:extLst>
          </p:cNvPr>
          <p:cNvSpPr/>
          <p:nvPr/>
        </p:nvSpPr>
        <p:spPr bwMode="auto">
          <a:xfrm>
            <a:off x="1964195" y="5654305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C96BEAF-EA23-754C-86CA-4A2925B0B391}"/>
              </a:ext>
            </a:extLst>
          </p:cNvPr>
          <p:cNvSpPr/>
          <p:nvPr/>
        </p:nvSpPr>
        <p:spPr bwMode="auto">
          <a:xfrm>
            <a:off x="5251183" y="5656978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56BD3D2-E935-BF4E-B54C-6AA435415A76}"/>
              </a:ext>
            </a:extLst>
          </p:cNvPr>
          <p:cNvSpPr/>
          <p:nvPr/>
        </p:nvSpPr>
        <p:spPr bwMode="auto">
          <a:xfrm>
            <a:off x="3923665" y="5654305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016173F-881D-0547-A843-4E78CDE1E6DC}"/>
              </a:ext>
            </a:extLst>
          </p:cNvPr>
          <p:cNvSpPr/>
          <p:nvPr/>
        </p:nvSpPr>
        <p:spPr bwMode="auto">
          <a:xfrm>
            <a:off x="4583199" y="5654305"/>
            <a:ext cx="667984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99E1F5C-1BF7-1D4B-8EE7-85B8FABE6E8B}"/>
              </a:ext>
            </a:extLst>
          </p:cNvPr>
          <p:cNvSpPr/>
          <p:nvPr/>
        </p:nvSpPr>
        <p:spPr bwMode="auto">
          <a:xfrm>
            <a:off x="5898474" y="5666845"/>
            <a:ext cx="1320800" cy="375920"/>
          </a:xfrm>
          <a:prstGeom prst="rect">
            <a:avLst/>
          </a:prstGeom>
          <a:solidFill>
            <a:srgbClr val="00B05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25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>
                    <a:solidFill>
                      <a:srgbClr val="00B050"/>
                    </a:solidFill>
                  </a:rPr>
                  <a:t>C</a:t>
                </a:r>
                <a:r>
                  <a:rPr lang="en-US" i="1" kern="0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US" kern="0" dirty="0">
                    <a:solidFill>
                      <a:srgbClr val="00B050"/>
                    </a:solidFill>
                  </a:rPr>
                  <a:t> </a:t>
                </a:r>
                <a:r>
                  <a:rPr lang="en-US" kern="0" dirty="0"/>
                  <a:t>described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”Solves”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f>
                          <m:f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 in {0,…,</a:t>
                </a:r>
                <a:r>
                  <a:rPr lang="en-US" i="1" kern="0" dirty="0"/>
                  <a:t>p</a:t>
                </a:r>
                <a:r>
                  <a:rPr lang="en-US" kern="0" baseline="30000" dirty="0"/>
                  <a:t>2/3</a:t>
                </a:r>
                <a:r>
                  <a:rPr lang="en-US" kern="0" dirty="0"/>
                  <a:t>}.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all cells </a:t>
                </a:r>
                <a:r>
                  <a:rPr lang="en-US" i="1" kern="0" dirty="0"/>
                  <a:t>S</a:t>
                </a:r>
                <a:r>
                  <a:rPr lang="en-US" i="1" kern="0" baseline="-25000" dirty="0"/>
                  <a:t>i</a:t>
                </a:r>
                <a:r>
                  <a:rPr lang="en-US" kern="0" dirty="0"/>
                  <a:t> with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&lt;</a:t>
                </a:r>
                <a:r>
                  <a:rPr lang="en-US" i="1" kern="0" dirty="0"/>
                  <a:t>j</a:t>
                </a:r>
                <a:r>
                  <a:rPr lang="en-US" kern="0" dirty="0"/>
                  <a:t> (</a:t>
                </a:r>
                <a:r>
                  <a:rPr lang="en-US" kern="0" dirty="0">
                    <a:solidFill>
                      <a:srgbClr val="FF00FF"/>
                    </a:solidFill>
                  </a:rPr>
                  <a:t>small epo</a:t>
                </a:r>
                <a:r>
                  <a:rPr lang="en-US" kern="0" dirty="0">
                    <a:solidFill>
                      <a:srgbClr val="FF8521"/>
                    </a:solidFill>
                  </a:rPr>
                  <a:t>chs</a:t>
                </a:r>
                <a:r>
                  <a:rPr lang="en-US" kern="0" dirty="0"/>
                  <a:t>)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kern="0" dirty="0"/>
                  <a:t>8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Pick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kern="0" dirty="0"/>
                  <a:t>&lt;</a:t>
                </a:r>
                <a:r>
                  <a:rPr lang="en-US" i="1" kern="0" dirty="0"/>
                  <a:t>n</a:t>
                </a:r>
                <a:r>
                  <a:rPr lang="en-US" kern="0" dirty="0"/>
                  <a:t>&lt;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f>
                          <m:f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 among solved, denoted </a:t>
                </a:r>
                <a:r>
                  <a:rPr lang="en-US" i="1" kern="0" dirty="0"/>
                  <a:t>x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i="1" kern="0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baseline="-25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 baseline="-2500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kern="0" dirty="0"/>
                  <a:t>. 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Send </a:t>
                </a:r>
                <a:r>
                  <a:rPr lang="en-US" i="1" kern="0" dirty="0"/>
                  <a:t>x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i="1" kern="0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baseline="-25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 baseline="-2500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kern="0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kern="0" dirty="0"/>
                  <a:t>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Larsen’s Technique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740704" y="3830661"/>
            <a:ext cx="2703344" cy="479024"/>
            <a:chOff x="2300861" y="2184489"/>
            <a:chExt cx="5654304" cy="8925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331AEA-8394-2141-A788-18E36CF011F2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E222C2FD-1185-6D4F-A5C3-6EC2CA92D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11" y="4286715"/>
            <a:ext cx="758991" cy="12395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5FBF6D9-0FDF-9243-8567-1A3D6FF11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55" y="4331931"/>
            <a:ext cx="1143293" cy="114912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082836" y="3825207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268726" y="3825206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D18EC6-C0FC-E548-9F68-4D6347E3E68C}"/>
              </a:ext>
            </a:extLst>
          </p:cNvPr>
          <p:cNvGrpSpPr/>
          <p:nvPr/>
        </p:nvGrpSpPr>
        <p:grpSpPr>
          <a:xfrm>
            <a:off x="3472770" y="4419981"/>
            <a:ext cx="2415424" cy="577516"/>
            <a:chOff x="3547741" y="2040558"/>
            <a:chExt cx="2415424" cy="577516"/>
          </a:xfrm>
        </p:grpSpPr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F3A85BB-4ED8-1E4C-B6BB-B93F3AA97BE7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FE45AC-E198-684E-AC46-5BDA6ADC0E2C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7D58541-DE1A-4A48-9AE4-482F801DF9C2}"/>
              </a:ext>
            </a:extLst>
          </p:cNvPr>
          <p:cNvSpPr txBox="1"/>
          <p:nvPr/>
        </p:nvSpPr>
        <p:spPr>
          <a:xfrm>
            <a:off x="7498577" y="3478679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D83447D4-B767-0C46-B2AB-4E66BA55336A}"/>
              </a:ext>
            </a:extLst>
          </p:cNvPr>
          <p:cNvGraphicFramePr>
            <a:graphicFrameLocks noGrp="1"/>
          </p:cNvGraphicFramePr>
          <p:nvPr/>
        </p:nvGraphicFramePr>
        <p:xfrm>
          <a:off x="1289058" y="5647263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D6BF6315-6B9D-634A-8CC8-11EA63EA9243}"/>
              </a:ext>
            </a:extLst>
          </p:cNvPr>
          <p:cNvSpPr/>
          <p:nvPr/>
        </p:nvSpPr>
        <p:spPr bwMode="auto">
          <a:xfrm>
            <a:off x="1311582" y="5647353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1E40D8B-2DAF-6D42-993C-9B80A01AE899}"/>
              </a:ext>
            </a:extLst>
          </p:cNvPr>
          <p:cNvSpPr/>
          <p:nvPr/>
        </p:nvSpPr>
        <p:spPr bwMode="auto">
          <a:xfrm>
            <a:off x="7227075" y="5654305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2C6FC1-AA6F-2240-948E-838CF0ABCE44}"/>
              </a:ext>
            </a:extLst>
          </p:cNvPr>
          <p:cNvSpPr/>
          <p:nvPr/>
        </p:nvSpPr>
        <p:spPr bwMode="auto">
          <a:xfrm>
            <a:off x="1964195" y="5654305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C96BEAF-EA23-754C-86CA-4A2925B0B391}"/>
              </a:ext>
            </a:extLst>
          </p:cNvPr>
          <p:cNvSpPr/>
          <p:nvPr/>
        </p:nvSpPr>
        <p:spPr bwMode="auto">
          <a:xfrm>
            <a:off x="5251183" y="5656978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56BD3D2-E935-BF4E-B54C-6AA435415A76}"/>
              </a:ext>
            </a:extLst>
          </p:cNvPr>
          <p:cNvSpPr/>
          <p:nvPr/>
        </p:nvSpPr>
        <p:spPr bwMode="auto">
          <a:xfrm>
            <a:off x="3923665" y="5654305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016173F-881D-0547-A843-4E78CDE1E6DC}"/>
              </a:ext>
            </a:extLst>
          </p:cNvPr>
          <p:cNvSpPr/>
          <p:nvPr/>
        </p:nvSpPr>
        <p:spPr bwMode="auto">
          <a:xfrm>
            <a:off x="4583199" y="5654305"/>
            <a:ext cx="667984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99E1F5C-1BF7-1D4B-8EE7-85B8FABE6E8B}"/>
              </a:ext>
            </a:extLst>
          </p:cNvPr>
          <p:cNvSpPr/>
          <p:nvPr/>
        </p:nvSpPr>
        <p:spPr bwMode="auto">
          <a:xfrm>
            <a:off x="5906275" y="5653003"/>
            <a:ext cx="1320800" cy="375920"/>
          </a:xfrm>
          <a:prstGeom prst="rect">
            <a:avLst/>
          </a:prstGeom>
          <a:solidFill>
            <a:srgbClr val="00B05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E02CD41-DB7C-E644-B331-422569002015}"/>
                  </a:ext>
                </a:extLst>
              </p:cNvPr>
              <p:cNvSpPr txBox="1"/>
              <p:nvPr/>
            </p:nvSpPr>
            <p:spPr>
              <a:xfrm>
                <a:off x="3848830" y="4943707"/>
                <a:ext cx="2111557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da-DK" sz="1600" dirty="0">
                    <a:solidFill>
                      <a:schemeClr val="tx1"/>
                    </a:solidFill>
                  </a:rPr>
                  <a:t>bits.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4E02CD41-DB7C-E644-B331-422569002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30" y="4943707"/>
                <a:ext cx="2111557" cy="439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695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Decoding: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Run updates of epochs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&gt;</a:t>
                </a:r>
                <a:r>
                  <a:rPr lang="en-US" i="1" kern="0" dirty="0"/>
                  <a:t>j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Update contents of cells received in encoding.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Answer queries </a:t>
                </a:r>
                <a:r>
                  <a:rPr lang="en-US" i="1" kern="0" dirty="0"/>
                  <a:t>x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i="1" kern="0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baseline="-25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 baseline="-2500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kern="0" dirty="0"/>
                  <a:t> in </a:t>
                </a:r>
                <a:r>
                  <a:rPr lang="da-DK" kern="0" dirty="0"/>
                  <a:t>𝔽</a:t>
                </a:r>
                <a:r>
                  <a:rPr lang="en-US" i="1" kern="0" baseline="-25000" dirty="0"/>
                  <a:t>p</a:t>
                </a:r>
                <a:r>
                  <a:rPr lang="en-US" kern="0" dirty="0"/>
                  <a:t>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If probe cell in </a:t>
                </a:r>
                <a:r>
                  <a:rPr lang="en-US" kern="0" dirty="0">
                    <a:solidFill>
                      <a:srgbClr val="FF00FF"/>
                    </a:solidFill>
                  </a:rPr>
                  <a:t>epo</a:t>
                </a:r>
                <a:r>
                  <a:rPr lang="en-US" kern="0" dirty="0">
                    <a:solidFill>
                      <a:srgbClr val="FF8521"/>
                    </a:solidFill>
                  </a:rPr>
                  <a:t>ch</a:t>
                </a:r>
                <a:r>
                  <a:rPr lang="en-US" kern="0" dirty="0"/>
                  <a:t>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&lt;</a:t>
                </a:r>
                <a:r>
                  <a:rPr lang="en-US" i="1" kern="0" dirty="0"/>
                  <a:t>j</a:t>
                </a:r>
                <a:r>
                  <a:rPr lang="en-US" kern="0" dirty="0"/>
                  <a:t>:</a:t>
                </a:r>
              </a:p>
              <a:p>
                <a:pPr marL="1714500" lvl="3" indent="-342900">
                  <a:buFont typeface="Wingdings" pitchFamily="2" charset="2"/>
                  <a:buChar char="§"/>
                </a:pPr>
                <a:r>
                  <a:rPr lang="en-US" kern="0" dirty="0"/>
                  <a:t>Knows this from encoding and can continue!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If probe cell in </a:t>
                </a:r>
                <a:r>
                  <a:rPr lang="en-US" i="1" kern="0" dirty="0" err="1">
                    <a:solidFill>
                      <a:srgbClr val="00B050"/>
                    </a:solidFill>
                  </a:rPr>
                  <a:t>C</a:t>
                </a:r>
                <a:r>
                  <a:rPr lang="en-US" i="1" kern="0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US" kern="0" dirty="0"/>
                  <a:t>:</a:t>
                </a:r>
              </a:p>
              <a:p>
                <a:pPr marL="1714500" lvl="3" indent="-342900">
                  <a:buFont typeface="Wingdings" pitchFamily="2" charset="2"/>
                  <a:buChar char="§"/>
                </a:pPr>
                <a:r>
                  <a:rPr lang="en-US" kern="0" dirty="0"/>
                  <a:t>Knows this from encoding and can continue!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Else: </a:t>
                </a:r>
                <a:r>
                  <a:rPr lang="en-US" kern="0" dirty="0">
                    <a:solidFill>
                      <a:srgbClr val="3737FF"/>
                    </a:solidFill>
                  </a:rPr>
                  <a:t>Know</a:t>
                </a:r>
                <a:r>
                  <a:rPr lang="en-US" kern="0" dirty="0"/>
                  <a:t> we probe outside </a:t>
                </a:r>
                <a:r>
                  <a:rPr lang="en-US" i="1" kern="0" dirty="0" err="1">
                    <a:solidFill>
                      <a:srgbClr val="3737FF"/>
                    </a:solidFill>
                  </a:rPr>
                  <a:t>S</a:t>
                </a:r>
                <a:r>
                  <a:rPr lang="en-US" i="1" kern="0" baseline="-25000" dirty="0" err="1">
                    <a:solidFill>
                      <a:srgbClr val="3737FF"/>
                    </a:solidFill>
                  </a:rPr>
                  <a:t>j</a:t>
                </a:r>
                <a:r>
                  <a:rPr lang="en-US" kern="0" dirty="0"/>
                  <a:t>\</a:t>
                </a:r>
                <a:r>
                  <a:rPr lang="en-US" i="1" kern="0" dirty="0" err="1">
                    <a:solidFill>
                      <a:srgbClr val="00B050"/>
                    </a:solidFill>
                  </a:rPr>
                  <a:t>C</a:t>
                </a:r>
                <a:r>
                  <a:rPr lang="en-US" i="1" kern="0" baseline="-25000" dirty="0" err="1">
                    <a:solidFill>
                      <a:srgbClr val="00B050"/>
                    </a:solidFill>
                  </a:rPr>
                  <a:t>j</a:t>
                </a:r>
                <a:endParaRPr lang="en-US" i="1" kern="0" baseline="-25000" dirty="0">
                  <a:solidFill>
                    <a:srgbClr val="00B050"/>
                  </a:solidFill>
                </a:endParaRPr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2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Larsen’s Technique</a:t>
            </a: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D83447D4-B767-0C46-B2AB-4E66BA55336A}"/>
              </a:ext>
            </a:extLst>
          </p:cNvPr>
          <p:cNvGraphicFramePr>
            <a:graphicFrameLocks noGrp="1"/>
          </p:cNvGraphicFramePr>
          <p:nvPr/>
        </p:nvGraphicFramePr>
        <p:xfrm>
          <a:off x="1421260" y="2547522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D6BF6315-6B9D-634A-8CC8-11EA63EA9243}"/>
              </a:ext>
            </a:extLst>
          </p:cNvPr>
          <p:cNvSpPr/>
          <p:nvPr/>
        </p:nvSpPr>
        <p:spPr bwMode="auto">
          <a:xfrm>
            <a:off x="1443784" y="2547612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1E40D8B-2DAF-6D42-993C-9B80A01AE899}"/>
              </a:ext>
            </a:extLst>
          </p:cNvPr>
          <p:cNvSpPr/>
          <p:nvPr/>
        </p:nvSpPr>
        <p:spPr bwMode="auto">
          <a:xfrm>
            <a:off x="7359277" y="2554564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2C6FC1-AA6F-2240-948E-838CF0ABCE44}"/>
              </a:ext>
            </a:extLst>
          </p:cNvPr>
          <p:cNvSpPr/>
          <p:nvPr/>
        </p:nvSpPr>
        <p:spPr bwMode="auto">
          <a:xfrm>
            <a:off x="2096397" y="2554564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C96BEAF-EA23-754C-86CA-4A2925B0B391}"/>
              </a:ext>
            </a:extLst>
          </p:cNvPr>
          <p:cNvSpPr/>
          <p:nvPr/>
        </p:nvSpPr>
        <p:spPr bwMode="auto">
          <a:xfrm>
            <a:off x="5383385" y="2557237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56BD3D2-E935-BF4E-B54C-6AA435415A76}"/>
              </a:ext>
            </a:extLst>
          </p:cNvPr>
          <p:cNvSpPr/>
          <p:nvPr/>
        </p:nvSpPr>
        <p:spPr bwMode="auto">
          <a:xfrm>
            <a:off x="4055867" y="2554564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016173F-881D-0547-A843-4E78CDE1E6DC}"/>
              </a:ext>
            </a:extLst>
          </p:cNvPr>
          <p:cNvSpPr/>
          <p:nvPr/>
        </p:nvSpPr>
        <p:spPr bwMode="auto">
          <a:xfrm>
            <a:off x="4715401" y="2554564"/>
            <a:ext cx="667984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A34E727-BD59-3848-9334-C2083C966854}"/>
              </a:ext>
            </a:extLst>
          </p:cNvPr>
          <p:cNvSpPr/>
          <p:nvPr/>
        </p:nvSpPr>
        <p:spPr bwMode="auto">
          <a:xfrm>
            <a:off x="6038477" y="2557237"/>
            <a:ext cx="1320800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A421C5C0-3A16-4F4F-9F02-20D8B0A28DD3}"/>
              </a:ext>
            </a:extLst>
          </p:cNvPr>
          <p:cNvGraphicFramePr>
            <a:graphicFrameLocks noGrp="1"/>
          </p:cNvGraphicFramePr>
          <p:nvPr/>
        </p:nvGraphicFramePr>
        <p:xfrm>
          <a:off x="1411497" y="3151613"/>
          <a:ext cx="6604000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1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2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3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6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7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8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1" dirty="0"/>
                        <a:t>w</a:t>
                      </a:r>
                      <a:r>
                        <a:rPr lang="da-DK" i="0" baseline="-25000" dirty="0"/>
                        <a:t>9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7" name="Rectangle 86">
            <a:extLst>
              <a:ext uri="{FF2B5EF4-FFF2-40B4-BE49-F238E27FC236}">
                <a16:creationId xmlns:a16="http://schemas.microsoft.com/office/drawing/2014/main" id="{57E56B94-0A08-FE47-8500-4BD26747A169}"/>
              </a:ext>
            </a:extLst>
          </p:cNvPr>
          <p:cNvSpPr/>
          <p:nvPr/>
        </p:nvSpPr>
        <p:spPr bwMode="auto">
          <a:xfrm>
            <a:off x="1434021" y="3151703"/>
            <a:ext cx="64008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080E9DDF-AA43-0843-AE6A-8571C7A032F5}"/>
              </a:ext>
            </a:extLst>
          </p:cNvPr>
          <p:cNvSpPr/>
          <p:nvPr/>
        </p:nvSpPr>
        <p:spPr bwMode="auto">
          <a:xfrm>
            <a:off x="7349514" y="3158655"/>
            <a:ext cx="656220" cy="375920"/>
          </a:xfrm>
          <a:prstGeom prst="rect">
            <a:avLst/>
          </a:prstGeom>
          <a:solidFill>
            <a:srgbClr val="FF00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2E62C2C-388A-1046-BBA6-2CEE925E203B}"/>
              </a:ext>
            </a:extLst>
          </p:cNvPr>
          <p:cNvSpPr/>
          <p:nvPr/>
        </p:nvSpPr>
        <p:spPr bwMode="auto">
          <a:xfrm>
            <a:off x="2086634" y="3158655"/>
            <a:ext cx="1959470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29A3050-6727-0E4E-B01C-5774A210DD71}"/>
              </a:ext>
            </a:extLst>
          </p:cNvPr>
          <p:cNvSpPr/>
          <p:nvPr/>
        </p:nvSpPr>
        <p:spPr bwMode="auto">
          <a:xfrm>
            <a:off x="5373622" y="3161328"/>
            <a:ext cx="655092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A81DAF6-B83D-DA4C-92FC-6BC60349A6C7}"/>
              </a:ext>
            </a:extLst>
          </p:cNvPr>
          <p:cNvSpPr/>
          <p:nvPr/>
        </p:nvSpPr>
        <p:spPr bwMode="auto">
          <a:xfrm>
            <a:off x="4046104" y="3158655"/>
            <a:ext cx="659534" cy="375920"/>
          </a:xfrm>
          <a:prstGeom prst="rect">
            <a:avLst/>
          </a:prstGeom>
          <a:solidFill>
            <a:srgbClr val="FF8521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87DC9-B114-CB49-9E23-1578F2A7A774}"/>
              </a:ext>
            </a:extLst>
          </p:cNvPr>
          <p:cNvSpPr/>
          <p:nvPr/>
        </p:nvSpPr>
        <p:spPr bwMode="auto">
          <a:xfrm>
            <a:off x="4705638" y="3158655"/>
            <a:ext cx="667984" cy="375920"/>
          </a:xfrm>
          <a:prstGeom prst="rect">
            <a:avLst/>
          </a:prstGeom>
          <a:solidFill>
            <a:schemeClr val="tx1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3605DE-9B34-404D-A279-D71630A91938}"/>
              </a:ext>
            </a:extLst>
          </p:cNvPr>
          <p:cNvSpPr/>
          <p:nvPr/>
        </p:nvSpPr>
        <p:spPr bwMode="auto">
          <a:xfrm>
            <a:off x="6028714" y="3161328"/>
            <a:ext cx="1320800" cy="375920"/>
          </a:xfrm>
          <a:prstGeom prst="rect">
            <a:avLst/>
          </a:prstGeom>
          <a:solidFill>
            <a:srgbClr val="3737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DFC53AF-1F68-CA42-92F0-B0C3DA80DB5C}"/>
              </a:ext>
            </a:extLst>
          </p:cNvPr>
          <p:cNvSpPr/>
          <p:nvPr/>
        </p:nvSpPr>
        <p:spPr bwMode="auto">
          <a:xfrm>
            <a:off x="6051369" y="2933157"/>
            <a:ext cx="1298145" cy="248310"/>
          </a:xfrm>
          <a:prstGeom prst="rect">
            <a:avLst/>
          </a:prstGeom>
          <a:solidFill>
            <a:srgbClr val="00B050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2C07D64-20F2-6341-8A35-6F1A6ADD07DF}"/>
              </a:ext>
            </a:extLst>
          </p:cNvPr>
          <p:cNvSpPr txBox="1"/>
          <p:nvPr/>
        </p:nvSpPr>
        <p:spPr>
          <a:xfrm>
            <a:off x="565525" y="2570737"/>
            <a:ext cx="12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kern="0" dirty="0" err="1"/>
              <a:t>Truth</a:t>
            </a:r>
            <a:r>
              <a:rPr lang="da-DK" sz="1600" kern="0" dirty="0"/>
              <a:t>:</a:t>
            </a:r>
            <a:endParaRPr lang="da-DK" sz="16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CD5BAB-E3E0-5548-8769-DD3AEED2D590}"/>
              </a:ext>
            </a:extLst>
          </p:cNvPr>
          <p:cNvSpPr txBox="1"/>
          <p:nvPr/>
        </p:nvSpPr>
        <p:spPr>
          <a:xfrm>
            <a:off x="238954" y="3087457"/>
            <a:ext cx="1253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kern="0" dirty="0" err="1"/>
              <a:t>Decoder</a:t>
            </a:r>
            <a:r>
              <a:rPr lang="da-DK" sz="1600" kern="0" dirty="0"/>
              <a:t>:</a:t>
            </a:r>
            <a:endParaRPr lang="da-DK" sz="16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0C97DA3-53B6-0943-AA33-CC693A80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99" y="5277300"/>
            <a:ext cx="837883" cy="8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52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39" y="1160463"/>
                <a:ext cx="9033434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Deduce          from </a:t>
                </a:r>
                <a:r>
                  <a:rPr lang="en-US" i="1" kern="0" dirty="0"/>
                  <a:t>x</a:t>
                </a:r>
                <a:r>
                  <a:rPr lang="en-US" kern="0" baseline="-25000" dirty="0"/>
                  <a:t>1</a:t>
                </a:r>
                <a:r>
                  <a:rPr lang="en-US" kern="0" dirty="0"/>
                  <a:t>,…,</a:t>
                </a:r>
                <a:r>
                  <a:rPr lang="en-US" i="1" kern="0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baseline="-2500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 baseline="-2500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kern="0" dirty="0"/>
                  <a:t> and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For </a:t>
                </a:r>
                <a:r>
                  <a:rPr lang="da-DK" kern="0" dirty="0" err="1"/>
                  <a:t>each</a:t>
                </a:r>
                <a:r>
                  <a:rPr lang="da-DK" kern="0" dirty="0"/>
                  <a:t> </a:t>
                </a:r>
                <a:r>
                  <a:rPr lang="da-DK" i="1" kern="0" dirty="0" err="1"/>
                  <a:t>x</a:t>
                </a:r>
                <a:r>
                  <a:rPr lang="da-DK" i="1" kern="0" baseline="-25000" dirty="0" err="1"/>
                  <a:t>j</a:t>
                </a:r>
                <a:r>
                  <a:rPr lang="da-DK" kern="0" dirty="0"/>
                  <a:t> know </a:t>
                </a:r>
                <a:r>
                  <a:rPr lang="da-DK" i="1" kern="0" dirty="0"/>
                  <a:t>P</a:t>
                </a:r>
                <a:r>
                  <a:rPr lang="da-DK" kern="0" dirty="0"/>
                  <a:t>(</a:t>
                </a:r>
                <a:r>
                  <a:rPr lang="da-DK" i="1" kern="0" dirty="0" err="1"/>
                  <a:t>x</a:t>
                </a:r>
                <a:r>
                  <a:rPr lang="da-DK" i="1" kern="0" baseline="-25000" dirty="0" err="1"/>
                  <a:t>j</a:t>
                </a:r>
                <a:r>
                  <a:rPr lang="da-DK" kern="0" dirty="0"/>
                  <a:t>).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Compu</a:t>
                </a:r>
                <a:r>
                  <a:rPr lang="da-DK" kern="0" dirty="0"/>
                  <a:t>te and </a:t>
                </a:r>
                <a:r>
                  <a:rPr lang="da-DK" kern="0" dirty="0" err="1"/>
                  <a:t>subtract</a:t>
                </a:r>
                <a:r>
                  <a:rPr lang="da-DK" kern="0" dirty="0"/>
                  <a:t> </a:t>
                </a:r>
                <a:r>
                  <a:rPr lang="da-DK" kern="0" dirty="0" err="1"/>
                  <a:t>off</a:t>
                </a:r>
                <a:r>
                  <a:rPr lang="da-DK" kern="0" dirty="0"/>
                  <a:t> </a:t>
                </a:r>
                <a:r>
                  <a:rPr lang="da-DK" i="1" kern="0" dirty="0"/>
                  <a:t>a</a:t>
                </a:r>
                <a:r>
                  <a:rPr lang="da-DK" i="1" kern="0" baseline="-25000" dirty="0"/>
                  <a:t>n</a:t>
                </a:r>
                <a:r>
                  <a:rPr lang="da-DK" kern="0" baseline="-25000" dirty="0"/>
                  <a:t>-1</a:t>
                </a:r>
                <a:r>
                  <a:rPr lang="da-DK" i="1" kern="0" dirty="0"/>
                  <a:t>x</a:t>
                </a:r>
                <a:r>
                  <a:rPr lang="da-DK" i="1" kern="0" baseline="-25000" dirty="0"/>
                  <a:t>j</a:t>
                </a:r>
                <a:r>
                  <a:rPr lang="da-DK" i="1" kern="0" baseline="30000" dirty="0"/>
                  <a:t>n</a:t>
                </a:r>
                <a:r>
                  <a:rPr lang="da-DK" kern="0" baseline="30000" dirty="0"/>
                  <a:t>-1</a:t>
                </a:r>
                <a:r>
                  <a:rPr lang="da-DK" kern="0" dirty="0"/>
                  <a:t>+…+</a:t>
                </a:r>
                <a:r>
                  <a:rPr lang="da-DK" i="1" kern="0" dirty="0"/>
                  <a:t> </a:t>
                </a:r>
                <a:r>
                  <a:rPr lang="da-DK" i="1" kern="0" dirty="0" err="1"/>
                  <a:t>a</a:t>
                </a:r>
                <a:r>
                  <a:rPr lang="da-DK" i="1" kern="0" baseline="-25000" dirty="0" err="1"/>
                  <a:t>k</a:t>
                </a:r>
                <a:r>
                  <a:rPr lang="da-DK" i="1" kern="0" dirty="0" err="1"/>
                  <a:t>x</a:t>
                </a:r>
                <a:r>
                  <a:rPr lang="da-DK" i="1" kern="0" baseline="-25000" dirty="0" err="1"/>
                  <a:t>j</a:t>
                </a:r>
                <a:r>
                  <a:rPr lang="da-DK" i="1" kern="0" baseline="30000" dirty="0" err="1"/>
                  <a:t>k</a:t>
                </a: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Compu</a:t>
                </a:r>
                <a:r>
                  <a:rPr lang="da-DK" kern="0" dirty="0"/>
                  <a:t>te and </a:t>
                </a:r>
                <a:r>
                  <a:rPr lang="da-DK" kern="0" dirty="0" err="1"/>
                  <a:t>subtract</a:t>
                </a:r>
                <a:r>
                  <a:rPr lang="da-DK" kern="0" dirty="0"/>
                  <a:t> </a:t>
                </a:r>
                <a:r>
                  <a:rPr lang="da-DK" kern="0" dirty="0" err="1"/>
                  <a:t>off</a:t>
                </a:r>
                <a:r>
                  <a:rPr lang="da-DK" kern="0" dirty="0"/>
                  <a:t> </a:t>
                </a:r>
                <a:r>
                  <a:rPr lang="da-DK" i="1" kern="0" dirty="0" err="1">
                    <a:solidFill>
                      <a:srgbClr val="FF00FF"/>
                    </a:solidFill>
                  </a:rPr>
                  <a:t>a</a:t>
                </a:r>
                <a:r>
                  <a:rPr lang="da-DK" i="1" kern="0" baseline="-25000" dirty="0" err="1">
                    <a:solidFill>
                      <a:srgbClr val="FF00FF"/>
                    </a:solidFill>
                  </a:rPr>
                  <a:t>i</a:t>
                </a:r>
                <a:r>
                  <a:rPr lang="da-DK" i="1" kern="0" dirty="0" err="1">
                    <a:solidFill>
                      <a:srgbClr val="FF00FF"/>
                    </a:solidFill>
                  </a:rPr>
                  <a:t>x</a:t>
                </a:r>
                <a:r>
                  <a:rPr lang="da-DK" i="1" kern="0" baseline="-25000" dirty="0" err="1">
                    <a:solidFill>
                      <a:srgbClr val="FF00FF"/>
                    </a:solidFill>
                  </a:rPr>
                  <a:t>j</a:t>
                </a:r>
                <a:r>
                  <a:rPr lang="da-DK" i="1" kern="0" baseline="30000" dirty="0" err="1">
                    <a:solidFill>
                      <a:srgbClr val="FF00FF"/>
                    </a:solidFill>
                  </a:rPr>
                  <a:t>i</a:t>
                </a:r>
                <a:r>
                  <a:rPr lang="da-DK" kern="0" dirty="0">
                    <a:solidFill>
                      <a:srgbClr val="FF8521"/>
                    </a:solidFill>
                  </a:rPr>
                  <a:t>+…+</a:t>
                </a:r>
                <a:r>
                  <a:rPr lang="da-DK" i="1" kern="0" dirty="0">
                    <a:solidFill>
                      <a:srgbClr val="FF8521"/>
                    </a:solidFill>
                  </a:rPr>
                  <a:t> a</a:t>
                </a:r>
                <a:r>
                  <a:rPr lang="da-DK" i="1" kern="0" baseline="-25000" dirty="0">
                    <a:solidFill>
                      <a:srgbClr val="FF8521"/>
                    </a:solidFill>
                  </a:rPr>
                  <a:t>0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Compute and divide by </a:t>
                </a:r>
                <a:r>
                  <a:rPr lang="da-DK" i="1" kern="0" dirty="0"/>
                  <a:t>x</a:t>
                </a:r>
                <a:r>
                  <a:rPr lang="da-DK" i="1" kern="0" baseline="-25000" dirty="0"/>
                  <a:t>j</a:t>
                </a:r>
                <a:r>
                  <a:rPr lang="da-DK" i="1" kern="0" baseline="30000" dirty="0"/>
                  <a:t>i+1</a:t>
                </a: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Now have evaluation of </a:t>
                </a:r>
                <a:r>
                  <a:rPr lang="en-US" i="1" kern="0" dirty="0"/>
                  <a:t>P</a:t>
                </a:r>
                <a:r>
                  <a:rPr lang="en-US" kern="0" dirty="0"/>
                  <a:t>’(x)=</a:t>
                </a:r>
                <a:r>
                  <a:rPr lang="da-DK" i="1" kern="0" dirty="0"/>
                  <a:t>a</a:t>
                </a:r>
                <a:r>
                  <a:rPr lang="da-DK" i="1" kern="0" baseline="-25000" dirty="0"/>
                  <a:t>k-1</a:t>
                </a:r>
                <a:r>
                  <a:rPr lang="da-DK" i="1" kern="0" dirty="0"/>
                  <a:t>x</a:t>
                </a:r>
                <a:r>
                  <a:rPr lang="da-DK" i="1" kern="0" baseline="30000" dirty="0"/>
                  <a:t>k</a:t>
                </a:r>
                <a:r>
                  <a:rPr lang="da-DK" kern="0" baseline="30000" dirty="0"/>
                  <a:t>-</a:t>
                </a:r>
                <a:r>
                  <a:rPr lang="da-DK" i="1" kern="0" baseline="30000" dirty="0"/>
                  <a:t>i</a:t>
                </a:r>
                <a:r>
                  <a:rPr lang="da-DK" kern="0" baseline="30000" dirty="0"/>
                  <a:t>-2</a:t>
                </a:r>
                <a:r>
                  <a:rPr lang="da-DK" kern="0" dirty="0"/>
                  <a:t>+…+</a:t>
                </a:r>
                <a:r>
                  <a:rPr lang="da-DK" i="1" kern="0" dirty="0"/>
                  <a:t>a</a:t>
                </a:r>
                <a:r>
                  <a:rPr lang="da-DK" i="1" kern="0" baseline="-25000" dirty="0"/>
                  <a:t>i+1</a:t>
                </a:r>
                <a:r>
                  <a:rPr lang="da-DK" i="1" kern="0" dirty="0"/>
                  <a:t> </a:t>
                </a:r>
                <a:r>
                  <a:rPr lang="da-DK" kern="0" dirty="0"/>
                  <a:t>at </a:t>
                </a:r>
                <a:r>
                  <a:rPr lang="da-DK" i="1" kern="0" dirty="0"/>
                  <a:t>x</a:t>
                </a:r>
                <a:r>
                  <a:rPr lang="en-US" i="1" kern="0" baseline="-25000" dirty="0"/>
                  <a:t>j</a:t>
                </a:r>
                <a:r>
                  <a:rPr lang="en-US" i="1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Degree of </a:t>
                </a:r>
                <a:r>
                  <a:rPr lang="en-US" i="1" kern="0" dirty="0"/>
                  <a:t>P</a:t>
                </a:r>
                <a:r>
                  <a:rPr lang="en-US" kern="0" dirty="0"/>
                  <a:t>’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  <m:r>
                      <a:rPr lang="en-US" b="0" i="0" kern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kern="0" dirty="0"/>
                  <a:t> so uniquely determine from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j</m:t>
                        </m:r>
                      </m:sup>
                    </m:sSup>
                  </m:oMath>
                </a14:m>
                <a:r>
                  <a:rPr lang="en-US" kern="0" dirty="0"/>
                  <a:t> answers.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baseline="3000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lvl="1"/>
                <a:r>
                  <a:rPr lang="en-US" kern="0" dirty="0"/>
                  <a:t>	</a:t>
                </a:r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39" y="1160463"/>
                <a:ext cx="9033434" cy="4752975"/>
              </a:xfrm>
              <a:prstGeom prst="rect">
                <a:avLst/>
              </a:prstGeom>
              <a:blipFill>
                <a:blip r:embed="rId3"/>
                <a:stretch>
                  <a:fillRect l="-421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Larsen’s Technique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60903AC2-DDEF-184E-A3C2-C6643ECA738F}"/>
              </a:ext>
            </a:extLst>
          </p:cNvPr>
          <p:cNvSpPr/>
          <p:nvPr/>
        </p:nvSpPr>
        <p:spPr bwMode="auto">
          <a:xfrm>
            <a:off x="1958767" y="1311616"/>
            <a:ext cx="707315" cy="133251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2F0C313-8F7E-304C-8680-C6A5BF9101A6}"/>
              </a:ext>
            </a:extLst>
          </p:cNvPr>
          <p:cNvSpPr/>
          <p:nvPr/>
        </p:nvSpPr>
        <p:spPr bwMode="auto">
          <a:xfrm>
            <a:off x="6697548" y="3548955"/>
            <a:ext cx="1332604" cy="161652"/>
          </a:xfrm>
          <a:prstGeom prst="rect">
            <a:avLst/>
          </a:prstGeom>
          <a:solidFill>
            <a:schemeClr val="tx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8C4A6FE-0C1F-C74C-9324-980206697B3D}"/>
              </a:ext>
            </a:extLst>
          </p:cNvPr>
          <p:cNvSpPr/>
          <p:nvPr/>
        </p:nvSpPr>
        <p:spPr bwMode="auto">
          <a:xfrm>
            <a:off x="7687612" y="4625208"/>
            <a:ext cx="1332604" cy="161652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04F406-7EB6-554A-972B-8DA6405266D3}"/>
              </a:ext>
            </a:extLst>
          </p:cNvPr>
          <p:cNvGrpSpPr/>
          <p:nvPr/>
        </p:nvGrpSpPr>
        <p:grpSpPr>
          <a:xfrm>
            <a:off x="5177960" y="1253767"/>
            <a:ext cx="2703344" cy="256288"/>
            <a:chOff x="2300861" y="2184489"/>
            <a:chExt cx="5654304" cy="47752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36B2670-74C5-424E-83AB-574F0DACE253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4832E6A-8FAF-2A4B-8806-1F0E97554DFD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0282EE3-ACD6-964A-B417-040C0FB2C1EF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5F10F44-3926-CF45-B1B6-8C9FA30F1A3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1658313-0A7D-5E45-A59B-95E0E4D478CD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BDB89EA-B9B5-1E4D-A2BE-B28C872FA72E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E5D80CF-2844-E54E-A118-42B0BE66D1F6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90CE5F8-8043-EC45-9986-AB85A2DF07F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DF50B63-9E88-644C-86CB-DE443585D76D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1F98D21-C57F-EB45-B062-04FAF28D1599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3800AD5-7E99-284D-86DC-DBD25E47D40F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F215C9F-B1E5-A94B-9E0C-6C1158BD6201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40A79FD-2601-404C-9B81-260723E45686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E4CD52B-2F9A-1247-B033-EE273BD31588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BE87252-D3E5-F241-A0CD-DF83643F1D1D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B5510B5-79EF-3D4D-ACF0-B143437CCB6E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1CB8C7B-C9DF-6440-91CD-7FDA63A450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A22332-B42D-8043-95E2-9E9D39D9A399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5999A79-5FFD-CA4A-9B76-B0EE277433A5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C2C9983-DAD0-2E41-A3B3-29BC7AE844FF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939A5D9-B26A-7940-BD16-30387C1E72CB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D61E4FC-6E7F-6541-A7D5-78FDA9D940BC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3B2E6CB-3DFC-4745-ADC7-2D7D21198FF4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47445EE-56F2-9F4C-8910-B6EC9C0C8495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A7DFD51-38E7-EA4F-9946-A62562CD7018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0DA5C45-3CEA-B84F-8F9C-FAE2019E08DB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A56A615-625B-4F43-8871-4D893CA3192D}"/>
              </a:ext>
            </a:extLst>
          </p:cNvPr>
          <p:cNvCxnSpPr/>
          <p:nvPr/>
        </p:nvCxnSpPr>
        <p:spPr bwMode="auto">
          <a:xfrm>
            <a:off x="7363850" y="1253766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5C9D9D3A-A368-2D4F-B60B-1261F156005C}"/>
              </a:ext>
            </a:extLst>
          </p:cNvPr>
          <p:cNvSpPr txBox="1"/>
          <p:nvPr/>
        </p:nvSpPr>
        <p:spPr>
          <a:xfrm>
            <a:off x="1485045" y="2207598"/>
            <a:ext cx="951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P</a:t>
            </a:r>
            <a:r>
              <a:rPr lang="da-DK" dirty="0"/>
              <a:t>(</a:t>
            </a:r>
            <a:r>
              <a:rPr lang="da-DK" i="1" dirty="0"/>
              <a:t>x</a:t>
            </a:r>
            <a:r>
              <a:rPr lang="da-DK" dirty="0"/>
              <a:t>)=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5E369D3-DA99-F44C-A6A8-C4BDDDF57F1D}"/>
              </a:ext>
            </a:extLst>
          </p:cNvPr>
          <p:cNvSpPr txBox="1"/>
          <p:nvPr/>
        </p:nvSpPr>
        <p:spPr>
          <a:xfrm>
            <a:off x="2213233" y="2195067"/>
            <a:ext cx="368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 </a:t>
            </a:r>
            <a:r>
              <a:rPr lang="da-DK" kern="0" dirty="0"/>
              <a:t>+…     …+ </a:t>
            </a:r>
            <a:r>
              <a:rPr lang="da-DK" i="1" kern="0" dirty="0" err="1"/>
              <a:t>a</a:t>
            </a:r>
            <a:r>
              <a:rPr lang="da-DK" i="1" kern="0" baseline="-25000" dirty="0" err="1"/>
              <a:t>k</a:t>
            </a:r>
            <a:r>
              <a:rPr lang="da-DK" i="1" kern="0" dirty="0" err="1"/>
              <a:t>x</a:t>
            </a:r>
            <a:r>
              <a:rPr lang="da-DK" i="1" kern="0" baseline="30000" dirty="0" err="1"/>
              <a:t>k</a:t>
            </a:r>
            <a:r>
              <a:rPr lang="da-DK" kern="0" dirty="0"/>
              <a:t>+</a:t>
            </a:r>
            <a:endParaRPr lang="da-DK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FA55A42-7D5D-B946-8C84-0AA331913AED}"/>
              </a:ext>
            </a:extLst>
          </p:cNvPr>
          <p:cNvSpPr txBox="1"/>
          <p:nvPr/>
        </p:nvSpPr>
        <p:spPr>
          <a:xfrm>
            <a:off x="5294880" y="2195076"/>
            <a:ext cx="187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>
                <a:solidFill>
                  <a:srgbClr val="3737FF"/>
                </a:solidFill>
              </a:rPr>
              <a:t>a</a:t>
            </a:r>
            <a:r>
              <a:rPr lang="da-DK" kern="0" baseline="-25000" dirty="0">
                <a:solidFill>
                  <a:srgbClr val="3737FF"/>
                </a:solidFill>
              </a:rPr>
              <a:t>k-1</a:t>
            </a:r>
            <a:r>
              <a:rPr lang="da-DK" i="1" kern="0" dirty="0">
                <a:solidFill>
                  <a:srgbClr val="3737FF"/>
                </a:solidFill>
              </a:rPr>
              <a:t>x</a:t>
            </a:r>
            <a:r>
              <a:rPr lang="da-DK" i="1" kern="0" baseline="30000" dirty="0">
                <a:solidFill>
                  <a:srgbClr val="3737FF"/>
                </a:solidFill>
              </a:rPr>
              <a:t>k-1</a:t>
            </a:r>
            <a:r>
              <a:rPr lang="da-DK" i="1" kern="0" dirty="0">
                <a:solidFill>
                  <a:srgbClr val="3737FF"/>
                </a:solidFill>
              </a:rPr>
              <a:t> +…+</a:t>
            </a:r>
            <a:endParaRPr lang="da-DK" dirty="0">
              <a:solidFill>
                <a:srgbClr val="3737FF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E59E4F5-DB6F-364D-8C3A-20259DF2930E}"/>
              </a:ext>
            </a:extLst>
          </p:cNvPr>
          <p:cNvSpPr txBox="1"/>
          <p:nvPr/>
        </p:nvSpPr>
        <p:spPr>
          <a:xfrm>
            <a:off x="6872162" y="2184976"/>
            <a:ext cx="67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 err="1">
                <a:solidFill>
                  <a:srgbClr val="FF00FF"/>
                </a:solidFill>
              </a:rPr>
              <a:t>a</a:t>
            </a:r>
            <a:r>
              <a:rPr lang="da-DK" i="1" kern="0" baseline="-25000" dirty="0" err="1">
                <a:solidFill>
                  <a:srgbClr val="FF00FF"/>
                </a:solidFill>
              </a:rPr>
              <a:t>i</a:t>
            </a:r>
            <a:r>
              <a:rPr lang="da-DK" i="1" kern="0" dirty="0" err="1">
                <a:solidFill>
                  <a:srgbClr val="FF00FF"/>
                </a:solidFill>
              </a:rPr>
              <a:t>x</a:t>
            </a:r>
            <a:r>
              <a:rPr lang="da-DK" i="1" kern="0" baseline="30000" dirty="0" err="1">
                <a:solidFill>
                  <a:srgbClr val="FF00FF"/>
                </a:solidFill>
              </a:rPr>
              <a:t>i</a:t>
            </a:r>
            <a:endParaRPr lang="da-DK" dirty="0">
              <a:solidFill>
                <a:srgbClr val="FF00FF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8CC0E71-2F99-1848-9599-0DA664132B87}"/>
              </a:ext>
            </a:extLst>
          </p:cNvPr>
          <p:cNvSpPr txBox="1"/>
          <p:nvPr/>
        </p:nvSpPr>
        <p:spPr>
          <a:xfrm>
            <a:off x="7347976" y="2195067"/>
            <a:ext cx="106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solidFill>
                  <a:srgbClr val="FF8521"/>
                </a:solidFill>
              </a:rPr>
              <a:t>+..+</a:t>
            </a:r>
            <a:r>
              <a:rPr lang="da-DK" i="1" kern="0" dirty="0">
                <a:solidFill>
                  <a:srgbClr val="FF8521"/>
                </a:solidFill>
              </a:rPr>
              <a:t>a</a:t>
            </a:r>
            <a:r>
              <a:rPr lang="da-DK" kern="0" baseline="-25000" dirty="0">
                <a:solidFill>
                  <a:srgbClr val="FF8521"/>
                </a:solidFill>
              </a:rPr>
              <a:t>0</a:t>
            </a:r>
            <a:r>
              <a:rPr lang="da-DK" i="1" kern="0" dirty="0">
                <a:solidFill>
                  <a:srgbClr val="FF8521"/>
                </a:solidFill>
              </a:rPr>
              <a:t> </a:t>
            </a:r>
            <a:endParaRPr lang="da-DK" dirty="0">
              <a:solidFill>
                <a:srgbClr val="FF852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C16894-DD03-A94B-8DBC-784B77EAC4BB}"/>
              </a:ext>
            </a:extLst>
          </p:cNvPr>
          <p:cNvGrpSpPr/>
          <p:nvPr/>
        </p:nvGrpSpPr>
        <p:grpSpPr>
          <a:xfrm>
            <a:off x="5871914" y="3880485"/>
            <a:ext cx="1476063" cy="172648"/>
            <a:chOff x="5871914" y="3880485"/>
            <a:chExt cx="1476063" cy="172648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9200AB3-3DA0-0245-A5E1-08A33C0443B9}"/>
                </a:ext>
              </a:extLst>
            </p:cNvPr>
            <p:cNvSpPr/>
            <p:nvPr/>
          </p:nvSpPr>
          <p:spPr bwMode="auto">
            <a:xfrm>
              <a:off x="5871914" y="3880485"/>
              <a:ext cx="954567" cy="161631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353F306-2BB2-964C-A2FA-975F253B1721}"/>
                </a:ext>
              </a:extLst>
            </p:cNvPr>
            <p:cNvSpPr/>
            <p:nvPr/>
          </p:nvSpPr>
          <p:spPr bwMode="auto">
            <a:xfrm>
              <a:off x="6827495" y="3881402"/>
              <a:ext cx="520482" cy="171731"/>
            </a:xfrm>
            <a:prstGeom prst="rect">
              <a:avLst/>
            </a:prstGeom>
            <a:solidFill>
              <a:srgbClr val="FF8521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0E30B221-016E-9A4D-A360-50D4915A9BF9}"/>
              </a:ext>
            </a:extLst>
          </p:cNvPr>
          <p:cNvSpPr/>
          <p:nvPr/>
        </p:nvSpPr>
        <p:spPr bwMode="auto">
          <a:xfrm>
            <a:off x="2240241" y="1751755"/>
            <a:ext cx="2937719" cy="12867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B7D899D-DB79-CB44-A53F-13A86DE222D4}"/>
              </a:ext>
            </a:extLst>
          </p:cNvPr>
          <p:cNvSpPr/>
          <p:nvPr/>
        </p:nvSpPr>
        <p:spPr bwMode="auto">
          <a:xfrm>
            <a:off x="6933061" y="1751755"/>
            <a:ext cx="1483001" cy="12867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93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43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</a:t>
                </a:r>
                <a:r>
                  <a:rPr lang="da-DK" i="1" kern="0" dirty="0"/>
                  <a:t>t</a:t>
                </a:r>
                <a:r>
                  <a:rPr lang="da-DK" kern="0" dirty="0"/>
                  <a:t>=o(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p</a:t>
                </a:r>
                <a:r>
                  <a:rPr lang="da-DK" kern="0" dirty="0"/>
                  <a:t>/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t</a:t>
                </a:r>
                <a:r>
                  <a:rPr lang="da-DK" i="1" kern="0" baseline="-25000" dirty="0" err="1"/>
                  <a:t>u</a:t>
                </a:r>
                <a:r>
                  <a:rPr lang="da-DK" kern="0" dirty="0"/>
                  <a:t>)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Set </a:t>
                </a:r>
                <a14:m>
                  <m:oMath xmlns:m="http://schemas.openxmlformats.org/officeDocument/2006/math">
                    <m:r>
                      <a:rPr lang="da-DK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kern="0" dirty="0"/>
                  <a:t> and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a-DK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a-DK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i="0" kern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a-DK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da-DK" kern="0" dirty="0"/>
                  <a:t> epochs.</a:t>
                </a: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Encoding/Decoding: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chemeClr val="tx1"/>
                    </a:solidFill>
                  </a:rPr>
                  <a:t>Can encode and decode in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Contradiction: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chemeClr val="tx1"/>
                    </a:solidFill>
                  </a:rPr>
                  <a:t>So must probe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cells pr. epoch!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Total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da-DK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da-DK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 </m:t>
                        </m:r>
                        <m:r>
                          <m:rPr>
                            <m:sty m:val="p"/>
                          </m:rPr>
                          <a:rPr lang="el-GR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((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kern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kern="0" dirty="0"/>
                  <a:t>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23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Larsen’s Technique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2453C5-BFF1-3346-9CC2-AE42590C0376}"/>
              </a:ext>
            </a:extLst>
          </p:cNvPr>
          <p:cNvGrpSpPr/>
          <p:nvPr/>
        </p:nvGrpSpPr>
        <p:grpSpPr>
          <a:xfrm>
            <a:off x="1126294" y="2442536"/>
            <a:ext cx="2703344" cy="479024"/>
            <a:chOff x="2300861" y="2184489"/>
            <a:chExt cx="5654304" cy="89252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9D0A0E-1B93-A34A-8021-4EEEFD03CEC9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B2AACB-F14D-694F-826C-84CE3506228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7E210CF-B733-E347-9B7D-85A6CB59277C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7AE42B-8AAE-764C-AD92-008AD051A247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2B4656-14A3-5349-B19A-57458242529A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48589C-5B73-0C4E-9175-AA89591C91BE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96DE670-C16F-5D48-A0A5-08D7D36E7DF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49C1308-1362-794D-895A-CB84070B38E2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5FFB466-E335-2045-B9BD-8A3181667020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1C6E4F-8542-2546-B778-5FAD73B11A40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A2DF00F-147F-4D43-9571-F19319B45B1F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5B38C6A-EE84-2445-A66D-F62FAAE5B4A7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0CB10A-D739-534D-A601-303231968EA0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F603091-C8E3-4347-A1DE-F48387B6A7B2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BFBC9E-6EBA-8E49-BBC3-FC4F20260A0A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CBBC7D5-2758-AD48-8C23-CECC0884B774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2A5585B-FCE3-7B4D-9C0B-63FF66B6F9B6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1261008-FC6B-3142-9BD8-DFD08B17F7DF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975C86A-423A-A34B-A8B7-30948B76DD96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C9A9065-D243-9441-8B4A-ED508E7602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E4AF6D0-42A3-1A4C-949C-1DE56A8BD75C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323AC55-1D4F-854D-93AB-B39EC4412545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007DEDD-0AD1-7040-9831-692E5E06C2B5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85C63C5-6EA3-444F-8899-8EE43E68F059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29E1930-0EF9-9249-B2ED-9AF6DAC2853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A27EF26-D84E-474C-BDDB-6E0349FDCEE9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97D0EE-C954-9147-BE0F-8FC9A65E598F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337C903-79D3-B749-9AE7-C06E9FAFF564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88EBFD3-EB6F-D04A-91C0-833734804E74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06F5223-975F-AB41-9294-BC178DA62DA6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F8300EB-068F-5B43-A4FA-70D6861ADB10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54D44B-2EAF-9942-A152-B69EB997EF6A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72DF8CB-C1BB-6147-BEAE-8DF300D783A7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324DA3F-0998-C74E-9E5C-B97FF691F25A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419307-8CB8-4A47-8DF6-94E981499012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32F201F-EB30-DE43-944C-605A9E48347D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2CF0161C-5C86-FF48-80F0-2AF8BFD3C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01" y="2898590"/>
            <a:ext cx="758991" cy="123955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43750E5-BF46-5341-B790-E5B54629F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45" y="2943806"/>
            <a:ext cx="1143293" cy="1149126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93D76D6-0DE1-D649-9FDD-DE2CDACE5E89}"/>
              </a:ext>
            </a:extLst>
          </p:cNvPr>
          <p:cNvGrpSpPr/>
          <p:nvPr/>
        </p:nvGrpSpPr>
        <p:grpSpPr>
          <a:xfrm>
            <a:off x="6468426" y="2437082"/>
            <a:ext cx="2703344" cy="256288"/>
            <a:chOff x="2300861" y="2184489"/>
            <a:chExt cx="5654304" cy="47752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2300AEB-0626-544E-A8AF-1F7DD734F88C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5BF9212-3765-2248-9341-70FE599A3D54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77E6C13-AD31-7C48-8997-FEE5C576AA2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D5E358E-73C0-2844-9E03-C44CCFDA4ED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AEAAA8A-FB94-1342-8942-0DE9F57486C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0047852-5DE3-C541-8DC9-92171BCAA6B0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3110E07-7AEC-3A45-BBF2-B56CC9935B0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36E1D4A-663E-E942-B0FB-9C5834F013DF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CE7867F-F162-0048-9D8D-369567410E6B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FA0F404-AB63-3948-8E2B-80086CC5783D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2C8ED5B-59A8-6D46-9419-F8710E3F1ABC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D53F33A-B846-8B49-9DF2-9B8DB722830C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7B626CD-BBDF-EC4C-B76F-FE2B2083F926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E0E1C90-3032-A54A-A582-6C32E79CAF9B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D75DFB0-A137-8440-AD17-B71BBC249F84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074F3AC-13B1-DF49-810A-F2C4B93BEB0A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BAE622A-ED51-C74B-89E9-B330DA1B5180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3FF1459-9498-AC47-B4BF-DB1770494A80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D689D0-C618-934A-BDD5-EDF5161876CE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959BB3F-6711-7E45-A0F4-9D907825DEF0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231FB05-7DAD-6F40-ABAF-4AEBBF5ED14C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D03489F-EC87-774D-AC6D-980BF49588E0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37B24E7-BAE3-A049-92FA-0E092D0F16A5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8FC0F31-FEDB-6A4C-84AD-6B1482F1328E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8533809-7B05-6B48-B36F-83270F535C36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DF3F420-56D5-3249-B1A5-3CB4D4FDA32D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ED85CF8-947D-6444-85D5-99DE655401FA}"/>
              </a:ext>
            </a:extLst>
          </p:cNvPr>
          <p:cNvCxnSpPr/>
          <p:nvPr/>
        </p:nvCxnSpPr>
        <p:spPr bwMode="auto">
          <a:xfrm>
            <a:off x="8654316" y="2437081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BD119A9-26D3-434F-9A30-E3D7203E02A9}"/>
              </a:ext>
            </a:extLst>
          </p:cNvPr>
          <p:cNvGrpSpPr/>
          <p:nvPr/>
        </p:nvGrpSpPr>
        <p:grpSpPr>
          <a:xfrm>
            <a:off x="3858360" y="3031856"/>
            <a:ext cx="2415424" cy="577516"/>
            <a:chOff x="3547741" y="2040558"/>
            <a:chExt cx="2415424" cy="577516"/>
          </a:xfrm>
        </p:grpSpPr>
        <p:sp>
          <p:nvSpPr>
            <p:cNvPr id="82" name="Right Arrow 81">
              <a:extLst>
                <a:ext uri="{FF2B5EF4-FFF2-40B4-BE49-F238E27FC236}">
                  <a16:creationId xmlns:a16="http://schemas.microsoft.com/office/drawing/2014/main" id="{A3F88A56-76CF-404D-A6AF-862BCB31B523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4B1503E-040D-8A4A-80D2-D6B2A6A80FBF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45D5923-6F72-9E47-98AD-81B26FBBF36D}"/>
                  </a:ext>
                </a:extLst>
              </p:cNvPr>
              <p:cNvSpPr txBox="1"/>
              <p:nvPr/>
            </p:nvSpPr>
            <p:spPr>
              <a:xfrm>
                <a:off x="4234420" y="3555582"/>
                <a:ext cx="2111557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da-DK" sz="1600" dirty="0">
                    <a:solidFill>
                      <a:schemeClr val="tx1"/>
                    </a:solidFill>
                  </a:rPr>
                  <a:t>bits.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45D5923-6F72-9E47-98AD-81B26FBBF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420" y="3555582"/>
                <a:ext cx="2111557" cy="4399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10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</a:t>
            </a:r>
            <a:r>
              <a:rPr lang="en-US" kern="0" dirty="0"/>
              <a:t>: Larsen</a:t>
            </a:r>
          </a:p>
          <a:p>
            <a:pPr lvl="4"/>
            <a:r>
              <a:rPr lang="en-US" kern="0" dirty="0"/>
              <a:t>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4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36090057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>
                <a:latin typeface="+mn-lt"/>
              </a:rPr>
              <a:t>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</a:t>
            </a:r>
            <a:r>
              <a:rPr lang="en-US" kern="0" dirty="0"/>
              <a:t>: Larsen</a:t>
            </a:r>
          </a:p>
          <a:p>
            <a:pPr lvl="4"/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/>
              <a:t> = </a:t>
            </a:r>
            <a:r>
              <a:rPr lang="el-GR" kern="0" dirty="0" err="1"/>
              <a:t>Ω</a:t>
            </a:r>
            <a:r>
              <a:rPr lang="en-US" kern="0" dirty="0"/>
              <a:t>((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4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328249900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>
                <a:solidFill>
                  <a:srgbClr val="FF0000"/>
                </a:solidFill>
              </a:rPr>
              <a:t>p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p+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>
                <a:latin typeface="+mn-lt"/>
              </a:rPr>
              <a:t>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</a:t>
            </a:r>
            <a:r>
              <a:rPr lang="en-US" kern="0" dirty="0"/>
              <a:t>: Larsen</a:t>
            </a:r>
          </a:p>
          <a:p>
            <a:pPr lvl="4"/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/>
              <a:t> = </a:t>
            </a:r>
            <a:r>
              <a:rPr lang="el-GR" kern="0" dirty="0" err="1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p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/(</a:t>
            </a:r>
            <a:r>
              <a:rPr lang="en-US" kern="0" dirty="0" err="1"/>
              <a:t>lg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4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374930885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>
                    <a:solidFill>
                      <a:srgbClr val="00B050"/>
                    </a:solidFill>
                  </a:rPr>
                  <a:t>C</a:t>
                </a:r>
                <a:r>
                  <a:rPr lang="en-US" i="1" kern="0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US" kern="0" dirty="0">
                    <a:solidFill>
                      <a:srgbClr val="00B050"/>
                    </a:solidFill>
                  </a:rPr>
                  <a:t> </a:t>
                </a:r>
                <a:r>
                  <a:rPr lang="en-US" kern="0" dirty="0"/>
                  <a:t>described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”Solves”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all cells </a:t>
                </a:r>
                <a:r>
                  <a:rPr lang="en-US" i="1" kern="0" dirty="0"/>
                  <a:t>S</a:t>
                </a:r>
                <a:r>
                  <a:rPr lang="en-US" i="1" kern="0" baseline="-25000" dirty="0"/>
                  <a:t>i</a:t>
                </a:r>
                <a:r>
                  <a:rPr lang="en-US" kern="0" dirty="0"/>
                  <a:t> with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&lt;</a:t>
                </a:r>
                <a:r>
                  <a:rPr lang="en-US" i="1" kern="0" dirty="0"/>
                  <a:t>j</a:t>
                </a:r>
                <a:r>
                  <a:rPr lang="en-US" kern="0" dirty="0"/>
                  <a:t> (small epochs)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kern="0" dirty="0"/>
                  <a:t>8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kern="0" dirty="0"/>
                  <a:t> queries that Alice knows are solved.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By restricting to subset of </a:t>
                </a:r>
                <a:r>
                  <a:rPr lang="en-US" i="1" kern="0" dirty="0"/>
                  <a:t>m</a:t>
                </a:r>
                <a:r>
                  <a:rPr lang="en-US" kern="0" dirty="0"/>
                  <a:t> queries, can get price pr. query down to </a:t>
                </a:r>
                <a:r>
                  <a:rPr lang="en-US" kern="0" dirty="0" err="1"/>
                  <a:t>lg</a:t>
                </a:r>
                <a:r>
                  <a:rPr lang="en-US" i="1" kern="0" dirty="0" err="1"/>
                  <a:t>m</a:t>
                </a:r>
                <a:r>
                  <a:rPr lang="en-US" kern="0" dirty="0"/>
                  <a:t> bits.</a:t>
                </a:r>
                <a:endParaRPr lang="en-US" i="1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Need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kern="0" dirty="0"/>
                  <a:t> for sampling to work.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Price pr. query will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kern="0" dirty="0"/>
                  <a:t> bits.</a:t>
                </a:r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751721" y="4621704"/>
            <a:ext cx="2703344" cy="479024"/>
            <a:chOff x="2300861" y="2184489"/>
            <a:chExt cx="5654304" cy="8925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331AEA-8394-2141-A788-18E36CF011F2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E222C2FD-1185-6D4F-A5C3-6EC2CA92D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28" y="5077758"/>
            <a:ext cx="758991" cy="12395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5FBF6D9-0FDF-9243-8567-1A3D6FF11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72" y="5122974"/>
            <a:ext cx="1143293" cy="114912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093853" y="4616250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279743" y="4616249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D18EC6-C0FC-E548-9F68-4D6347E3E68C}"/>
              </a:ext>
            </a:extLst>
          </p:cNvPr>
          <p:cNvGrpSpPr/>
          <p:nvPr/>
        </p:nvGrpSpPr>
        <p:grpSpPr>
          <a:xfrm>
            <a:off x="3483787" y="5211024"/>
            <a:ext cx="2415424" cy="577516"/>
            <a:chOff x="3547741" y="2040558"/>
            <a:chExt cx="2415424" cy="577516"/>
          </a:xfrm>
        </p:grpSpPr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F3A85BB-4ED8-1E4C-B6BB-B93F3AA97BE7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FE45AC-E198-684E-AC46-5BDA6ADC0E2C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7D58541-DE1A-4A48-9AE4-482F801DF9C2}"/>
              </a:ext>
            </a:extLst>
          </p:cNvPr>
          <p:cNvSpPr txBox="1"/>
          <p:nvPr/>
        </p:nvSpPr>
        <p:spPr>
          <a:xfrm>
            <a:off x="7509594" y="4269722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7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>
                    <a:solidFill>
                      <a:srgbClr val="00B050"/>
                    </a:solidFill>
                  </a:rPr>
                  <a:t>C</a:t>
                </a:r>
                <a:r>
                  <a:rPr lang="en-US" i="1" kern="0" baseline="-25000" dirty="0" err="1">
                    <a:solidFill>
                      <a:srgbClr val="00B050"/>
                    </a:solidFill>
                  </a:rPr>
                  <a:t>j</a:t>
                </a:r>
                <a:r>
                  <a:rPr lang="en-US" kern="0" dirty="0">
                    <a:solidFill>
                      <a:srgbClr val="00B050"/>
                    </a:solidFill>
                  </a:rPr>
                  <a:t> </a:t>
                </a:r>
                <a:r>
                  <a:rPr lang="en-US" kern="0" dirty="0"/>
                  <a:t>described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”Solves”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all cells </a:t>
                </a:r>
                <a:r>
                  <a:rPr lang="en-US" i="1" kern="0" dirty="0"/>
                  <a:t>S</a:t>
                </a:r>
                <a:r>
                  <a:rPr lang="en-US" i="1" kern="0" baseline="-25000" dirty="0"/>
                  <a:t>i</a:t>
                </a:r>
                <a:r>
                  <a:rPr lang="en-US" kern="0" dirty="0"/>
                  <a:t> with </a:t>
                </a:r>
                <a:r>
                  <a:rPr lang="en-US" i="1" kern="0" dirty="0" err="1"/>
                  <a:t>i</a:t>
                </a:r>
                <a:r>
                  <a:rPr lang="en-US" kern="0" dirty="0"/>
                  <a:t>&lt;</a:t>
                </a:r>
                <a:r>
                  <a:rPr lang="en-US" i="1" kern="0" dirty="0"/>
                  <a:t>j</a:t>
                </a:r>
                <a:r>
                  <a:rPr lang="en-US" kern="0" dirty="0"/>
                  <a:t> (small epochs)</a:t>
                </a:r>
                <a:r>
                  <a:rPr lang="en-US" kern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func>
                  </m:oMath>
                </a14:m>
                <a:r>
                  <a:rPr lang="en-US" kern="0" dirty="0"/>
                  <a:t>8 bits.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Also send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kern="0" dirty="0"/>
                  <a:t> queries that Alice knows are solved.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Price pr. query will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kern="0" dirty="0"/>
                  <a:t> bits.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Issue: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If output </a:t>
                </a:r>
                <a:r>
                  <a:rPr lang="en-US" i="1" kern="0" dirty="0"/>
                  <a:t>k</a:t>
                </a:r>
                <a:r>
                  <a:rPr lang="en-US" kern="0" dirty="0"/>
                  <a:t> bits, then query reveals at most </a:t>
                </a:r>
                <a:r>
                  <a:rPr lang="en-US" i="1" kern="0" dirty="0"/>
                  <a:t>k</a:t>
                </a:r>
                <a:r>
                  <a:rPr lang="en-US" kern="0" dirty="0"/>
                  <a:t> bits about </a:t>
                </a:r>
                <a:r>
                  <a:rPr lang="en-US" i="1" kern="0" dirty="0"/>
                  <a:t>X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Technique only works for problems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kern="0" dirty="0"/>
                  <a:t> bit output!</a:t>
                </a:r>
              </a:p>
              <a:p>
                <a:pPr lvl="1"/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037B97-B3B9-3A4F-A205-B182BB20F1AB}"/>
              </a:ext>
            </a:extLst>
          </p:cNvPr>
          <p:cNvGrpSpPr/>
          <p:nvPr/>
        </p:nvGrpSpPr>
        <p:grpSpPr>
          <a:xfrm>
            <a:off x="751721" y="4621704"/>
            <a:ext cx="2703344" cy="479024"/>
            <a:chOff x="2300861" y="2184489"/>
            <a:chExt cx="5654304" cy="89252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351A90-61CF-B046-A64F-FD44D1DA21E2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3E8443-26CF-0547-8AC1-0323CF17D81B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04EB46-80BF-024B-A632-DE2D346E3740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39D661-1B04-BB41-80D4-2BEF26D1CF6A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CBF4128-AA84-4D45-B8A6-C79E851A75FF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CC7CEA-1D2D-754F-A190-2CEEBD0BD97A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FB1EDB-C1FA-BA40-91DF-240FFC67028F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E0C1DA-0B94-2643-94C3-AB8C6CBDCAEA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428870-88E9-FC45-8873-6C7BA660B8E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A19624-3668-DE45-84FD-41B189B45691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D92AA82-09DB-0343-A220-58CE3F247913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BEE4527-A420-214E-A628-0F6CFA5F9D79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C75540A-415A-8B48-BF88-FB372E5AF883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41A385-F428-A94C-9908-0E7533E1B219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8BF78AD-6824-6E43-BA6E-420637548177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296C04-05B5-1946-BF8F-C0F84BE2467D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2728FE-EA5C-B446-8A74-D8C8D8EE125F}"/>
                </a:ext>
              </a:extLst>
            </p:cNvPr>
            <p:cNvSpPr/>
            <p:nvPr/>
          </p:nvSpPr>
          <p:spPr bwMode="auto">
            <a:xfrm>
              <a:off x="53691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187B594-8ED3-0D47-B761-277F5E89528B}"/>
                </a:ext>
              </a:extLst>
            </p:cNvPr>
            <p:cNvSpPr/>
            <p:nvPr/>
          </p:nvSpPr>
          <p:spPr bwMode="auto">
            <a:xfrm>
              <a:off x="55520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D82CF30-1A5E-8242-BB28-04C8E401EC0B}"/>
                </a:ext>
              </a:extLst>
            </p:cNvPr>
            <p:cNvSpPr/>
            <p:nvPr/>
          </p:nvSpPr>
          <p:spPr bwMode="auto">
            <a:xfrm>
              <a:off x="573494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7E3F3E-E45D-A147-93D0-3D7B31D2CD48}"/>
                </a:ext>
              </a:extLst>
            </p:cNvPr>
            <p:cNvSpPr/>
            <p:nvPr/>
          </p:nvSpPr>
          <p:spPr bwMode="auto">
            <a:xfrm>
              <a:off x="59178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CF4FA19-FDB7-F049-B0CB-48F619809014}"/>
                </a:ext>
              </a:extLst>
            </p:cNvPr>
            <p:cNvSpPr/>
            <p:nvPr/>
          </p:nvSpPr>
          <p:spPr bwMode="auto">
            <a:xfrm>
              <a:off x="612102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B3AB673-8856-6E4D-8D4F-4C3E4F091521}"/>
                </a:ext>
              </a:extLst>
            </p:cNvPr>
            <p:cNvSpPr/>
            <p:nvPr/>
          </p:nvSpPr>
          <p:spPr bwMode="auto">
            <a:xfrm>
              <a:off x="630390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90FDA0D-187B-A641-9A49-52A39C3DB68D}"/>
                </a:ext>
              </a:extLst>
            </p:cNvPr>
            <p:cNvSpPr/>
            <p:nvPr/>
          </p:nvSpPr>
          <p:spPr bwMode="auto">
            <a:xfrm>
              <a:off x="648678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6FFF10-C088-F744-8F26-9090BF9E77C2}"/>
                </a:ext>
              </a:extLst>
            </p:cNvPr>
            <p:cNvSpPr/>
            <p:nvPr/>
          </p:nvSpPr>
          <p:spPr bwMode="auto">
            <a:xfrm>
              <a:off x="6669661" y="2343437"/>
              <a:ext cx="90030" cy="95676"/>
            </a:xfrm>
            <a:prstGeom prst="ellipse">
              <a:avLst/>
            </a:prstGeom>
            <a:solidFill>
              <a:srgbClr val="3737FF"/>
            </a:solidFill>
            <a:ln w="95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66289B-8F57-BD46-9F12-9CB2D71BB70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4FDE74-865A-6B48-A6FE-2BF8124AA0DD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AFCF4C4-94BB-5444-84BC-FE29D220EE63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62D5E1-68E1-C44B-B4B8-C04385716796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76FACF-3EDF-DF41-B6C1-8BC17F285B3A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83A014C-93F7-3642-B274-031B13316D82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04AA22A-9722-6A45-A0CB-98D7BCCC304D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A2544DF-EA7F-FE42-A4E9-9C4210518EBD}"/>
                </a:ext>
              </a:extLst>
            </p:cNvPr>
            <p:cNvCxnSpPr/>
            <p:nvPr/>
          </p:nvCxnSpPr>
          <p:spPr bwMode="auto">
            <a:xfrm>
              <a:off x="6811901" y="219464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FAE6AE-9E7B-3F47-98A7-147E6E827BA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925D03-F900-9742-A891-92D38D51F1BE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331AEA-8394-2141-A788-18E36CF011F2}"/>
                </a:ext>
              </a:extLst>
            </p:cNvPr>
            <p:cNvSpPr txBox="1"/>
            <p:nvPr/>
          </p:nvSpPr>
          <p:spPr>
            <a:xfrm>
              <a:off x="5854050" y="2503559"/>
              <a:ext cx="1209603" cy="5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400" i="1" dirty="0">
                  <a:solidFill>
                    <a:srgbClr val="3737FF"/>
                  </a:solidFill>
                </a:rPr>
                <a:t>j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17EDA-000F-0E40-B3E1-B786BEAE48D3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E222C2FD-1185-6D4F-A5C3-6EC2CA92D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28" y="5077758"/>
            <a:ext cx="758991" cy="12395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5FBF6D9-0FDF-9243-8567-1A3D6FF11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72" y="5122974"/>
            <a:ext cx="1143293" cy="114912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5F405-A8B7-284E-822E-F294695CFEB1}"/>
              </a:ext>
            </a:extLst>
          </p:cNvPr>
          <p:cNvGrpSpPr/>
          <p:nvPr/>
        </p:nvGrpSpPr>
        <p:grpSpPr>
          <a:xfrm>
            <a:off x="6093853" y="4616250"/>
            <a:ext cx="2703344" cy="256288"/>
            <a:chOff x="2300861" y="2184489"/>
            <a:chExt cx="5654304" cy="47752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62039F4-951A-B042-A112-4F383C5FE2F8}"/>
                </a:ext>
              </a:extLst>
            </p:cNvPr>
            <p:cNvSpPr/>
            <p:nvPr/>
          </p:nvSpPr>
          <p:spPr bwMode="auto">
            <a:xfrm>
              <a:off x="23618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7742CA4-8B7C-D340-9E8E-FAB90060D5BF}"/>
                </a:ext>
              </a:extLst>
            </p:cNvPr>
            <p:cNvSpPr/>
            <p:nvPr/>
          </p:nvSpPr>
          <p:spPr bwMode="auto">
            <a:xfrm>
              <a:off x="25447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81B171-8BB2-3E48-9B7F-CFB58CBEA261}"/>
                </a:ext>
              </a:extLst>
            </p:cNvPr>
            <p:cNvSpPr/>
            <p:nvPr/>
          </p:nvSpPr>
          <p:spPr bwMode="auto">
            <a:xfrm>
              <a:off x="27275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4808D63-8EDA-3D40-99C7-B09AD1359143}"/>
                </a:ext>
              </a:extLst>
            </p:cNvPr>
            <p:cNvSpPr/>
            <p:nvPr/>
          </p:nvSpPr>
          <p:spPr bwMode="auto">
            <a:xfrm>
              <a:off x="29104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F280B-3BC4-834B-9606-8180C1C65055}"/>
                </a:ext>
              </a:extLst>
            </p:cNvPr>
            <p:cNvSpPr/>
            <p:nvPr/>
          </p:nvSpPr>
          <p:spPr bwMode="auto">
            <a:xfrm>
              <a:off x="31136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5BCA72E-188B-AE4B-A98E-B89E40EBEFDC}"/>
                </a:ext>
              </a:extLst>
            </p:cNvPr>
            <p:cNvSpPr/>
            <p:nvPr/>
          </p:nvSpPr>
          <p:spPr bwMode="auto">
            <a:xfrm>
              <a:off x="32965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184E003-39C1-6941-8DBB-54A0267D1DB9}"/>
                </a:ext>
              </a:extLst>
            </p:cNvPr>
            <p:cNvSpPr/>
            <p:nvPr/>
          </p:nvSpPr>
          <p:spPr bwMode="auto">
            <a:xfrm>
              <a:off x="34794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98910-CE02-A343-B4BC-539466681009}"/>
                </a:ext>
              </a:extLst>
            </p:cNvPr>
            <p:cNvSpPr/>
            <p:nvPr/>
          </p:nvSpPr>
          <p:spPr bwMode="auto">
            <a:xfrm>
              <a:off x="36623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9B2287-4476-8F42-9440-C55F804866DE}"/>
                </a:ext>
              </a:extLst>
            </p:cNvPr>
            <p:cNvSpPr/>
            <p:nvPr/>
          </p:nvSpPr>
          <p:spPr bwMode="auto">
            <a:xfrm>
              <a:off x="38655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AD5B08E-044B-384D-AFF1-B95A041C170B}"/>
                </a:ext>
              </a:extLst>
            </p:cNvPr>
            <p:cNvSpPr/>
            <p:nvPr/>
          </p:nvSpPr>
          <p:spPr bwMode="auto">
            <a:xfrm>
              <a:off x="40483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FD3E14C-E5E4-5644-9344-745646BE8310}"/>
                </a:ext>
              </a:extLst>
            </p:cNvPr>
            <p:cNvSpPr/>
            <p:nvPr/>
          </p:nvSpPr>
          <p:spPr bwMode="auto">
            <a:xfrm>
              <a:off x="423126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4C4458A-1103-AB4B-A0BD-FC0C5A0A80EA}"/>
                </a:ext>
              </a:extLst>
            </p:cNvPr>
            <p:cNvSpPr/>
            <p:nvPr/>
          </p:nvSpPr>
          <p:spPr bwMode="auto">
            <a:xfrm>
              <a:off x="44141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CF75E5-9A74-CE44-936C-DDB389C7E92C}"/>
                </a:ext>
              </a:extLst>
            </p:cNvPr>
            <p:cNvSpPr/>
            <p:nvPr/>
          </p:nvSpPr>
          <p:spPr bwMode="auto">
            <a:xfrm>
              <a:off x="461734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23D283B-87F4-5A4E-A788-C9945B7CD9ED}"/>
                </a:ext>
              </a:extLst>
            </p:cNvPr>
            <p:cNvSpPr/>
            <p:nvPr/>
          </p:nvSpPr>
          <p:spPr bwMode="auto">
            <a:xfrm>
              <a:off x="480022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79615B-33A2-384B-A290-80854A519F9F}"/>
                </a:ext>
              </a:extLst>
            </p:cNvPr>
            <p:cNvSpPr/>
            <p:nvPr/>
          </p:nvSpPr>
          <p:spPr bwMode="auto">
            <a:xfrm>
              <a:off x="498310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B5EB273-0F6D-764C-AAAA-0260869DF9B6}"/>
                </a:ext>
              </a:extLst>
            </p:cNvPr>
            <p:cNvSpPr/>
            <p:nvPr/>
          </p:nvSpPr>
          <p:spPr bwMode="auto">
            <a:xfrm>
              <a:off x="5165981" y="2343437"/>
              <a:ext cx="90030" cy="9567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90A3E4E-24EA-C54E-947D-AA5E68D50FF4}"/>
                </a:ext>
              </a:extLst>
            </p:cNvPr>
            <p:cNvSpPr/>
            <p:nvPr/>
          </p:nvSpPr>
          <p:spPr bwMode="auto">
            <a:xfrm>
              <a:off x="687286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290EEB2-99F2-FA40-9E83-786B5141EAAF}"/>
                </a:ext>
              </a:extLst>
            </p:cNvPr>
            <p:cNvSpPr/>
            <p:nvPr/>
          </p:nvSpPr>
          <p:spPr bwMode="auto">
            <a:xfrm>
              <a:off x="705574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992C3-E4AE-DE43-A1C4-E1AB7AC8A250}"/>
                </a:ext>
              </a:extLst>
            </p:cNvPr>
            <p:cNvSpPr/>
            <p:nvPr/>
          </p:nvSpPr>
          <p:spPr bwMode="auto">
            <a:xfrm>
              <a:off x="723862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25157E9-3681-EB4B-8768-1C944125CA2A}"/>
                </a:ext>
              </a:extLst>
            </p:cNvPr>
            <p:cNvSpPr/>
            <p:nvPr/>
          </p:nvSpPr>
          <p:spPr bwMode="auto">
            <a:xfrm>
              <a:off x="7421501" y="2343437"/>
              <a:ext cx="90030" cy="95676"/>
            </a:xfrm>
            <a:prstGeom prst="ellipse">
              <a:avLst/>
            </a:prstGeom>
            <a:solidFill>
              <a:srgbClr val="FF00FF"/>
            </a:solidFill>
            <a:ln w="95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200DCA3-90E9-2349-8D95-2BF096268CB1}"/>
                </a:ext>
              </a:extLst>
            </p:cNvPr>
            <p:cNvSpPr/>
            <p:nvPr/>
          </p:nvSpPr>
          <p:spPr bwMode="auto">
            <a:xfrm>
              <a:off x="762470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0D01D8E-E80C-D449-981F-682BCA9A9897}"/>
                </a:ext>
              </a:extLst>
            </p:cNvPr>
            <p:cNvSpPr/>
            <p:nvPr/>
          </p:nvSpPr>
          <p:spPr bwMode="auto">
            <a:xfrm>
              <a:off x="7807581" y="2343437"/>
              <a:ext cx="90030" cy="95676"/>
            </a:xfrm>
            <a:prstGeom prst="ellipse">
              <a:avLst/>
            </a:prstGeom>
            <a:solidFill>
              <a:srgbClr val="FF8521"/>
            </a:solidFill>
            <a:ln w="9525" cap="flat" cmpd="sng" algn="ctr">
              <a:solidFill>
                <a:srgbClr val="FF85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AD2E72D-CB5C-2A43-84CD-AB57DEA8A4AB}"/>
                </a:ext>
              </a:extLst>
            </p:cNvPr>
            <p:cNvCxnSpPr/>
            <p:nvPr/>
          </p:nvCxnSpPr>
          <p:spPr bwMode="auto">
            <a:xfrm>
              <a:off x="7563741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B6DDD5-5361-5946-B51C-C2968C2BA5C4}"/>
                </a:ext>
              </a:extLst>
            </p:cNvPr>
            <p:cNvCxnSpPr/>
            <p:nvPr/>
          </p:nvCxnSpPr>
          <p:spPr bwMode="auto">
            <a:xfrm>
              <a:off x="5328541" y="220480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2D5D54-97FA-5547-8500-D179B68BB672}"/>
                </a:ext>
              </a:extLst>
            </p:cNvPr>
            <p:cNvCxnSpPr/>
            <p:nvPr/>
          </p:nvCxnSpPr>
          <p:spPr bwMode="auto">
            <a:xfrm>
              <a:off x="2300861" y="221496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934E01-1F37-8046-9A8C-23DA942A035A}"/>
                </a:ext>
              </a:extLst>
            </p:cNvPr>
            <p:cNvCxnSpPr/>
            <p:nvPr/>
          </p:nvCxnSpPr>
          <p:spPr bwMode="auto">
            <a:xfrm>
              <a:off x="7955165" y="2184489"/>
              <a:ext cx="0" cy="447040"/>
            </a:xfrm>
            <a:prstGeom prst="line">
              <a:avLst/>
            </a:prstGeom>
            <a:noFill/>
            <a:ln w="31750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669712-78C0-4D44-93D9-188033242E83}"/>
              </a:ext>
            </a:extLst>
          </p:cNvPr>
          <p:cNvCxnSpPr/>
          <p:nvPr/>
        </p:nvCxnSpPr>
        <p:spPr bwMode="auto">
          <a:xfrm>
            <a:off x="8279743" y="4616249"/>
            <a:ext cx="0" cy="239929"/>
          </a:xfrm>
          <a:prstGeom prst="line">
            <a:avLst/>
          </a:prstGeom>
          <a:noFill/>
          <a:ln w="31750" cap="flat" cmpd="sng" algn="ctr">
            <a:solidFill>
              <a:srgbClr val="3737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D18EC6-C0FC-E548-9F68-4D6347E3E68C}"/>
              </a:ext>
            </a:extLst>
          </p:cNvPr>
          <p:cNvGrpSpPr/>
          <p:nvPr/>
        </p:nvGrpSpPr>
        <p:grpSpPr>
          <a:xfrm>
            <a:off x="3483787" y="5211024"/>
            <a:ext cx="2415424" cy="577516"/>
            <a:chOff x="3547741" y="2040558"/>
            <a:chExt cx="2415424" cy="577516"/>
          </a:xfrm>
        </p:grpSpPr>
        <p:sp>
          <p:nvSpPr>
            <p:cNvPr id="83" name="Right Arrow 82">
              <a:extLst>
                <a:ext uri="{FF2B5EF4-FFF2-40B4-BE49-F238E27FC236}">
                  <a16:creationId xmlns:a16="http://schemas.microsoft.com/office/drawing/2014/main" id="{5F3A85BB-4ED8-1E4C-B6BB-B93F3AA97BE7}"/>
                </a:ext>
              </a:extLst>
            </p:cNvPr>
            <p:cNvSpPr/>
            <p:nvPr/>
          </p:nvSpPr>
          <p:spPr bwMode="auto">
            <a:xfrm>
              <a:off x="3547741" y="2040558"/>
              <a:ext cx="2271049" cy="57751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8FE45AC-E198-684E-AC46-5BDA6ADC0E2C}"/>
                </a:ext>
              </a:extLst>
            </p:cNvPr>
            <p:cNvSpPr txBox="1"/>
            <p:nvPr/>
          </p:nvSpPr>
          <p:spPr>
            <a:xfrm>
              <a:off x="3692116" y="2156066"/>
              <a:ext cx="2271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Encoding </a:t>
              </a:r>
              <a:r>
                <a:rPr lang="da-DK" sz="1600" i="1" dirty="0"/>
                <a:t>M</a:t>
              </a:r>
              <a:r>
                <a:rPr lang="da-DK" sz="1600" i="1" baseline="-25000" dirty="0"/>
                <a:t>Y</a:t>
              </a:r>
              <a:r>
                <a:rPr lang="da-DK" sz="1600" dirty="0"/>
                <a:t>(</a:t>
              </a:r>
              <a:r>
                <a:rPr lang="da-DK" sz="1600" i="1" dirty="0"/>
                <a:t>X</a:t>
              </a:r>
              <a:r>
                <a:rPr lang="da-DK" sz="1600" dirty="0"/>
                <a:t>)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87D58541-DE1A-4A48-9AE4-482F801DF9C2}"/>
              </a:ext>
            </a:extLst>
          </p:cNvPr>
          <p:cNvSpPr txBox="1"/>
          <p:nvPr/>
        </p:nvSpPr>
        <p:spPr>
          <a:xfrm>
            <a:off x="7509594" y="4269722"/>
            <a:ext cx="621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kern="0" dirty="0">
                <a:solidFill>
                  <a:srgbClr val="3737FF"/>
                </a:solidFill>
              </a:rPr>
              <a:t>Y</a:t>
            </a:r>
            <a:endParaRPr lang="da-DK" sz="1400" dirty="0">
              <a:solidFill>
                <a:srgbClr val="373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04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Setup for </a:t>
            </a:r>
            <a:r>
              <a:rPr lang="da-DK" kern="0" dirty="0" err="1">
                <a:solidFill>
                  <a:srgbClr val="3737FF"/>
                </a:solidFill>
              </a:rPr>
              <a:t>prefix</a:t>
            </a:r>
            <a:r>
              <a:rPr lang="da-DK" kern="0" dirty="0">
                <a:solidFill>
                  <a:srgbClr val="3737FF"/>
                </a:solidFill>
              </a:rPr>
              <a:t> sums [</a:t>
            </a:r>
            <a:r>
              <a:rPr lang="da-DK" kern="0" dirty="0" err="1">
                <a:solidFill>
                  <a:srgbClr val="3737FF"/>
                </a:solidFill>
              </a:rPr>
              <a:t>Patrascu</a:t>
            </a:r>
            <a:r>
              <a:rPr lang="da-DK" kern="0" dirty="0">
                <a:solidFill>
                  <a:srgbClr val="3737FF"/>
                </a:solidFill>
              </a:rPr>
              <a:t> and Demaine’04]: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Sequence</a:t>
            </a:r>
            <a:r>
              <a:rPr lang="da-DK" kern="0" dirty="0"/>
              <a:t> of </a:t>
            </a:r>
            <a:r>
              <a:rPr lang="da-DK" i="1" kern="0" dirty="0"/>
              <a:t>n</a:t>
            </a:r>
            <a:r>
              <a:rPr lang="da-DK" kern="0" dirty="0"/>
              <a:t> </a:t>
            </a:r>
            <a:r>
              <a:rPr lang="da-DK" kern="0" dirty="0" err="1"/>
              <a:t>intermixed</a:t>
            </a:r>
            <a:r>
              <a:rPr lang="da-DK" kern="0" dirty="0"/>
              <a:t> </a:t>
            </a:r>
            <a:r>
              <a:rPr lang="da-DK" kern="0" dirty="0" err="1">
                <a:solidFill>
                  <a:srgbClr val="00FF00"/>
                </a:solidFill>
              </a:rPr>
              <a:t>queries</a:t>
            </a:r>
            <a:r>
              <a:rPr lang="da-DK" kern="0" dirty="0">
                <a:solidFill>
                  <a:srgbClr val="00FF00"/>
                </a:solidFill>
              </a:rPr>
              <a:t> </a:t>
            </a:r>
            <a:r>
              <a:rPr lang="da-DK" kern="0" dirty="0"/>
              <a:t>and </a:t>
            </a:r>
            <a:r>
              <a:rPr lang="da-DK" kern="0" dirty="0" err="1">
                <a:solidFill>
                  <a:srgbClr val="FF0000"/>
                </a:solidFill>
              </a:rPr>
              <a:t>updates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FF0000"/>
                </a:solidFill>
              </a:rPr>
              <a:t>Updates: 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kern="0" dirty="0">
                <a:solidFill>
                  <a:srgbClr val="FF0000"/>
                </a:solidFill>
              </a:rPr>
              <a:t>[</a:t>
            </a:r>
            <a:r>
              <a:rPr lang="en-US" i="1" kern="0" dirty="0" err="1">
                <a:solidFill>
                  <a:srgbClr val="FF0000"/>
                </a:solidFill>
              </a:rPr>
              <a:t>x</a:t>
            </a:r>
            <a:r>
              <a:rPr lang="en-US" i="1" kern="0" baseline="-25000" dirty="0" err="1">
                <a:solidFill>
                  <a:srgbClr val="FF0000"/>
                </a:solidFill>
              </a:rPr>
              <a:t>t</a:t>
            </a:r>
            <a:r>
              <a:rPr lang="en-US" kern="0" dirty="0">
                <a:solidFill>
                  <a:srgbClr val="FF0000"/>
                </a:solidFill>
              </a:rPr>
              <a:t>]</a:t>
            </a:r>
            <a:r>
              <a:rPr lang="en-US" kern="0" dirty="0">
                <a:solidFill>
                  <a:srgbClr val="FF0000"/>
                </a:solidFill>
                <a:latin typeface="Times"/>
                <a:cs typeface="Times"/>
              </a:rPr>
              <a:t>←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kern="0" dirty="0">
                <a:solidFill>
                  <a:srgbClr val="FF0000"/>
                </a:solidFill>
              </a:rPr>
              <a:t>[</a:t>
            </a:r>
            <a:r>
              <a:rPr lang="en-US" i="1" kern="0" dirty="0" err="1">
                <a:solidFill>
                  <a:srgbClr val="FF0000"/>
                </a:solidFill>
              </a:rPr>
              <a:t>x</a:t>
            </a:r>
            <a:r>
              <a:rPr lang="en-US" i="1" kern="0" baseline="-25000" dirty="0" err="1">
                <a:solidFill>
                  <a:srgbClr val="FF0000"/>
                </a:solidFill>
              </a:rPr>
              <a:t>t</a:t>
            </a:r>
            <a:r>
              <a:rPr lang="en-US" kern="0" dirty="0">
                <a:solidFill>
                  <a:srgbClr val="FF0000"/>
                </a:solidFill>
              </a:rPr>
              <a:t>]+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>
                <a:solidFill>
                  <a:srgbClr val="FF0000"/>
                </a:solidFill>
              </a:rPr>
              <a:t>t</a:t>
            </a:r>
            <a:r>
              <a:rPr lang="da-DK" kern="0" dirty="0"/>
              <a:t> </a:t>
            </a:r>
            <a:r>
              <a:rPr lang="da-DK" kern="0" dirty="0" err="1"/>
              <a:t>where</a:t>
            </a:r>
            <a:r>
              <a:rPr lang="da-DK" kern="0" dirty="0"/>
              <a:t> </a:t>
            </a:r>
            <a:r>
              <a:rPr lang="en-US" i="1" kern="0" dirty="0" err="1">
                <a:solidFill>
                  <a:srgbClr val="FF0000"/>
                </a:solidFill>
              </a:rPr>
              <a:t>x</a:t>
            </a:r>
            <a:r>
              <a:rPr lang="en-US" i="1" kern="0" baseline="-25000" dirty="0" err="1">
                <a:solidFill>
                  <a:srgbClr val="FF0000"/>
                </a:solidFill>
              </a:rPr>
              <a:t>t</a:t>
            </a:r>
            <a:r>
              <a:rPr lang="da-DK" kern="0" dirty="0"/>
              <a:t> uniform in [</a:t>
            </a:r>
            <a:r>
              <a:rPr lang="da-DK" i="1" kern="0" dirty="0"/>
              <a:t>n</a:t>
            </a:r>
            <a:r>
              <a:rPr lang="da-DK" kern="0" dirty="0"/>
              <a:t>] and 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t</a:t>
            </a:r>
            <a:r>
              <a:rPr lang="en-US" kern="0" dirty="0"/>
              <a:t> </a:t>
            </a:r>
            <a:r>
              <a:rPr lang="da-DK" kern="0" dirty="0"/>
              <a:t>uniform in [2</a:t>
            </a:r>
            <a:r>
              <a:rPr lang="da-DK" i="1" kern="0" baseline="30000" dirty="0"/>
              <a:t>w</a:t>
            </a:r>
            <a:r>
              <a:rPr lang="da-DK" kern="0" dirty="0"/>
              <a:t>].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00FF00"/>
                </a:solidFill>
              </a:rPr>
              <a:t>Queries: </a:t>
            </a:r>
            <a:r>
              <a:rPr lang="en-US" kern="0" dirty="0"/>
              <a:t>prefix sum </a:t>
            </a:r>
            <a:r>
              <a:rPr lang="en-US" i="1" kern="0" dirty="0">
                <a:solidFill>
                  <a:srgbClr val="00FF00"/>
                </a:solidFill>
              </a:rPr>
              <a:t>A</a:t>
            </a:r>
            <a:r>
              <a:rPr lang="en-US" kern="0" dirty="0">
                <a:solidFill>
                  <a:srgbClr val="00FF00"/>
                </a:solidFill>
              </a:rPr>
              <a:t>[0]+…+</a:t>
            </a:r>
            <a:r>
              <a:rPr lang="en-US" i="1" kern="0" dirty="0">
                <a:solidFill>
                  <a:srgbClr val="00FF00"/>
                </a:solidFill>
              </a:rPr>
              <a:t>A</a:t>
            </a:r>
            <a:r>
              <a:rPr lang="en-US" kern="0" dirty="0">
                <a:solidFill>
                  <a:srgbClr val="00FF00"/>
                </a:solidFill>
              </a:rPr>
              <a:t>[</a:t>
            </a:r>
            <a:r>
              <a:rPr lang="en-US" i="1" kern="0" dirty="0">
                <a:solidFill>
                  <a:srgbClr val="00FF00"/>
                </a:solidFill>
              </a:rPr>
              <a:t>i</a:t>
            </a:r>
            <a:r>
              <a:rPr lang="en-US" i="1" kern="0" baseline="-25000" dirty="0">
                <a:solidFill>
                  <a:srgbClr val="00FF00"/>
                </a:solidFill>
              </a:rPr>
              <a:t>t</a:t>
            </a:r>
            <a:r>
              <a:rPr lang="en-US" kern="0" dirty="0">
                <a:solidFill>
                  <a:srgbClr val="00FF00"/>
                </a:solidFill>
              </a:rPr>
              <a:t>] </a:t>
            </a:r>
            <a:r>
              <a:rPr lang="en-US" kern="0" dirty="0"/>
              <a:t>where </a:t>
            </a:r>
            <a:r>
              <a:rPr lang="en-US" i="1" kern="0" dirty="0">
                <a:solidFill>
                  <a:srgbClr val="00FF00"/>
                </a:solidFill>
              </a:rPr>
              <a:t>i</a:t>
            </a:r>
            <a:r>
              <a:rPr lang="en-US" i="1" kern="0" baseline="-25000" dirty="0">
                <a:solidFill>
                  <a:srgbClr val="00FF00"/>
                </a:solidFill>
              </a:rPr>
              <a:t>t</a:t>
            </a:r>
            <a:r>
              <a:rPr lang="da-DK" kern="0" dirty="0"/>
              <a:t> uniform in [</a:t>
            </a:r>
            <a:r>
              <a:rPr lang="da-DK" i="1" kern="0" dirty="0"/>
              <a:t>n</a:t>
            </a:r>
            <a:r>
              <a:rPr lang="da-DK" kern="0" dirty="0"/>
              <a:t>].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2437720" y="3129831"/>
          <a:ext cx="5645898" cy="24384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2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9" name="Rectangle 68"/>
          <p:cNvSpPr/>
          <p:nvPr/>
        </p:nvSpPr>
        <p:spPr bwMode="auto">
          <a:xfrm>
            <a:off x="2434362" y="4357932"/>
            <a:ext cx="5652482" cy="1224705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432739" y="3137485"/>
            <a:ext cx="5652482" cy="1224705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429699" y="5572786"/>
          <a:ext cx="5645898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2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907060" y="5546234"/>
            <a:ext cx="810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</a:t>
            </a:r>
            <a:r>
              <a:rPr lang="da-DK" dirty="0"/>
              <a:t>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62646" y="3457081"/>
            <a:ext cx="1268590" cy="2115931"/>
            <a:chOff x="1562646" y="3100956"/>
            <a:chExt cx="1268590" cy="2115931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2331694" y="3100956"/>
              <a:ext cx="0" cy="211593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562646" y="3213840"/>
              <a:ext cx="1268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time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05503" y="5163277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1</a:t>
            </a:r>
            <a:endParaRPr lang="da-DK" dirty="0"/>
          </a:p>
        </p:txBody>
      </p:sp>
      <p:sp>
        <p:nvSpPr>
          <p:cNvPr id="43" name="TextBox 42"/>
          <p:cNvSpPr txBox="1"/>
          <p:nvPr/>
        </p:nvSpPr>
        <p:spPr>
          <a:xfrm>
            <a:off x="6197068" y="4886692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2</a:t>
            </a:r>
            <a:endParaRPr lang="da-DK" dirty="0"/>
          </a:p>
        </p:txBody>
      </p:sp>
      <p:sp>
        <p:nvSpPr>
          <p:cNvPr id="44" name="TextBox 43"/>
          <p:cNvSpPr txBox="1"/>
          <p:nvPr/>
        </p:nvSpPr>
        <p:spPr>
          <a:xfrm>
            <a:off x="4891046" y="4571607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3</a:t>
            </a:r>
            <a:endParaRPr lang="da-DK" dirty="0"/>
          </a:p>
        </p:txBody>
      </p:sp>
      <p:sp>
        <p:nvSpPr>
          <p:cNvPr id="54" name="TextBox 53"/>
          <p:cNvSpPr txBox="1"/>
          <p:nvPr/>
        </p:nvSpPr>
        <p:spPr>
          <a:xfrm>
            <a:off x="5106188" y="5188942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>
                <a:solidFill>
                  <a:srgbClr val="00FF00"/>
                </a:solidFill>
              </a:rPr>
              <a:t>i</a:t>
            </a:r>
            <a:r>
              <a:rPr lang="en-US" b="1" kern="0" baseline="-25000" dirty="0">
                <a:solidFill>
                  <a:srgbClr val="00FF00"/>
                </a:solidFill>
              </a:rPr>
              <a:t>1</a:t>
            </a:r>
            <a:endParaRPr lang="da-DK" b="1" dirty="0">
              <a:solidFill>
                <a:srgbClr val="00FF00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2463045" y="5264326"/>
            <a:ext cx="3113759" cy="30546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79568" y="4879229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>
                <a:solidFill>
                  <a:srgbClr val="00FF00"/>
                </a:solidFill>
              </a:rPr>
              <a:t>i</a:t>
            </a:r>
            <a:r>
              <a:rPr lang="en-US" b="1" kern="0" baseline="-25000" dirty="0">
                <a:solidFill>
                  <a:srgbClr val="00FF00"/>
                </a:solidFill>
              </a:rPr>
              <a:t>2</a:t>
            </a:r>
            <a:endParaRPr lang="da-DK" b="1" dirty="0">
              <a:solidFill>
                <a:srgbClr val="00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76693" y="4583394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>
                <a:solidFill>
                  <a:srgbClr val="00FF00"/>
                </a:solidFill>
              </a:rPr>
              <a:t>i</a:t>
            </a:r>
            <a:r>
              <a:rPr lang="en-US" b="1" kern="0" baseline="-25000" dirty="0">
                <a:solidFill>
                  <a:srgbClr val="00FF00"/>
                </a:solidFill>
              </a:rPr>
              <a:t>3</a:t>
            </a:r>
            <a:endParaRPr lang="da-DK" b="1" dirty="0">
              <a:solidFill>
                <a:srgbClr val="00FF00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425358" y="4964152"/>
            <a:ext cx="635266" cy="593767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434362" y="4650189"/>
            <a:ext cx="5013759" cy="919597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60318" y="3067233"/>
            <a:ext cx="5906475" cy="1610811"/>
            <a:chOff x="2560318" y="3067233"/>
            <a:chExt cx="5906475" cy="1610811"/>
          </a:xfrm>
        </p:grpSpPr>
        <p:grpSp>
          <p:nvGrpSpPr>
            <p:cNvPr id="11" name="Group 10"/>
            <p:cNvGrpSpPr/>
            <p:nvPr/>
          </p:nvGrpSpPr>
          <p:grpSpPr>
            <a:xfrm>
              <a:off x="2560318" y="3355801"/>
              <a:ext cx="5273028" cy="1322243"/>
              <a:chOff x="2560318" y="2999676"/>
              <a:chExt cx="5273028" cy="132224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6360693" y="3300847"/>
                <a:ext cx="1039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kern="0" dirty="0">
                    <a:solidFill>
                      <a:srgbClr val="00FF00"/>
                    </a:solidFill>
                  </a:rPr>
                  <a:t>i</a:t>
                </a:r>
                <a:r>
                  <a:rPr lang="en-US" b="1" kern="0" baseline="-25000" dirty="0">
                    <a:solidFill>
                      <a:srgbClr val="00FF00"/>
                    </a:solidFill>
                  </a:rPr>
                  <a:t>6</a:t>
                </a:r>
                <a:endParaRPr lang="da-DK" b="1" dirty="0">
                  <a:solidFill>
                    <a:srgbClr val="00FF00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560318" y="2999676"/>
                <a:ext cx="5273028" cy="1322243"/>
                <a:chOff x="2560318" y="2999676"/>
                <a:chExt cx="5273028" cy="1322243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3060624" y="3910022"/>
                  <a:ext cx="1039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kern="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l-GR" kern="0" dirty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Δ</a:t>
                  </a:r>
                  <a:r>
                    <a:rPr lang="en-US" kern="0" baseline="-25000" dirty="0">
                      <a:solidFill>
                        <a:srgbClr val="FF0000"/>
                      </a:solidFill>
                    </a:rPr>
                    <a:t>4</a:t>
                  </a:r>
                  <a:endParaRPr lang="da-DK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793818" y="3610596"/>
                  <a:ext cx="1039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kern="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l-GR" kern="0" dirty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Δ</a:t>
                  </a:r>
                  <a:r>
                    <a:rPr lang="en-US" kern="0" baseline="-25000" dirty="0">
                      <a:solidFill>
                        <a:srgbClr val="FF0000"/>
                      </a:solidFill>
                    </a:rPr>
                    <a:t>5</a:t>
                  </a:r>
                  <a:endParaRPr lang="da-DK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4289646" y="3314761"/>
                  <a:ext cx="1039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kern="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l-GR" kern="0" dirty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Δ</a:t>
                  </a:r>
                  <a:r>
                    <a:rPr lang="en-US" kern="0" baseline="-25000" dirty="0">
                      <a:solidFill>
                        <a:srgbClr val="FF0000"/>
                      </a:solidFill>
                    </a:rPr>
                    <a:t>6</a:t>
                  </a:r>
                  <a:endParaRPr lang="da-DK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558577" y="2999676"/>
                  <a:ext cx="1039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kern="0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l-GR" kern="0" dirty="0">
                      <a:solidFill>
                        <a:srgbClr val="FF0000"/>
                      </a:solidFill>
                      <a:latin typeface="Times New Roman"/>
                      <a:cs typeface="Times New Roman"/>
                    </a:rPr>
                    <a:t>Δ</a:t>
                  </a:r>
                  <a:r>
                    <a:rPr lang="en-US" kern="0" baseline="-25000" dirty="0">
                      <a:solidFill>
                        <a:srgbClr val="FF0000"/>
                      </a:solidFill>
                    </a:rPr>
                    <a:t>7</a:t>
                  </a:r>
                  <a:endParaRPr lang="da-DK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5722202" y="3921809"/>
                  <a:ext cx="1039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kern="0" dirty="0">
                      <a:solidFill>
                        <a:srgbClr val="00FF00"/>
                      </a:solidFill>
                    </a:rPr>
                    <a:t>i</a:t>
                  </a:r>
                  <a:r>
                    <a:rPr lang="en-US" b="1" kern="0" baseline="-25000" dirty="0">
                      <a:solidFill>
                        <a:srgbClr val="00FF00"/>
                      </a:solidFill>
                    </a:rPr>
                    <a:t>4</a:t>
                  </a:r>
                  <a:endParaRPr lang="da-DK" b="1" dirty="0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824418" y="3605955"/>
                  <a:ext cx="1039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kern="0" dirty="0">
                      <a:solidFill>
                        <a:srgbClr val="00FF00"/>
                      </a:solidFill>
                    </a:rPr>
                    <a:t>i</a:t>
                  </a:r>
                  <a:r>
                    <a:rPr lang="en-US" b="1" kern="0" baseline="-25000" dirty="0">
                      <a:solidFill>
                        <a:srgbClr val="00FF00"/>
                      </a:solidFill>
                    </a:rPr>
                    <a:t>5</a:t>
                  </a:r>
                  <a:endParaRPr lang="da-DK" b="1" dirty="0">
                    <a:solidFill>
                      <a:srgbClr val="00FF00"/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560318" y="3005012"/>
                  <a:ext cx="10395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i="1" kern="0" dirty="0">
                      <a:solidFill>
                        <a:srgbClr val="00FF00"/>
                      </a:solidFill>
                    </a:rPr>
                    <a:t>i</a:t>
                  </a:r>
                  <a:r>
                    <a:rPr lang="en-US" b="1" kern="0" baseline="-25000" dirty="0">
                      <a:solidFill>
                        <a:srgbClr val="00FF00"/>
                      </a:solidFill>
                    </a:rPr>
                    <a:t>7</a:t>
                  </a:r>
                  <a:endParaRPr lang="da-DK" b="1" dirty="0">
                    <a:solidFill>
                      <a:srgbClr val="00FF00"/>
                    </a:solidFill>
                  </a:endParaRPr>
                </a:p>
              </p:txBody>
            </p:sp>
          </p:grpSp>
        </p:grpSp>
        <p:sp>
          <p:nvSpPr>
            <p:cNvPr id="66" name="TextBox 65"/>
            <p:cNvSpPr txBox="1"/>
            <p:nvPr/>
          </p:nvSpPr>
          <p:spPr>
            <a:xfrm>
              <a:off x="7427265" y="3070045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+</a:t>
              </a:r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8</a:t>
              </a:r>
              <a:endParaRPr lang="da-DK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12889" y="3067233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kern="0" dirty="0">
                  <a:solidFill>
                    <a:srgbClr val="00FF00"/>
                  </a:solidFill>
                </a:rPr>
                <a:t>i</a:t>
              </a:r>
              <a:r>
                <a:rPr lang="en-US" b="1" kern="0" baseline="-25000" dirty="0">
                  <a:solidFill>
                    <a:srgbClr val="00FF00"/>
                  </a:solidFill>
                </a:rPr>
                <a:t>8</a:t>
              </a:r>
              <a:endParaRPr lang="da-DK" b="1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496457" y="448194"/>
            <a:ext cx="2329313" cy="1906770"/>
            <a:chOff x="7496457" y="448194"/>
            <a:chExt cx="2329313" cy="1906770"/>
          </a:xfrm>
        </p:grpSpPr>
        <p:sp>
          <p:nvSpPr>
            <p:cNvPr id="14" name="Rounded Rectangular Callout 13"/>
            <p:cNvSpPr/>
            <p:nvPr/>
          </p:nvSpPr>
          <p:spPr bwMode="auto">
            <a:xfrm>
              <a:off x="7496457" y="448194"/>
              <a:ext cx="2329313" cy="1906770"/>
            </a:xfrm>
            <a:prstGeom prst="wedgeRoundRectCallout">
              <a:avLst>
                <a:gd name="adj1" fmla="val -53812"/>
                <a:gd name="adj2" fmla="val 8319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13583" y="644892"/>
              <a:ext cx="21368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How </a:t>
              </a:r>
              <a:r>
                <a:rPr lang="da-DK" sz="1800" dirty="0" err="1"/>
                <a:t>much</a:t>
              </a:r>
              <a:r>
                <a:rPr lang="da-DK" sz="1800" dirty="0"/>
                <a:t> </a:t>
              </a:r>
              <a:r>
                <a:rPr lang="da-DK" sz="1800" i="1" dirty="0"/>
                <a:t>information</a:t>
              </a:r>
              <a:r>
                <a:rPr lang="da-DK" sz="1800" dirty="0"/>
                <a:t> must </a:t>
              </a:r>
              <a:r>
                <a:rPr lang="da-DK" sz="1800" dirty="0" err="1"/>
                <a:t>be</a:t>
              </a:r>
              <a:r>
                <a:rPr lang="da-DK" sz="1800" dirty="0"/>
                <a:t> </a:t>
              </a:r>
              <a:r>
                <a:rPr lang="da-DK" sz="1800" dirty="0" err="1"/>
                <a:t>transfered</a:t>
              </a:r>
              <a:r>
                <a:rPr lang="da-DK" sz="1800" dirty="0"/>
                <a:t> from </a:t>
              </a:r>
              <a:r>
                <a:rPr lang="da-DK" sz="1800" dirty="0" err="1">
                  <a:solidFill>
                    <a:srgbClr val="3737FF"/>
                  </a:solidFill>
                </a:rPr>
                <a:t>blue</a:t>
              </a:r>
              <a:r>
                <a:rPr lang="da-DK" sz="1800" dirty="0">
                  <a:solidFill>
                    <a:srgbClr val="3737FF"/>
                  </a:solidFill>
                </a:rPr>
                <a:t> </a:t>
              </a:r>
              <a:r>
                <a:rPr lang="da-DK" sz="1800" dirty="0"/>
                <a:t>to </a:t>
              </a:r>
              <a:r>
                <a:rPr lang="da-DK" sz="1800" dirty="0" err="1">
                  <a:solidFill>
                    <a:srgbClr val="FF00FF"/>
                  </a:solidFill>
                </a:rPr>
                <a:t>purple</a:t>
              </a:r>
              <a:r>
                <a:rPr lang="da-DK" sz="1800" dirty="0"/>
                <a:t>?</a:t>
              </a: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2434362" y="3748692"/>
            <a:ext cx="4387824" cy="1824320"/>
          </a:xfrm>
          <a:prstGeom prst="rect">
            <a:avLst/>
          </a:pr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9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8" grpId="0" animBg="1"/>
      <p:bldP spid="38" grpId="0"/>
      <p:bldP spid="8" grpId="0"/>
      <p:bldP spid="43" grpId="0"/>
      <p:bldP spid="44" grpId="0"/>
      <p:bldP spid="54" grpId="0"/>
      <p:bldP spid="57" grpId="0" animBg="1"/>
      <p:bldP spid="57" grpId="1" animBg="1"/>
      <p:bldP spid="58" grpId="0"/>
      <p:bldP spid="59" grpId="0"/>
      <p:bldP spid="60" grpId="0" animBg="1"/>
      <p:bldP spid="60" grpId="1" animBg="1"/>
      <p:bldP spid="61" grpId="0" animBg="1"/>
      <p:bldP spid="61" grpId="1" animBg="1"/>
      <p:bldP spid="71" grpId="0" animBg="1"/>
      <p:bldP spid="7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 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2012</a:t>
            </a:r>
            <a:r>
              <a:rPr lang="en-US" kern="0" dirty="0"/>
              <a:t>: Larsen</a:t>
            </a:r>
          </a:p>
          <a:p>
            <a:pPr lvl="4"/>
            <a:r>
              <a:rPr lang="en-US" kern="0" dirty="0"/>
              <a:t>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/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4"/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404270997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kern="0" dirty="0">
                <a:latin typeface="+mn-lt"/>
              </a:rPr>
              <a:t>Highest </a:t>
            </a:r>
            <a:r>
              <a:rPr lang="en-US" kern="0" dirty="0">
                <a:solidFill>
                  <a:srgbClr val="3737FF"/>
                </a:solidFill>
                <a:latin typeface="+mn-lt"/>
              </a:rPr>
              <a:t>dynamic </a:t>
            </a:r>
            <a:r>
              <a:rPr lang="en-US" kern="0" dirty="0">
                <a:latin typeface="+mn-lt"/>
              </a:rPr>
              <a:t>cell probe lower bounds.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/>
              <a:t>Assume 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baseline="30000" dirty="0" err="1">
                <a:solidFill>
                  <a:srgbClr val="FF0000"/>
                </a:solidFill>
              </a:rPr>
              <a:t>c</a:t>
            </a:r>
            <a:r>
              <a:rPr lang="en-US" kern="0" dirty="0">
                <a:solidFill>
                  <a:srgbClr val="FF0000"/>
                </a:solidFill>
              </a:rPr>
              <a:t> queries </a:t>
            </a:r>
            <a:r>
              <a:rPr lang="en-US" kern="0" dirty="0"/>
              <a:t>for c=O(1), </a:t>
            </a:r>
            <a:r>
              <a:rPr lang="en-US" kern="0" dirty="0">
                <a:solidFill>
                  <a:srgbClr val="FF0000"/>
                </a:solidFill>
              </a:rPr>
              <a:t>output 1 bit </a:t>
            </a:r>
            <a:r>
              <a:rPr lang="en-US" kern="0" dirty="0"/>
              <a:t>and </a:t>
            </a:r>
            <a:r>
              <a:rPr lang="en-US" kern="0" dirty="0">
                <a:solidFill>
                  <a:srgbClr val="FF0000"/>
                </a:solidFill>
              </a:rPr>
              <a:t>w=</a:t>
            </a:r>
            <a:r>
              <a:rPr lang="en-US" kern="0" dirty="0" err="1">
                <a:solidFill>
                  <a:srgbClr val="FF0000"/>
                </a:solidFill>
              </a:rPr>
              <a:t>Θ</a:t>
            </a:r>
            <a:r>
              <a:rPr lang="en-US" kern="0" dirty="0">
                <a:solidFill>
                  <a:srgbClr val="FF0000"/>
                </a:solidFill>
              </a:rPr>
              <a:t>(</a:t>
            </a:r>
            <a:r>
              <a:rPr lang="en-US" kern="0" dirty="0" err="1">
                <a:solidFill>
                  <a:srgbClr val="FF0000"/>
                </a:solidFill>
              </a:rPr>
              <a:t>lg</a:t>
            </a:r>
            <a:r>
              <a:rPr lang="en-US" i="1" kern="0" dirty="0" err="1">
                <a:solidFill>
                  <a:srgbClr val="FF0000"/>
                </a:solidFill>
              </a:rPr>
              <a:t>n</a:t>
            </a:r>
            <a:r>
              <a:rPr lang="en-US" kern="0" dirty="0">
                <a:solidFill>
                  <a:srgbClr val="FF0000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§"/>
            </a:pPr>
            <a:endParaRPr kumimoji="0" lang="en-US" b="0" i="0" u="none" strike="noStrike" kern="0" cap="none" spc="0" normalizeH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dirty="0">
                <a:ln>
                  <a:noFill/>
                </a:ln>
                <a:solidFill>
                  <a:srgbClr val="3737FF"/>
                </a:solidFill>
                <a:effectLst/>
                <a:uLnTx/>
                <a:uFillTx/>
                <a:latin typeface="+mn-lt"/>
              </a:rPr>
              <a:t>1989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: </a:t>
            </a:r>
            <a:r>
              <a:rPr kumimoji="0" lang="en-US" b="0" i="0" u="none" strike="noStrike" kern="0" cap="none" spc="0" normalizeH="0" dirty="0" err="1">
                <a:ln>
                  <a:noFill/>
                </a:ln>
                <a:effectLst/>
                <a:uLnTx/>
                <a:uFillTx/>
                <a:latin typeface="+mn-lt"/>
              </a:rPr>
              <a:t>Fredman</a:t>
            </a:r>
            <a:r>
              <a:rPr kumimoji="0" lang="en-US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+mn-lt"/>
              </a:rPr>
              <a:t> and Saks</a:t>
            </a:r>
          </a:p>
          <a:p>
            <a:pPr lvl="3"/>
            <a:r>
              <a:rPr lang="en-US" kern="0" dirty="0">
                <a:latin typeface="+mn-lt"/>
              </a:rPr>
              <a:t>	max{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q</a:t>
            </a:r>
            <a:r>
              <a:rPr lang="en-US" kern="0" dirty="0" err="1">
                <a:latin typeface="+mn-lt"/>
              </a:rPr>
              <a:t>,</a:t>
            </a:r>
            <a:r>
              <a:rPr lang="en-US" i="1" kern="0" dirty="0" err="1">
                <a:latin typeface="+mn-lt"/>
              </a:rPr>
              <a:t>t</a:t>
            </a:r>
            <a:r>
              <a:rPr lang="en-US" i="1" kern="0" baseline="-25000" dirty="0" err="1">
                <a:latin typeface="+mn-lt"/>
              </a:rPr>
              <a:t>u</a:t>
            </a:r>
            <a:r>
              <a:rPr lang="en-US" kern="0" dirty="0">
                <a:latin typeface="+mn-lt"/>
              </a:rPr>
              <a:t>} = </a:t>
            </a:r>
            <a:r>
              <a:rPr lang="el-GR" kern="0" dirty="0" err="1">
                <a:latin typeface="+mn-lt"/>
              </a:rPr>
              <a:t>Ω</a:t>
            </a:r>
            <a:r>
              <a:rPr lang="en-US" kern="0" dirty="0">
                <a:latin typeface="+mn-lt"/>
              </a:rPr>
              <a:t>(</a:t>
            </a:r>
            <a:r>
              <a:rPr lang="en-US" kern="0" dirty="0" err="1">
                <a:latin typeface="+mn-lt"/>
              </a:rPr>
              <a:t>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/</a:t>
            </a:r>
            <a:r>
              <a:rPr lang="en-US" kern="0" dirty="0" err="1">
                <a:latin typeface="+mn-lt"/>
              </a:rPr>
              <a:t>lglg</a:t>
            </a:r>
            <a:r>
              <a:rPr lang="en-US" i="1" kern="0" dirty="0" err="1">
                <a:latin typeface="+mn-lt"/>
              </a:rPr>
              <a:t>n</a:t>
            </a:r>
            <a:r>
              <a:rPr lang="en-US" kern="0" dirty="0">
                <a:latin typeface="+mn-lt"/>
              </a:rPr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2004</a:t>
            </a:r>
            <a:r>
              <a:rPr lang="en-US" kern="0" dirty="0"/>
              <a:t>: </a:t>
            </a:r>
            <a:r>
              <a:rPr lang="en-US" kern="0" dirty="0" err="1"/>
              <a:t>Patrascu</a:t>
            </a:r>
            <a:r>
              <a:rPr lang="en-US" kern="0" dirty="0"/>
              <a:t> and </a:t>
            </a:r>
            <a:r>
              <a:rPr lang="en-US" kern="0" dirty="0" err="1"/>
              <a:t>Demaine</a:t>
            </a:r>
            <a:endParaRPr lang="en-US" kern="0" dirty="0"/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/>
              <a:t>Ω</a:t>
            </a:r>
            <a:r>
              <a:rPr lang="en-US" kern="0" dirty="0"/>
              <a:t>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3737FF"/>
                </a:solidFill>
              </a:rPr>
              <a:t>2018</a:t>
            </a:r>
            <a:r>
              <a:rPr lang="en-US" kern="0" dirty="0"/>
              <a:t>: Larsen, Weinstein and Yu</a:t>
            </a:r>
          </a:p>
          <a:p>
            <a:pPr lvl="3"/>
            <a:r>
              <a:rPr lang="en-US" kern="0" dirty="0"/>
              <a:t>	max{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q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u</a:t>
            </a:r>
            <a:r>
              <a:rPr lang="en-US" kern="0" dirty="0"/>
              <a:t>} = </a:t>
            </a:r>
            <a:r>
              <a:rPr lang="el-GR" kern="0" dirty="0" err="1"/>
              <a:t>Ω</a:t>
            </a:r>
            <a:r>
              <a:rPr lang="en-US" kern="0" dirty="0"/>
              <a:t>((</a:t>
            </a:r>
            <a:r>
              <a:rPr lang="en-US" kern="0" dirty="0" err="1"/>
              <a:t>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1.5</a:t>
            </a:r>
            <a:r>
              <a:rPr lang="en-US" kern="0" dirty="0"/>
              <a:t>/(</a:t>
            </a:r>
            <a:r>
              <a:rPr lang="en-US" kern="0" dirty="0" err="1"/>
              <a:t>lglg</a:t>
            </a:r>
            <a:r>
              <a:rPr lang="en-US" i="1" kern="0" dirty="0" err="1"/>
              <a:t>n</a:t>
            </a:r>
            <a:r>
              <a:rPr lang="en-US" kern="0" dirty="0"/>
              <a:t>)</a:t>
            </a:r>
            <a:r>
              <a:rPr lang="en-US" kern="0" baseline="30000" dirty="0"/>
              <a:t>2</a:t>
            </a:r>
            <a:r>
              <a:rPr lang="en-US" kern="0" dirty="0"/>
              <a:t>).</a:t>
            </a:r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Dynamic Lower Bounds</a:t>
            </a:r>
          </a:p>
        </p:txBody>
      </p:sp>
    </p:spTree>
    <p:extLst>
      <p:ext uri="{BB962C8B-B14F-4D97-AF65-F5344CB8AC3E}">
        <p14:creationId xmlns:p14="http://schemas.microsoft.com/office/powerpoint/2010/main" val="3849445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</a:t>
                </a:r>
                <a:r>
                  <a:rPr lang="da-DK" i="1" kern="0" dirty="0"/>
                  <a:t>t</a:t>
                </a:r>
                <a:r>
                  <a:rPr lang="da-DK" kern="0" dirty="0"/>
                  <a:t>=o(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p</a:t>
                </a:r>
                <a:r>
                  <a:rPr lang="da-DK" kern="0" dirty="0"/>
                  <a:t>/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t</a:t>
                </a:r>
                <a:r>
                  <a:rPr lang="da-DK" i="1" kern="0" baseline="-25000" dirty="0" err="1"/>
                  <a:t>u</a:t>
                </a:r>
                <a:r>
                  <a:rPr lang="da-DK" kern="0" dirty="0"/>
                  <a:t>)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  <a:endParaRPr lang="en-US" kern="0" dirty="0">
                  <a:solidFill>
                    <a:srgbClr val="3737FF"/>
                  </a:solidFill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Encoding: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Let </a:t>
                </a:r>
                <a:r>
                  <a:rPr lang="en-US" i="1" kern="0" dirty="0" err="1"/>
                  <a:t>S</a:t>
                </a:r>
                <a:r>
                  <a:rPr lang="en-US" i="1" kern="0" baseline="-25000" dirty="0" err="1"/>
                  <a:t>j</a:t>
                </a:r>
                <a:r>
                  <a:rPr lang="en-US" i="1" kern="0" dirty="0"/>
                  <a:t> </a:t>
                </a:r>
                <a:r>
                  <a:rPr lang="en-US" kern="0" dirty="0"/>
                  <a:t>be cells from epoch </a:t>
                </a:r>
                <a:r>
                  <a:rPr lang="en-US" i="1" kern="0" dirty="0"/>
                  <a:t>j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kern="0" dirty="0"/>
                  <a:t>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/(16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kern="0" dirty="0"/>
                  <a:t>”solving” the most queries from {0,…,</a:t>
                </a:r>
                <a:r>
                  <a:rPr lang="en-US" i="1" kern="0" dirty="0"/>
                  <a:t>p</a:t>
                </a:r>
                <a:r>
                  <a:rPr lang="en-US" kern="0" dirty="0"/>
                  <a:t>’-1} with </a:t>
                </a:r>
                <a:r>
                  <a:rPr lang="en-US" i="1" kern="0" dirty="0"/>
                  <a:t>p</a:t>
                </a:r>
                <a:r>
                  <a:rPr lang="en-US" kern="0" dirty="0"/>
                  <a:t>’=</a:t>
                </a:r>
                <a:r>
                  <a:rPr lang="en-US" i="1" kern="0" dirty="0"/>
                  <a:t>p</a:t>
                </a:r>
                <a:r>
                  <a:rPr lang="en-US" kern="0" baseline="30000" dirty="0"/>
                  <a:t>2/3</a:t>
                </a:r>
                <a:r>
                  <a:rPr lang="en-US" kern="0" dirty="0"/>
                  <a:t>.</a:t>
                </a:r>
                <a:endParaRPr lang="en-US" kern="0" baseline="3000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described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/>
                  <a:t>bits. Solves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Solves = Probe nothing in </a:t>
                </a:r>
                <a:r>
                  <a:rPr lang="en-US" i="1" kern="0" dirty="0" err="1"/>
                  <a:t>S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\</a:t>
                </a:r>
                <a:r>
                  <a:rPr lang="en-US" i="1" kern="0" dirty="0" err="1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i="1" kern="0" dirty="0"/>
                  <a:t>.</a:t>
                </a:r>
                <a:endParaRPr lang="en-US" i="1" kern="0" baseline="-2500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Our reasoning: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solves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i="1" kern="0" dirty="0" err="1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described in 2</a:t>
                </a:r>
                <a:r>
                  <a:rPr lang="en-US" i="1" kern="0" dirty="0"/>
                  <a:t>mw=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/8 </m:t>
                        </m:r>
                      </m:e>
                    </m:func>
                  </m:oMath>
                </a14:m>
                <a:r>
                  <a:rPr lang="en-US" kern="0" dirty="0"/>
                  <a:t> bits. 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Solves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a-DK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a-DK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da-DK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sSubSup>
                      <m:sSub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b="-58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Details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3C43AC-C84D-C74D-83B9-590B82E53947}"/>
              </a:ext>
            </a:extLst>
          </p:cNvPr>
          <p:cNvGrpSpPr/>
          <p:nvPr/>
        </p:nvGrpSpPr>
        <p:grpSpPr>
          <a:xfrm>
            <a:off x="5381729" y="1766247"/>
            <a:ext cx="2243780" cy="1156674"/>
            <a:chOff x="7574222" y="619886"/>
            <a:chExt cx="2243780" cy="1156674"/>
          </a:xfrm>
        </p:grpSpPr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22F8A327-A914-1B4C-B366-00919F73ED96}"/>
                </a:ext>
              </a:extLst>
            </p:cNvPr>
            <p:cNvSpPr/>
            <p:nvPr/>
          </p:nvSpPr>
          <p:spPr bwMode="auto">
            <a:xfrm>
              <a:off x="7574222" y="619886"/>
              <a:ext cx="2136809" cy="1156674"/>
            </a:xfrm>
            <a:prstGeom prst="wedgeRoundRectCallout">
              <a:avLst>
                <a:gd name="adj1" fmla="val -148163"/>
                <a:gd name="adj2" fmla="val -6253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510EF1-3BB8-9845-8F8D-734BFFEACD4F}"/>
                </a:ext>
              </a:extLst>
            </p:cNvPr>
            <p:cNvSpPr txBox="1"/>
            <p:nvPr/>
          </p:nvSpPr>
          <p:spPr>
            <a:xfrm>
              <a:off x="7681193" y="736558"/>
              <a:ext cx="21368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>
                  <a:solidFill>
                    <a:srgbClr val="FF0000"/>
                  </a:solidFill>
                </a:rPr>
                <a:t>Issue#1: </a:t>
              </a:r>
              <a:r>
                <a:rPr lang="da-DK" sz="1800" dirty="0"/>
                <a:t>Query </a:t>
              </a:r>
              <a:r>
                <a:rPr lang="da-DK" sz="1800" dirty="0" err="1"/>
                <a:t>was</a:t>
              </a:r>
              <a:r>
                <a:rPr lang="da-DK" sz="1800" dirty="0"/>
                <a:t> </a:t>
              </a:r>
              <a:r>
                <a:rPr lang="da-DK" sz="1800" dirty="0" err="1"/>
                <a:t>random</a:t>
              </a:r>
              <a:r>
                <a:rPr lang="da-DK" sz="1800" dirty="0"/>
                <a:t> over </a:t>
              </a:r>
              <a:r>
                <a:rPr lang="da-DK" sz="1800" kern="0" dirty="0"/>
                <a:t>𝔽</a:t>
              </a:r>
              <a:r>
                <a:rPr lang="en-US" sz="1800" i="1" kern="0" baseline="-25000" dirty="0"/>
                <a:t>p</a:t>
              </a:r>
              <a:endParaRPr lang="da-DK" sz="1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0AC0D2-7915-4B4F-9465-42A26257A430}"/>
              </a:ext>
            </a:extLst>
          </p:cNvPr>
          <p:cNvGrpSpPr/>
          <p:nvPr/>
        </p:nvGrpSpPr>
        <p:grpSpPr>
          <a:xfrm>
            <a:off x="7193131" y="3067040"/>
            <a:ext cx="2320898" cy="1156674"/>
            <a:chOff x="7574222" y="619886"/>
            <a:chExt cx="2320898" cy="1156674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18C9006C-E380-9141-8CF3-CBE3D1CB3473}"/>
                </a:ext>
              </a:extLst>
            </p:cNvPr>
            <p:cNvSpPr/>
            <p:nvPr/>
          </p:nvSpPr>
          <p:spPr bwMode="auto">
            <a:xfrm>
              <a:off x="7574222" y="619886"/>
              <a:ext cx="2136809" cy="1156674"/>
            </a:xfrm>
            <a:prstGeom prst="wedgeRoundRectCallout">
              <a:avLst>
                <a:gd name="adj1" fmla="val -111042"/>
                <a:gd name="adj2" fmla="val 6605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D0E8343-8FD7-BB41-BBAC-379E47FC390B}"/>
                    </a:ext>
                  </a:extLst>
                </p:cNvPr>
                <p:cNvSpPr txBox="1"/>
                <p:nvPr/>
              </p:nvSpPr>
              <p:spPr>
                <a:xfrm>
                  <a:off x="7618289" y="705599"/>
                  <a:ext cx="227683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a-DK" sz="1800" dirty="0">
                      <a:solidFill>
                        <a:srgbClr val="FF0000"/>
                      </a:solidFill>
                    </a:rPr>
                    <a:t>Issue#2: </a:t>
                  </a:r>
                  <a:r>
                    <a:rPr lang="en-US" sz="1800" dirty="0"/>
                    <a:t>Assumes all </a:t>
                  </a:r>
                  <a:r>
                    <a:rPr lang="en-US" sz="1800" i="1" dirty="0"/>
                    <a:t>p</a:t>
                  </a:r>
                  <a:r>
                    <a:rPr lang="en-US" sz="1800" dirty="0"/>
                    <a:t>’ queries probe </a:t>
                  </a:r>
                  <a14:m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a14:m>
                  <a:endParaRPr lang="da-DK" sz="1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D0E8343-8FD7-BB41-BBAC-379E47FC39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8289" y="705599"/>
                  <a:ext cx="2276831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2222" t="-1351" b="-9459"/>
                  </a:stretch>
                </a:blipFill>
              </p:spPr>
              <p:txBody>
                <a:bodyPr/>
                <a:lstStyle/>
                <a:p>
                  <a:r>
                    <a:rPr lang="en-D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972703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/>
              <a:t>Assume </a:t>
            </a:r>
            <a:r>
              <a:rPr lang="da-DK" kern="0" dirty="0" err="1">
                <a:solidFill>
                  <a:srgbClr val="00FF00"/>
                </a:solidFill>
              </a:rPr>
              <a:t>query</a:t>
            </a:r>
            <a:r>
              <a:rPr lang="da-DK" kern="0" dirty="0"/>
              <a:t> </a:t>
            </a:r>
            <a:r>
              <a:rPr lang="da-DK" kern="0" dirty="0" err="1"/>
              <a:t>probes</a:t>
            </a:r>
            <a:r>
              <a:rPr lang="da-DK" kern="0" dirty="0"/>
              <a:t> </a:t>
            </a:r>
            <a:r>
              <a:rPr lang="da-DK" i="1" kern="0" dirty="0"/>
              <a:t>t</a:t>
            </a:r>
            <a:r>
              <a:rPr lang="da-DK" kern="0" dirty="0"/>
              <a:t>=o(</a:t>
            </a:r>
            <a:r>
              <a:rPr lang="da-DK" kern="0" dirty="0" err="1"/>
              <a:t>lg</a:t>
            </a:r>
            <a:r>
              <a:rPr lang="da-DK" i="1" kern="0" dirty="0" err="1"/>
              <a:t>p</a:t>
            </a:r>
            <a:r>
              <a:rPr lang="da-DK" kern="0" dirty="0"/>
              <a:t>/</a:t>
            </a:r>
            <a:r>
              <a:rPr lang="da-DK" kern="0" dirty="0" err="1"/>
              <a:t>lg</a:t>
            </a:r>
            <a:r>
              <a:rPr lang="da-DK" i="1" kern="0" dirty="0" err="1"/>
              <a:t>t</a:t>
            </a:r>
            <a:r>
              <a:rPr lang="da-DK" i="1" kern="0" baseline="-25000" dirty="0" err="1"/>
              <a:t>u</a:t>
            </a:r>
            <a:r>
              <a:rPr lang="da-DK" kern="0" dirty="0"/>
              <a:t>) </a:t>
            </a:r>
            <a:r>
              <a:rPr lang="da-DK" kern="0" dirty="0" err="1"/>
              <a:t>cells</a:t>
            </a:r>
            <a:r>
              <a:rPr lang="da-DK" kern="0" dirty="0"/>
              <a:t> in </a:t>
            </a:r>
            <a:r>
              <a:rPr lang="da-DK" kern="0" dirty="0" err="1"/>
              <a:t>expectation</a:t>
            </a:r>
            <a:r>
              <a:rPr lang="da-DK" kern="0" dirty="0"/>
              <a:t> from </a:t>
            </a:r>
            <a:r>
              <a:rPr lang="da-DK" kern="0" dirty="0" err="1">
                <a:solidFill>
                  <a:srgbClr val="3737FF"/>
                </a:solidFill>
              </a:rPr>
              <a:t>epoch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i="1" kern="0" dirty="0">
                <a:solidFill>
                  <a:srgbClr val="3737FF"/>
                </a:solidFill>
              </a:rPr>
              <a:t>j</a:t>
            </a:r>
            <a:r>
              <a:rPr lang="da-DK" kern="0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/>
              <a:t>Need</a:t>
            </a:r>
            <a:r>
              <a:rPr lang="da-DK" kern="0" dirty="0"/>
              <a:t> to </a:t>
            </a:r>
            <a:r>
              <a:rPr lang="da-DK" kern="0" dirty="0" err="1"/>
              <a:t>focus</a:t>
            </a:r>
            <a:r>
              <a:rPr lang="da-DK" kern="0" dirty="0"/>
              <a:t> on uniform </a:t>
            </a:r>
            <a:r>
              <a:rPr lang="da-DK" kern="0" dirty="0" err="1"/>
              <a:t>query</a:t>
            </a:r>
            <a:r>
              <a:rPr lang="da-DK" kern="0" dirty="0"/>
              <a:t> in {0,…,p’-1}.</a:t>
            </a:r>
          </a:p>
          <a:p>
            <a:pPr marL="342900" indent="-342900">
              <a:buFont typeface="Wingdings" pitchFamily="2" charset="2"/>
              <a:buChar char="§"/>
            </a:pPr>
            <a:endParaRPr lang="da-DK" kern="0" dirty="0">
              <a:solidFill>
                <a:srgbClr val="3737FF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3737FF"/>
                </a:solidFill>
              </a:rPr>
              <a:t>How: </a:t>
            </a:r>
            <a:r>
              <a:rPr lang="da-DK" kern="0" dirty="0"/>
              <a:t>Definition of </a:t>
            </a:r>
            <a:r>
              <a:rPr lang="da-DK" kern="0" dirty="0" err="1"/>
              <a:t>expected</a:t>
            </a:r>
            <a:r>
              <a:rPr lang="da-DK" kern="0" dirty="0"/>
              <a:t> </a:t>
            </a:r>
            <a:r>
              <a:rPr lang="da-DK" kern="0" dirty="0" err="1"/>
              <a:t>query</a:t>
            </a:r>
            <a:r>
              <a:rPr lang="da-DK" kern="0" dirty="0"/>
              <a:t> time: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/>
              <a:t>(</a:t>
            </a:r>
            <a:r>
              <a:rPr lang="da-DK" kern="0" dirty="0" err="1"/>
              <a:t>worst</a:t>
            </a:r>
            <a:r>
              <a:rPr lang="da-DK" kern="0" dirty="0"/>
              <a:t> case) </a:t>
            </a:r>
            <a:r>
              <a:rPr lang="da-DK" kern="0" dirty="0" err="1"/>
              <a:t>expected</a:t>
            </a:r>
            <a:r>
              <a:rPr lang="da-DK" kern="0" dirty="0"/>
              <a:t> </a:t>
            </a:r>
            <a:r>
              <a:rPr lang="da-DK" kern="0" dirty="0" err="1"/>
              <a:t>query</a:t>
            </a:r>
            <a:r>
              <a:rPr lang="da-DK" kern="0" dirty="0"/>
              <a:t> time is </a:t>
            </a:r>
            <a:r>
              <a:rPr lang="da-DK" i="1" kern="0" dirty="0" err="1"/>
              <a:t>t</a:t>
            </a:r>
            <a:r>
              <a:rPr lang="da-DK" i="1" kern="0" baseline="-25000" dirty="0" err="1"/>
              <a:t>q</a:t>
            </a:r>
            <a:r>
              <a:rPr lang="da-DK" kern="0" dirty="0"/>
              <a:t>, if: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da-DK" kern="0" dirty="0"/>
              <a:t>On </a:t>
            </a:r>
            <a:r>
              <a:rPr lang="da-DK" kern="0" dirty="0" err="1"/>
              <a:t>every</a:t>
            </a:r>
            <a:r>
              <a:rPr lang="da-DK" kern="0" dirty="0"/>
              <a:t> </a:t>
            </a:r>
            <a:r>
              <a:rPr lang="da-DK" kern="0" dirty="0" err="1"/>
              <a:t>query</a:t>
            </a:r>
            <a:r>
              <a:rPr lang="da-DK" kern="0" dirty="0"/>
              <a:t> </a:t>
            </a:r>
            <a:r>
              <a:rPr lang="da-DK" i="1" kern="0" dirty="0"/>
              <a:t>x</a:t>
            </a:r>
            <a:r>
              <a:rPr lang="da-DK" kern="0" dirty="0"/>
              <a:t> and </a:t>
            </a:r>
            <a:r>
              <a:rPr lang="da-DK" kern="0" dirty="0" err="1"/>
              <a:t>every</a:t>
            </a:r>
            <a:r>
              <a:rPr lang="da-DK" kern="0" dirty="0"/>
              <a:t> </a:t>
            </a:r>
            <a:r>
              <a:rPr lang="da-DK" kern="0" dirty="0" err="1"/>
              <a:t>update</a:t>
            </a:r>
            <a:r>
              <a:rPr lang="da-DK" kern="0" dirty="0"/>
              <a:t> </a:t>
            </a:r>
            <a:r>
              <a:rPr lang="da-DK" kern="0" dirty="0" err="1"/>
              <a:t>sequence</a:t>
            </a:r>
            <a:r>
              <a:rPr lang="da-DK" kern="0" dirty="0"/>
              <a:t> </a:t>
            </a:r>
            <a:r>
              <a:rPr lang="da-DK" i="1" kern="0" dirty="0"/>
              <a:t>U</a:t>
            </a:r>
            <a:r>
              <a:rPr lang="da-DK" kern="0" dirty="0"/>
              <a:t> of </a:t>
            </a:r>
            <a:r>
              <a:rPr lang="da-DK" kern="0" dirty="0" err="1"/>
              <a:t>length</a:t>
            </a:r>
            <a:r>
              <a:rPr lang="da-DK" kern="0" dirty="0"/>
              <a:t> at most </a:t>
            </a:r>
            <a:r>
              <a:rPr lang="da-DK" i="1" kern="0" dirty="0"/>
              <a:t>n</a:t>
            </a:r>
            <a:r>
              <a:rPr lang="da-DK" kern="0" dirty="0"/>
              <a:t>, the </a:t>
            </a:r>
            <a:r>
              <a:rPr lang="da-DK" kern="0" dirty="0" err="1"/>
              <a:t>expected</a:t>
            </a:r>
            <a:r>
              <a:rPr lang="da-DK" kern="0" dirty="0"/>
              <a:t> #</a:t>
            </a:r>
            <a:r>
              <a:rPr lang="da-DK" kern="0" dirty="0" err="1"/>
              <a:t>probes</a:t>
            </a:r>
            <a:r>
              <a:rPr lang="da-DK" kern="0" dirty="0"/>
              <a:t> to </a:t>
            </a:r>
            <a:r>
              <a:rPr lang="da-DK" kern="0" dirty="0" err="1"/>
              <a:t>answer</a:t>
            </a:r>
            <a:r>
              <a:rPr lang="da-DK" kern="0" dirty="0"/>
              <a:t> </a:t>
            </a:r>
            <a:r>
              <a:rPr lang="da-DK" i="1" kern="0" dirty="0"/>
              <a:t>x</a:t>
            </a:r>
            <a:r>
              <a:rPr lang="da-DK" kern="0" dirty="0"/>
              <a:t> </a:t>
            </a:r>
            <a:r>
              <a:rPr lang="da-DK" kern="0" dirty="0" err="1"/>
              <a:t>after</a:t>
            </a:r>
            <a:r>
              <a:rPr lang="da-DK" kern="0" dirty="0"/>
              <a:t> </a:t>
            </a:r>
            <a:r>
              <a:rPr lang="da-DK" i="1" kern="0" dirty="0"/>
              <a:t>U</a:t>
            </a:r>
            <a:r>
              <a:rPr lang="da-DK" kern="0" dirty="0"/>
              <a:t> is at most </a:t>
            </a:r>
            <a:r>
              <a:rPr lang="da-DK" i="1" kern="0" dirty="0" err="1"/>
              <a:t>t</a:t>
            </a:r>
            <a:r>
              <a:rPr lang="da-DK" i="1" kern="0" baseline="-25000" dirty="0" err="1"/>
              <a:t>q</a:t>
            </a:r>
            <a:r>
              <a:rPr lang="da-DK" kern="0" dirty="0"/>
              <a:t>.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Conclusion</a:t>
            </a:r>
            <a:r>
              <a:rPr lang="da-DK" kern="0" dirty="0">
                <a:solidFill>
                  <a:srgbClr val="3737FF"/>
                </a:solidFill>
              </a:rPr>
              <a:t>: </a:t>
            </a:r>
            <a:r>
              <a:rPr lang="da-DK" kern="0" dirty="0"/>
              <a:t>To </a:t>
            </a:r>
            <a:r>
              <a:rPr lang="da-DK" kern="0" dirty="0" err="1"/>
              <a:t>prove</a:t>
            </a:r>
            <a:r>
              <a:rPr lang="da-DK" kern="0" dirty="0"/>
              <a:t> </a:t>
            </a:r>
            <a:r>
              <a:rPr lang="da-DK" kern="0" dirty="0" err="1"/>
              <a:t>lower</a:t>
            </a:r>
            <a:r>
              <a:rPr lang="da-DK" kern="0" dirty="0"/>
              <a:t> </a:t>
            </a:r>
            <a:r>
              <a:rPr lang="da-DK" kern="0" dirty="0" err="1"/>
              <a:t>bound</a:t>
            </a:r>
            <a:r>
              <a:rPr lang="da-DK" kern="0" dirty="0"/>
              <a:t> on </a:t>
            </a:r>
            <a:r>
              <a:rPr lang="da-DK" kern="0" dirty="0" err="1"/>
              <a:t>expected</a:t>
            </a:r>
            <a:r>
              <a:rPr lang="da-DK" kern="0" dirty="0"/>
              <a:t> </a:t>
            </a:r>
            <a:r>
              <a:rPr lang="da-DK" kern="0" dirty="0" err="1"/>
              <a:t>query</a:t>
            </a:r>
            <a:r>
              <a:rPr lang="da-DK" kern="0" dirty="0"/>
              <a:t> time, sufficient to </a:t>
            </a:r>
            <a:r>
              <a:rPr lang="da-DK" kern="0" dirty="0" err="1"/>
              <a:t>prove</a:t>
            </a:r>
            <a:r>
              <a:rPr lang="da-DK" kern="0" dirty="0"/>
              <a:t> </a:t>
            </a:r>
            <a:r>
              <a:rPr lang="da-DK" kern="0" dirty="0" err="1"/>
              <a:t>that</a:t>
            </a:r>
            <a:r>
              <a:rPr lang="da-DK" kern="0" dirty="0"/>
              <a:t> </a:t>
            </a:r>
            <a:r>
              <a:rPr lang="da-DK" kern="0" dirty="0" err="1"/>
              <a:t>some</a:t>
            </a:r>
            <a:r>
              <a:rPr lang="da-DK" kern="0" dirty="0"/>
              <a:t> </a:t>
            </a:r>
            <a:r>
              <a:rPr lang="da-DK" kern="0" dirty="0" err="1"/>
              <a:t>query</a:t>
            </a:r>
            <a:r>
              <a:rPr lang="da-DK" kern="0" dirty="0"/>
              <a:t> </a:t>
            </a:r>
            <a:r>
              <a:rPr lang="da-DK" kern="0" dirty="0" err="1"/>
              <a:t>among</a:t>
            </a:r>
            <a:r>
              <a:rPr lang="da-DK" kern="0" dirty="0"/>
              <a:t> {0,…,</a:t>
            </a:r>
            <a:r>
              <a:rPr lang="da-DK" i="1" kern="0" dirty="0"/>
              <a:t>p</a:t>
            </a:r>
            <a:r>
              <a:rPr lang="da-DK" kern="0" dirty="0"/>
              <a:t>’-1} has large </a:t>
            </a:r>
            <a:r>
              <a:rPr lang="da-DK" kern="0" dirty="0" err="1"/>
              <a:t>expected</a:t>
            </a:r>
            <a:r>
              <a:rPr lang="da-DK" kern="0" dirty="0"/>
              <a:t> </a:t>
            </a:r>
            <a:r>
              <a:rPr lang="da-DK" kern="0" dirty="0" err="1"/>
              <a:t>query</a:t>
            </a:r>
            <a:r>
              <a:rPr lang="da-DK" kern="0" dirty="0"/>
              <a:t> time.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4F5564-15A4-574B-A74D-7EAF136F6D72}"/>
              </a:ext>
            </a:extLst>
          </p:cNvPr>
          <p:cNvGrpSpPr/>
          <p:nvPr/>
        </p:nvGrpSpPr>
        <p:grpSpPr>
          <a:xfrm>
            <a:off x="5381729" y="1766247"/>
            <a:ext cx="2344293" cy="1156674"/>
            <a:chOff x="7574222" y="619886"/>
            <a:chExt cx="2344293" cy="1156674"/>
          </a:xfrm>
        </p:grpSpPr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FB421D5E-3B54-7D40-99DD-1978346C1BB7}"/>
                </a:ext>
              </a:extLst>
            </p:cNvPr>
            <p:cNvSpPr/>
            <p:nvPr/>
          </p:nvSpPr>
          <p:spPr bwMode="auto">
            <a:xfrm>
              <a:off x="7574222" y="619886"/>
              <a:ext cx="2263977" cy="1156674"/>
            </a:xfrm>
            <a:prstGeom prst="wedgeRoundRectCallout">
              <a:avLst>
                <a:gd name="adj1" fmla="val -148163"/>
                <a:gd name="adj2" fmla="val -6253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E3D42E-CE31-CB4F-AE82-3A4E3DB3B3D0}"/>
                </a:ext>
              </a:extLst>
            </p:cNvPr>
            <p:cNvSpPr txBox="1"/>
            <p:nvPr/>
          </p:nvSpPr>
          <p:spPr>
            <a:xfrm>
              <a:off x="7574222" y="736558"/>
              <a:ext cx="23442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>
                  <a:solidFill>
                    <a:srgbClr val="FF0000"/>
                  </a:solidFill>
                </a:rPr>
                <a:t>Fix#1: </a:t>
              </a:r>
              <a:r>
                <a:rPr lang="en-US" sz="1800" dirty="0"/>
                <a:t>Just make query uniform over {0,…,</a:t>
              </a:r>
              <a:r>
                <a:rPr lang="en-US" sz="1800" i="1" dirty="0"/>
                <a:t>p</a:t>
              </a:r>
              <a:r>
                <a:rPr lang="en-US" sz="1800" dirty="0"/>
                <a:t>’-1}.</a:t>
              </a:r>
              <a:endParaRPr lang="da-DK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015266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</a:t>
                </a:r>
                <a:r>
                  <a:rPr lang="da-DK" i="1" kern="0" dirty="0"/>
                  <a:t>t</a:t>
                </a:r>
                <a:r>
                  <a:rPr lang="da-DK" kern="0" dirty="0"/>
                  <a:t>=o(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p</a:t>
                </a:r>
                <a:r>
                  <a:rPr lang="da-DK" kern="0" dirty="0"/>
                  <a:t>/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t</a:t>
                </a:r>
                <a:r>
                  <a:rPr lang="da-DK" i="1" kern="0" baseline="-25000" dirty="0" err="1"/>
                  <a:t>u</a:t>
                </a:r>
                <a:r>
                  <a:rPr lang="da-DK" kern="0" dirty="0"/>
                  <a:t>)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FF0000"/>
                    </a:solidFill>
                  </a:rPr>
                  <a:t>Problem: </a:t>
                </a:r>
                <a:r>
                  <a:rPr lang="en-US" kern="0" dirty="0"/>
                  <a:t>Only </a:t>
                </a:r>
                <a:r>
                  <a:rPr lang="en-US" i="1" kern="0" dirty="0"/>
                  <a:t>t</a:t>
                </a:r>
                <a:r>
                  <a:rPr lang="en-US" kern="0" dirty="0"/>
                  <a:t> in expectation. Both DS and input is random.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Fix: </a:t>
                </a:r>
                <a:r>
                  <a:rPr lang="en-US" kern="0" dirty="0"/>
                  <a:t>On encoding input (</a:t>
                </a:r>
                <a:r>
                  <a:rPr lang="en-US" i="1" kern="0" dirty="0"/>
                  <a:t>X</a:t>
                </a:r>
                <a:r>
                  <a:rPr lang="en-US" kern="0" dirty="0"/>
                  <a:t>,</a:t>
                </a:r>
                <a:r>
                  <a:rPr lang="en-US" i="1" kern="0" dirty="0"/>
                  <a:t>Y</a:t>
                </a:r>
                <a:r>
                  <a:rPr lang="en-US" kern="0" dirty="0"/>
                  <a:t>), check if expected query time of uniform </a:t>
                </a:r>
                <a:r>
                  <a:rPr lang="en-US" kern="0" dirty="0">
                    <a:solidFill>
                      <a:srgbClr val="00FF00"/>
                    </a:solidFill>
                  </a:rPr>
                  <a:t>query</a:t>
                </a:r>
                <a:r>
                  <a:rPr lang="en-US" kern="0" dirty="0"/>
                  <a:t> among {0,…,</a:t>
                </a:r>
                <a:r>
                  <a:rPr lang="en-US" i="1" kern="0" dirty="0"/>
                  <a:t>p</a:t>
                </a:r>
                <a:r>
                  <a:rPr lang="en-US" kern="0" dirty="0"/>
                  <a:t>’-1} is larger than 2</a:t>
                </a:r>
                <a:r>
                  <a:rPr lang="en-US" i="1" kern="0" dirty="0"/>
                  <a:t>t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If </a:t>
                </a:r>
                <a:r>
                  <a:rPr lang="en-US" kern="0" dirty="0">
                    <a:solidFill>
                      <a:srgbClr val="3737FF"/>
                    </a:solidFill>
                  </a:rPr>
                  <a:t>yes</a:t>
                </a:r>
                <a:r>
                  <a:rPr lang="en-US" kern="0" dirty="0"/>
                  <a:t>: Send ”0” + naïve encoding. Costs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If </a:t>
                </a:r>
                <a:r>
                  <a:rPr lang="en-US" kern="0" dirty="0">
                    <a:solidFill>
                      <a:srgbClr val="3737FF"/>
                    </a:solidFill>
                  </a:rPr>
                  <a:t>no</a:t>
                </a:r>
                <a:r>
                  <a:rPr lang="en-US" kern="0" dirty="0"/>
                  <a:t>: Send “1”.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By Markov’s. at least p’/2 queries in {0,…,p’-1} probe no more than 4t cells from </a:t>
                </a:r>
                <a:r>
                  <a:rPr lang="en-US" i="1" kern="0" dirty="0" err="1"/>
                  <a:t>S</a:t>
                </a:r>
                <a:r>
                  <a:rPr lang="en-US" i="1" kern="0" baseline="-25000" dirty="0" err="1"/>
                  <a:t>j</a:t>
                </a:r>
                <a:r>
                  <a:rPr lang="en-US" i="1" kern="0" dirty="0"/>
                  <a:t>.</a:t>
                </a:r>
                <a:endParaRPr lang="en-US" i="1" kern="0" baseline="-2500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i="1" kern="0" dirty="0"/>
                  <a:t>C</a:t>
                </a:r>
                <a:r>
                  <a:rPr lang="en-US" i="1" kern="0" baseline="-25000" dirty="0" err="1"/>
                  <a:t>j</a:t>
                </a:r>
                <a:r>
                  <a:rPr lang="en-US" kern="0" dirty="0"/>
                  <a:t> solves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 ker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r>
                  <a:rPr lang="en-US" kern="0" dirty="0"/>
                  <a:t>Solves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a-DK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da-DK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lg</m:t>
                                    </m:r>
                                  </m:fName>
                                  <m:e>
                                    <m: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da-DK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a-DK" i="1" ker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sub>
                                </m:sSub>
                                <m:r>
                                  <a:rPr lang="da-DK" i="1" ker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2/3−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kern="0" dirty="0"/>
                  <a:t> queries.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 r="-430" b="-39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B2F720-C47D-1D4C-87E1-74900563108F}"/>
              </a:ext>
            </a:extLst>
          </p:cNvPr>
          <p:cNvGrpSpPr/>
          <p:nvPr/>
        </p:nvGrpSpPr>
        <p:grpSpPr>
          <a:xfrm>
            <a:off x="7441883" y="3429000"/>
            <a:ext cx="2344293" cy="1156674"/>
            <a:chOff x="7574222" y="619886"/>
            <a:chExt cx="2344293" cy="1156674"/>
          </a:xfrm>
        </p:grpSpPr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88CCB4E2-EE97-F64D-8617-4933FA281776}"/>
                </a:ext>
              </a:extLst>
            </p:cNvPr>
            <p:cNvSpPr/>
            <p:nvPr/>
          </p:nvSpPr>
          <p:spPr bwMode="auto">
            <a:xfrm>
              <a:off x="7574222" y="619886"/>
              <a:ext cx="2263977" cy="1156674"/>
            </a:xfrm>
            <a:prstGeom prst="wedgeRoundRectCallout">
              <a:avLst>
                <a:gd name="adj1" fmla="val -41108"/>
                <a:gd name="adj2" fmla="val 127962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D3913A-56BC-DD41-A8D1-C663F9C4EAC2}"/>
                </a:ext>
              </a:extLst>
            </p:cNvPr>
            <p:cNvSpPr txBox="1"/>
            <p:nvPr/>
          </p:nvSpPr>
          <p:spPr>
            <a:xfrm>
              <a:off x="7574222" y="736558"/>
              <a:ext cx="23442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>
                  <a:solidFill>
                    <a:srgbClr val="FF0000"/>
                  </a:solidFill>
                </a:rPr>
                <a:t>Fix#2: </a:t>
              </a:r>
              <a:r>
                <a:rPr lang="en-US" sz="1800" dirty="0"/>
                <a:t>Can do rest of previous encoding.</a:t>
              </a:r>
              <a:endParaRPr lang="da-DK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543124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/>
                  <a:t>Assume </a:t>
                </a:r>
                <a:r>
                  <a:rPr lang="da-DK" kern="0" dirty="0" err="1">
                    <a:solidFill>
                      <a:srgbClr val="00FF00"/>
                    </a:solidFill>
                  </a:rPr>
                  <a:t>query</a:t>
                </a:r>
                <a:r>
                  <a:rPr lang="da-DK" kern="0" dirty="0"/>
                  <a:t> </a:t>
                </a:r>
                <a:r>
                  <a:rPr lang="da-DK" kern="0" dirty="0" err="1"/>
                  <a:t>probes</a:t>
                </a:r>
                <a:r>
                  <a:rPr lang="da-DK" kern="0" dirty="0"/>
                  <a:t> </a:t>
                </a:r>
                <a:r>
                  <a:rPr lang="da-DK" i="1" kern="0" dirty="0"/>
                  <a:t>t</a:t>
                </a:r>
                <a:r>
                  <a:rPr lang="da-DK" kern="0" dirty="0"/>
                  <a:t>=o(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p</a:t>
                </a:r>
                <a:r>
                  <a:rPr lang="da-DK" kern="0" dirty="0"/>
                  <a:t>/</a:t>
                </a:r>
                <a:r>
                  <a:rPr lang="da-DK" kern="0" dirty="0" err="1"/>
                  <a:t>lg</a:t>
                </a:r>
                <a:r>
                  <a:rPr lang="da-DK" i="1" kern="0" dirty="0" err="1"/>
                  <a:t>t</a:t>
                </a:r>
                <a:r>
                  <a:rPr lang="da-DK" i="1" kern="0" baseline="-25000" dirty="0" err="1"/>
                  <a:t>u</a:t>
                </a:r>
                <a:r>
                  <a:rPr lang="da-DK" kern="0" dirty="0"/>
                  <a:t>) </a:t>
                </a:r>
                <a:r>
                  <a:rPr lang="da-DK" kern="0" dirty="0" err="1"/>
                  <a:t>cells</a:t>
                </a:r>
                <a:r>
                  <a:rPr lang="da-DK" kern="0" dirty="0"/>
                  <a:t> in </a:t>
                </a:r>
                <a:r>
                  <a:rPr lang="da-DK" kern="0" dirty="0" err="1"/>
                  <a:t>expectation</a:t>
                </a:r>
                <a:r>
                  <a:rPr lang="da-DK" kern="0" dirty="0"/>
                  <a:t> from </a:t>
                </a:r>
                <a:r>
                  <a:rPr lang="da-DK" kern="0" dirty="0" err="1">
                    <a:solidFill>
                      <a:srgbClr val="3737FF"/>
                    </a:solidFill>
                  </a:rPr>
                  <a:t>epoch</a:t>
                </a:r>
                <a:r>
                  <a:rPr lang="da-DK" kern="0" dirty="0">
                    <a:solidFill>
                      <a:srgbClr val="3737FF"/>
                    </a:solidFill>
                  </a:rPr>
                  <a:t> </a:t>
                </a:r>
                <a:r>
                  <a:rPr lang="da-DK" i="1" kern="0" dirty="0">
                    <a:solidFill>
                      <a:srgbClr val="3737FF"/>
                    </a:solidFill>
                  </a:rPr>
                  <a:t>j</a:t>
                </a:r>
                <a:r>
                  <a:rPr lang="da-DK" kern="0" dirty="0"/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Let </a:t>
                </a:r>
                <a:r>
                  <a:rPr lang="en-US" i="1" kern="0" dirty="0"/>
                  <a:t>A</a:t>
                </a:r>
                <a:r>
                  <a:rPr lang="en-US" kern="0" dirty="0"/>
                  <a:t> be event that query probes &gt;2</a:t>
                </a:r>
                <a:r>
                  <a:rPr lang="en-US" i="1" kern="0" dirty="0"/>
                  <a:t>t</a:t>
                </a:r>
                <a:r>
                  <a:rPr lang="en-US" kern="0" dirty="0"/>
                  <a:t> in expectation on (</a:t>
                </a:r>
                <a:r>
                  <a:rPr lang="en-US" i="1" kern="0" dirty="0"/>
                  <a:t>X</a:t>
                </a:r>
                <a:r>
                  <a:rPr lang="en-US" kern="0" dirty="0"/>
                  <a:t>,</a:t>
                </a:r>
                <a:r>
                  <a:rPr lang="en-US" i="1" kern="0" dirty="0"/>
                  <a:t>Y</a:t>
                </a:r>
                <a:r>
                  <a:rPr lang="en-US" kern="0" dirty="0"/>
                  <a:t>).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>
                    <a:solidFill>
                      <a:srgbClr val="3737FF"/>
                    </a:solidFill>
                  </a:rPr>
                  <a:t>Expected Encoding Length: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kern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d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Increasing in </a:t>
                </a:r>
                <a:r>
                  <a:rPr lang="en-US" kern="0" dirty="0" err="1"/>
                  <a:t>Pr</a:t>
                </a:r>
                <a:r>
                  <a:rPr lang="en-US" kern="0" dirty="0"/>
                  <a:t>[</a:t>
                </a:r>
                <a:r>
                  <a:rPr lang="en-US" i="1" kern="0" dirty="0"/>
                  <a:t>A</a:t>
                </a:r>
                <a:r>
                  <a:rPr lang="en-US" kern="0" dirty="0"/>
                  <a:t>]. Know </a:t>
                </a:r>
                <a:r>
                  <a:rPr lang="en-US" kern="0" dirty="0" err="1"/>
                  <a:t>Pr</a:t>
                </a:r>
                <a:r>
                  <a:rPr lang="en-US" kern="0" dirty="0"/>
                  <a:t>[</a:t>
                </a:r>
                <a:r>
                  <a:rPr lang="en-US" i="1" kern="0" dirty="0"/>
                  <a:t>A</a:t>
                </a:r>
                <a:r>
                  <a:rPr lang="en-US" kern="0" dirty="0"/>
                  <a:t>]&lt;1/2 by Markov, so at most: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i="1" ker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ker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func>
                      <m:func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kern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kern="0" dirty="0"/>
                  <a:t>Still get contradiction!  </a:t>
                </a:r>
              </a:p>
              <a:p>
                <a:pPr marL="1257300" lvl="2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8850313" cy="4752975"/>
              </a:xfrm>
              <a:prstGeom prst="rect">
                <a:avLst/>
              </a:prstGeom>
              <a:blipFill>
                <a:blip r:embed="rId3"/>
                <a:stretch>
                  <a:fillRect l="-43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#2</a:t>
            </a:r>
          </a:p>
        </p:txBody>
      </p:sp>
    </p:spTree>
    <p:extLst>
      <p:ext uri="{BB962C8B-B14F-4D97-AF65-F5344CB8AC3E}">
        <p14:creationId xmlns:p14="http://schemas.microsoft.com/office/powerpoint/2010/main" val="26575991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 bwMode="auto">
          <a:xfrm>
            <a:off x="2426719" y="1931150"/>
            <a:ext cx="5652482" cy="313631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434362" y="1624536"/>
            <a:ext cx="5652482" cy="306176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2432739" y="3453792"/>
            <a:ext cx="5652482" cy="608095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2432739" y="2852964"/>
            <a:ext cx="5652482" cy="612352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/>
              <a:t>Information from </a:t>
            </a:r>
            <a:r>
              <a:rPr lang="da-DK" kern="0" dirty="0" err="1">
                <a:solidFill>
                  <a:srgbClr val="3737FF"/>
                </a:solidFill>
              </a:rPr>
              <a:t>blue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/>
              <a:t>to</a:t>
            </a:r>
            <a:r>
              <a:rPr lang="da-DK" kern="0" dirty="0">
                <a:solidFill>
                  <a:srgbClr val="3737FF"/>
                </a:solidFill>
              </a:rPr>
              <a:t> </a:t>
            </a:r>
            <a:r>
              <a:rPr lang="da-DK" kern="0" dirty="0" err="1">
                <a:solidFill>
                  <a:srgbClr val="FF00FF"/>
                </a:solidFill>
              </a:rPr>
              <a:t>purple</a:t>
            </a:r>
            <a:r>
              <a:rPr lang="da-DK" kern="0" dirty="0">
                <a:solidFill>
                  <a:srgbClr val="FF00FF"/>
                </a:solidFill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FF0000"/>
              </a:solidFill>
            </a:endParaRPr>
          </a:p>
          <a:p>
            <a:pPr lvl="1"/>
            <a:endParaRPr lang="da-DK" kern="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/>
              <a:t>For </a:t>
            </a:r>
            <a:r>
              <a:rPr lang="da-DK" kern="0" dirty="0" err="1"/>
              <a:t>each</a:t>
            </a:r>
            <a:r>
              <a:rPr lang="da-DK" kern="0" dirty="0"/>
              <a:t> </a:t>
            </a:r>
            <a:r>
              <a:rPr lang="da-DK" kern="0" dirty="0" err="1">
                <a:solidFill>
                  <a:srgbClr val="3737FF"/>
                </a:solidFill>
              </a:rPr>
              <a:t>interleave</a:t>
            </a:r>
            <a:r>
              <a:rPr lang="da-DK" kern="0" dirty="0"/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Answer</a:t>
            </a:r>
            <a:r>
              <a:rPr lang="da-DK" kern="0" dirty="0"/>
              <a:t> to </a:t>
            </a:r>
            <a:r>
              <a:rPr lang="da-DK" kern="0" dirty="0" err="1">
                <a:solidFill>
                  <a:srgbClr val="00FF00"/>
                </a:solidFill>
              </a:rPr>
              <a:t>query</a:t>
            </a:r>
            <a:r>
              <a:rPr lang="da-DK" kern="0" dirty="0">
                <a:solidFill>
                  <a:srgbClr val="00FF00"/>
                </a:solidFill>
              </a:rPr>
              <a:t> </a:t>
            </a:r>
            <a:r>
              <a:rPr lang="da-DK" kern="0" dirty="0"/>
              <a:t>has </a:t>
            </a:r>
            <a:r>
              <a:rPr lang="el-GR" kern="0" dirty="0"/>
              <a:t>Ω</a:t>
            </a:r>
            <a:r>
              <a:rPr lang="da-DK" kern="0" dirty="0"/>
              <a:t>(</a:t>
            </a:r>
            <a:r>
              <a:rPr lang="da-DK" i="1" kern="0" dirty="0"/>
              <a:t>w</a:t>
            </a:r>
            <a:r>
              <a:rPr lang="da-DK" kern="0" dirty="0"/>
              <a:t>) bits of </a:t>
            </a:r>
            <a:r>
              <a:rPr lang="da-DK" kern="0" dirty="0" err="1">
                <a:solidFill>
                  <a:srgbClr val="FF0000"/>
                </a:solidFill>
              </a:rPr>
              <a:t>entropy</a:t>
            </a:r>
            <a:r>
              <a:rPr lang="da-DK" kern="0" dirty="0">
                <a:solidFill>
                  <a:srgbClr val="FF0000"/>
                </a:solidFill>
              </a:rPr>
              <a:t>, </a:t>
            </a:r>
            <a:r>
              <a:rPr lang="da-DK" kern="0" dirty="0" err="1"/>
              <a:t>even</a:t>
            </a:r>
            <a:r>
              <a:rPr lang="da-DK" kern="0" dirty="0"/>
              <a:t> </a:t>
            </a:r>
            <a:r>
              <a:rPr lang="da-DK" kern="0" dirty="0" err="1"/>
              <a:t>conditioned</a:t>
            </a:r>
            <a:r>
              <a:rPr lang="da-DK" kern="0" dirty="0"/>
              <a:t> on </a:t>
            </a:r>
            <a:r>
              <a:rPr lang="da-DK" kern="0" dirty="0" err="1"/>
              <a:t>answers</a:t>
            </a:r>
            <a:r>
              <a:rPr lang="da-DK" kern="0" dirty="0"/>
              <a:t> to all </a:t>
            </a:r>
            <a:r>
              <a:rPr lang="da-DK" kern="0" dirty="0" err="1">
                <a:solidFill>
                  <a:srgbClr val="00FF00"/>
                </a:solidFill>
              </a:rPr>
              <a:t>queries</a:t>
            </a:r>
            <a:r>
              <a:rPr lang="da-DK" kern="0" dirty="0">
                <a:solidFill>
                  <a:srgbClr val="00FF00"/>
                </a:solidFill>
              </a:rPr>
              <a:t> </a:t>
            </a:r>
            <a:r>
              <a:rPr lang="da-DK" kern="0" dirty="0" err="1"/>
              <a:t>left</a:t>
            </a:r>
            <a:r>
              <a:rPr lang="da-DK" kern="0" dirty="0"/>
              <a:t> of it.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Expect</a:t>
            </a:r>
            <a:r>
              <a:rPr lang="da-DK" kern="0" dirty="0"/>
              <a:t> </a:t>
            </a:r>
            <a:r>
              <a:rPr lang="el-GR" kern="0" dirty="0"/>
              <a:t>θ</a:t>
            </a:r>
            <a:r>
              <a:rPr lang="da-DK" kern="0" dirty="0"/>
              <a:t>(</a:t>
            </a:r>
            <a:r>
              <a:rPr lang="da-DK" i="1" kern="0" dirty="0"/>
              <a:t>n</a:t>
            </a:r>
            <a:r>
              <a:rPr lang="da-DK" kern="0" dirty="0"/>
              <a:t>) </a:t>
            </a:r>
            <a:r>
              <a:rPr lang="da-DK" kern="0" dirty="0" err="1">
                <a:solidFill>
                  <a:srgbClr val="3737FF"/>
                </a:solidFill>
              </a:rPr>
              <a:t>interleaves</a:t>
            </a:r>
            <a:r>
              <a:rPr lang="da-DK" kern="0" dirty="0"/>
              <a:t>, i.e. </a:t>
            </a:r>
            <a:r>
              <a:rPr lang="da-DK" kern="0" dirty="0" err="1">
                <a:solidFill>
                  <a:srgbClr val="FF0000"/>
                </a:solidFill>
              </a:rPr>
              <a:t>entropy</a:t>
            </a:r>
            <a:r>
              <a:rPr lang="da-DK" kern="0" dirty="0">
                <a:solidFill>
                  <a:srgbClr val="FF0000"/>
                </a:solidFill>
              </a:rPr>
              <a:t> </a:t>
            </a:r>
            <a:r>
              <a:rPr lang="da-DK" kern="0" dirty="0"/>
              <a:t>of </a:t>
            </a:r>
            <a:r>
              <a:rPr lang="da-DK" kern="0" dirty="0" err="1"/>
              <a:t>answers</a:t>
            </a:r>
            <a:r>
              <a:rPr lang="da-DK" kern="0" dirty="0"/>
              <a:t> </a:t>
            </a:r>
            <a:r>
              <a:rPr lang="el-GR" kern="0" dirty="0"/>
              <a:t>Ω</a:t>
            </a:r>
            <a:r>
              <a:rPr lang="da-DK" kern="0" dirty="0"/>
              <a:t>(</a:t>
            </a:r>
            <a:r>
              <a:rPr lang="da-DK" i="1" kern="0" dirty="0" err="1"/>
              <a:t>nw</a:t>
            </a:r>
            <a:r>
              <a:rPr lang="da-DK" kern="0" dirty="0"/>
              <a:t>) bits.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437720" y="1628331"/>
          <a:ext cx="5645898" cy="24384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2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006"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 bwMode="auto">
          <a:xfrm>
            <a:off x="2432739" y="1635985"/>
            <a:ext cx="5652482" cy="1224705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2434362" y="2248671"/>
            <a:ext cx="5652482" cy="608095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2432739" y="1626360"/>
            <a:ext cx="5652482" cy="612352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434362" y="2856432"/>
            <a:ext cx="5652482" cy="1224705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429699" y="4071286"/>
          <a:ext cx="5645898" cy="3708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62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i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907060" y="4044734"/>
            <a:ext cx="810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</a:t>
            </a:r>
            <a:r>
              <a:rPr lang="da-DK" dirty="0"/>
              <a:t>=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562646" y="1955581"/>
            <a:ext cx="1268590" cy="2115931"/>
            <a:chOff x="1562646" y="3100956"/>
            <a:chExt cx="1268590" cy="2115931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flipV="1">
              <a:off x="2331694" y="3100956"/>
              <a:ext cx="0" cy="2115931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1562646" y="3213840"/>
              <a:ext cx="12685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/>
                <a:t>time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405503" y="3661777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1</a:t>
            </a:r>
            <a:endParaRPr lang="da-DK" dirty="0"/>
          </a:p>
        </p:txBody>
      </p:sp>
      <p:sp>
        <p:nvSpPr>
          <p:cNvPr id="46" name="TextBox 45"/>
          <p:cNvSpPr txBox="1"/>
          <p:nvPr/>
        </p:nvSpPr>
        <p:spPr>
          <a:xfrm>
            <a:off x="6197068" y="3385192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2</a:t>
            </a:r>
            <a:endParaRPr lang="da-DK" dirty="0"/>
          </a:p>
        </p:txBody>
      </p:sp>
      <p:sp>
        <p:nvSpPr>
          <p:cNvPr id="63" name="TextBox 62"/>
          <p:cNvSpPr txBox="1"/>
          <p:nvPr/>
        </p:nvSpPr>
        <p:spPr>
          <a:xfrm>
            <a:off x="6360693" y="2155472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>
                <a:solidFill>
                  <a:srgbClr val="00FF00"/>
                </a:solidFill>
              </a:rPr>
              <a:t>i</a:t>
            </a:r>
            <a:r>
              <a:rPr lang="en-US" b="1" kern="0" baseline="-25000" dirty="0">
                <a:solidFill>
                  <a:srgbClr val="00FF00"/>
                </a:solidFill>
              </a:rPr>
              <a:t>6</a:t>
            </a:r>
            <a:endParaRPr lang="da-DK" b="1" dirty="0">
              <a:solidFill>
                <a:srgbClr val="00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60624" y="2764647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4</a:t>
            </a:r>
            <a:endParaRPr lang="da-DK" dirty="0"/>
          </a:p>
        </p:txBody>
      </p:sp>
      <p:grpSp>
        <p:nvGrpSpPr>
          <p:cNvPr id="3" name="Group 2"/>
          <p:cNvGrpSpPr/>
          <p:nvPr/>
        </p:nvGrpSpPr>
        <p:grpSpPr>
          <a:xfrm>
            <a:off x="2579568" y="2776434"/>
            <a:ext cx="5436653" cy="1311118"/>
            <a:chOff x="2579568" y="2776434"/>
            <a:chExt cx="5436653" cy="1311118"/>
          </a:xfrm>
        </p:grpSpPr>
        <p:sp>
          <p:nvSpPr>
            <p:cNvPr id="51" name="TextBox 50"/>
            <p:cNvSpPr txBox="1"/>
            <p:nvPr/>
          </p:nvSpPr>
          <p:spPr>
            <a:xfrm>
              <a:off x="5106188" y="368744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kern="0" dirty="0">
                  <a:solidFill>
                    <a:srgbClr val="00FF00"/>
                  </a:solidFill>
                </a:rPr>
                <a:t>i</a:t>
              </a:r>
              <a:r>
                <a:rPr lang="en-US" b="1" kern="0" baseline="-25000" dirty="0">
                  <a:solidFill>
                    <a:srgbClr val="00FF00"/>
                  </a:solidFill>
                </a:rPr>
                <a:t>1</a:t>
              </a:r>
              <a:endParaRPr lang="da-DK" b="1" dirty="0">
                <a:solidFill>
                  <a:srgbClr val="00FF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79568" y="3377729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kern="0" dirty="0">
                  <a:solidFill>
                    <a:srgbClr val="00FF00"/>
                  </a:solidFill>
                </a:rPr>
                <a:t>i</a:t>
              </a:r>
              <a:r>
                <a:rPr lang="en-US" b="1" kern="0" baseline="-25000" dirty="0">
                  <a:solidFill>
                    <a:srgbClr val="00FF00"/>
                  </a:solidFill>
                </a:rPr>
                <a:t>2</a:t>
              </a:r>
              <a:endParaRPr lang="da-DK" b="1" dirty="0">
                <a:solidFill>
                  <a:srgbClr val="00FF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76693" y="3081894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kern="0" dirty="0">
                  <a:solidFill>
                    <a:srgbClr val="00FF00"/>
                  </a:solidFill>
                </a:rPr>
                <a:t>i</a:t>
              </a:r>
              <a:r>
                <a:rPr lang="en-US" b="1" kern="0" baseline="-25000" dirty="0">
                  <a:solidFill>
                    <a:srgbClr val="00FF00"/>
                  </a:solidFill>
                </a:rPr>
                <a:t>3</a:t>
              </a:r>
              <a:endParaRPr lang="da-DK" b="1" dirty="0">
                <a:solidFill>
                  <a:srgbClr val="00FF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22202" y="2776434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kern="0" dirty="0">
                  <a:solidFill>
                    <a:srgbClr val="00FF00"/>
                  </a:solidFill>
                </a:rPr>
                <a:t>i</a:t>
              </a:r>
              <a:r>
                <a:rPr lang="en-US" b="1" kern="0" baseline="-25000" dirty="0">
                  <a:solidFill>
                    <a:srgbClr val="00FF00"/>
                  </a:solidFill>
                </a:rPr>
                <a:t>4</a:t>
              </a:r>
              <a:endParaRPr lang="da-DK" b="1" dirty="0">
                <a:solidFill>
                  <a:srgbClr val="00FF00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824418" y="2460580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>
                <a:solidFill>
                  <a:srgbClr val="00FF00"/>
                </a:solidFill>
              </a:rPr>
              <a:t>i</a:t>
            </a:r>
            <a:r>
              <a:rPr lang="en-US" b="1" kern="0" baseline="-25000" dirty="0">
                <a:solidFill>
                  <a:srgbClr val="00FF00"/>
                </a:solidFill>
              </a:rPr>
              <a:t>5</a:t>
            </a:r>
            <a:endParaRPr lang="da-DK" b="1" dirty="0">
              <a:solidFill>
                <a:srgbClr val="00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560318" y="1859637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>
                <a:solidFill>
                  <a:srgbClr val="00FF00"/>
                </a:solidFill>
              </a:rPr>
              <a:t>i</a:t>
            </a:r>
            <a:r>
              <a:rPr lang="en-US" b="1" kern="0" baseline="-25000" dirty="0">
                <a:solidFill>
                  <a:srgbClr val="00FF00"/>
                </a:solidFill>
              </a:rPr>
              <a:t>7</a:t>
            </a:r>
            <a:endParaRPr lang="da-DK" b="1" dirty="0">
              <a:solidFill>
                <a:srgbClr val="00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89646" y="1568545"/>
            <a:ext cx="4177147" cy="1296786"/>
            <a:chOff x="4289646" y="1568545"/>
            <a:chExt cx="4177147" cy="1296786"/>
          </a:xfrm>
        </p:grpSpPr>
        <p:sp>
          <p:nvSpPr>
            <p:cNvPr id="66" name="TextBox 65"/>
            <p:cNvSpPr txBox="1"/>
            <p:nvPr/>
          </p:nvSpPr>
          <p:spPr>
            <a:xfrm>
              <a:off x="6793818" y="2465221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+</a:t>
              </a:r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5</a:t>
              </a:r>
              <a:endParaRPr lang="da-DK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289646" y="2169386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+</a:t>
              </a:r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6</a:t>
              </a:r>
              <a:endParaRPr lang="da-DK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58577" y="1854301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+</a:t>
              </a:r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7</a:t>
              </a:r>
              <a:endParaRPr lang="da-DK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27265" y="1568545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</a:rPr>
                <a:t>+</a:t>
              </a:r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8</a:t>
              </a:r>
              <a:endParaRPr lang="da-DK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112889" y="1565733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kern="0" dirty="0">
                <a:solidFill>
                  <a:srgbClr val="00FF00"/>
                </a:solidFill>
              </a:rPr>
              <a:t>i</a:t>
            </a:r>
            <a:r>
              <a:rPr lang="en-US" b="1" kern="0" baseline="-25000" dirty="0">
                <a:solidFill>
                  <a:srgbClr val="00FF00"/>
                </a:solidFill>
              </a:rPr>
              <a:t>8</a:t>
            </a:r>
            <a:endParaRPr lang="da-DK" b="1" dirty="0">
              <a:solidFill>
                <a:srgbClr val="00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91046" y="3070107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+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kern="0" baseline="-25000" dirty="0">
                <a:solidFill>
                  <a:srgbClr val="FF0000"/>
                </a:solidFill>
              </a:rPr>
              <a:t>3</a:t>
            </a:r>
            <a:endParaRPr lang="da-DK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775580" y="2219462"/>
            <a:ext cx="9626" cy="1525854"/>
          </a:xfrm>
          <a:prstGeom prst="straightConnector1">
            <a:avLst/>
          </a:prstGeom>
          <a:noFill/>
          <a:ln w="47625" cap="flat" cmpd="sng" algn="ctr">
            <a:solidFill>
              <a:srgbClr val="3737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2831236" y="2268520"/>
            <a:ext cx="518356" cy="596812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3580388" y="2776434"/>
            <a:ext cx="244030" cy="94134"/>
          </a:xfrm>
          <a:prstGeom prst="straightConnector1">
            <a:avLst/>
          </a:prstGeom>
          <a:noFill/>
          <a:ln w="47625" cap="flat" cmpd="sng" algn="ctr">
            <a:solidFill>
              <a:srgbClr val="3737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177364" y="2823501"/>
            <a:ext cx="856649" cy="353043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55687" name="Group 455686"/>
          <p:cNvGrpSpPr/>
          <p:nvPr/>
        </p:nvGrpSpPr>
        <p:grpSpPr>
          <a:xfrm>
            <a:off x="5258980" y="1955581"/>
            <a:ext cx="1300625" cy="1514636"/>
            <a:chOff x="5258980" y="1955581"/>
            <a:chExt cx="1300625" cy="1514636"/>
          </a:xfrm>
        </p:grpSpPr>
        <p:cxnSp>
          <p:nvCxnSpPr>
            <p:cNvPr id="76" name="Straight Arrow Connector 75"/>
            <p:cNvCxnSpPr/>
            <p:nvPr/>
          </p:nvCxnSpPr>
          <p:spPr bwMode="auto">
            <a:xfrm flipV="1">
              <a:off x="5258980" y="1955581"/>
              <a:ext cx="0" cy="1209176"/>
            </a:xfrm>
            <a:prstGeom prst="straightConnector1">
              <a:avLst/>
            </a:prstGeom>
            <a:noFill/>
            <a:ln w="476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>
              <a:off x="5260603" y="1968655"/>
              <a:ext cx="1188323" cy="1501562"/>
            </a:xfrm>
            <a:prstGeom prst="straightConnector1">
              <a:avLst/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6559605" y="2560169"/>
              <a:ext cx="0" cy="908615"/>
            </a:xfrm>
            <a:prstGeom prst="straightConnector1">
              <a:avLst/>
            </a:prstGeom>
            <a:noFill/>
            <a:ln w="47625" cap="flat" cmpd="sng" algn="ctr">
              <a:solidFill>
                <a:srgbClr val="3737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7" name="Group 86"/>
          <p:cNvGrpSpPr/>
          <p:nvPr/>
        </p:nvGrpSpPr>
        <p:grpSpPr>
          <a:xfrm>
            <a:off x="7400221" y="2934112"/>
            <a:ext cx="2329313" cy="1906770"/>
            <a:chOff x="7496457" y="448194"/>
            <a:chExt cx="2329313" cy="1906770"/>
          </a:xfrm>
        </p:grpSpPr>
        <p:sp>
          <p:nvSpPr>
            <p:cNvPr id="88" name="Rounded Rectangular Callout 87"/>
            <p:cNvSpPr/>
            <p:nvPr/>
          </p:nvSpPr>
          <p:spPr bwMode="auto">
            <a:xfrm>
              <a:off x="7496457" y="448194"/>
              <a:ext cx="2329313" cy="1906770"/>
            </a:xfrm>
            <a:prstGeom prst="wedgeRoundRectCallout">
              <a:avLst>
                <a:gd name="adj1" fmla="val -22407"/>
                <a:gd name="adj2" fmla="val 8420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13583" y="644892"/>
              <a:ext cx="21368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>
                  <a:solidFill>
                    <a:srgbClr val="00FF00"/>
                  </a:solidFill>
                </a:rPr>
                <a:t>Queries</a:t>
              </a:r>
              <a:r>
                <a:rPr lang="da-DK" sz="1800" dirty="0"/>
                <a:t> in </a:t>
              </a:r>
              <a:r>
                <a:rPr lang="da-DK" sz="1800" dirty="0" err="1">
                  <a:solidFill>
                    <a:srgbClr val="FF00FF"/>
                  </a:solidFill>
                </a:rPr>
                <a:t>purple</a:t>
              </a:r>
              <a:r>
                <a:rPr lang="da-DK" sz="1800" dirty="0"/>
                <a:t> must </a:t>
              </a:r>
              <a:r>
                <a:rPr lang="da-DK" sz="1800" dirty="0" err="1"/>
                <a:t>read</a:t>
              </a:r>
              <a:r>
                <a:rPr lang="da-DK" sz="1800" dirty="0"/>
                <a:t> </a:t>
              </a:r>
              <a:r>
                <a:rPr lang="el-GR" sz="1800" dirty="0"/>
                <a:t>Ω</a:t>
              </a:r>
              <a:r>
                <a:rPr lang="da-DK" sz="1800" dirty="0"/>
                <a:t>(</a:t>
              </a:r>
              <a:r>
                <a:rPr lang="da-DK" sz="1800" i="1" dirty="0"/>
                <a:t>n</a:t>
              </a:r>
              <a:r>
                <a:rPr lang="da-DK" sz="1800" dirty="0"/>
                <a:t>) </a:t>
              </a:r>
              <a:r>
                <a:rPr lang="da-DK" sz="1800" dirty="0" err="1"/>
                <a:t>cells</a:t>
              </a:r>
              <a:r>
                <a:rPr lang="da-DK" sz="1800" dirty="0"/>
                <a:t> </a:t>
              </a:r>
              <a:r>
                <a:rPr lang="da-DK" sz="1800" dirty="0" err="1"/>
                <a:t>written</a:t>
              </a:r>
              <a:r>
                <a:rPr lang="da-DK" sz="1800" dirty="0"/>
                <a:t> by</a:t>
              </a:r>
              <a:r>
                <a:rPr lang="da-DK" sz="1800" dirty="0">
                  <a:solidFill>
                    <a:srgbClr val="FF0000"/>
                  </a:solidFill>
                </a:rPr>
                <a:t> </a:t>
              </a:r>
              <a:r>
                <a:rPr lang="da-DK" sz="1800" dirty="0" err="1">
                  <a:solidFill>
                    <a:srgbClr val="FF0000"/>
                  </a:solidFill>
                </a:rPr>
                <a:t>updates</a:t>
              </a:r>
              <a:r>
                <a:rPr lang="da-DK" sz="1800" dirty="0"/>
                <a:t> in </a:t>
              </a:r>
              <a:r>
                <a:rPr lang="da-DK" sz="1800" dirty="0" err="1">
                  <a:solidFill>
                    <a:srgbClr val="3737FF"/>
                  </a:solidFill>
                </a:rPr>
                <a:t>blue</a:t>
              </a:r>
              <a:r>
                <a:rPr lang="da-DK" sz="1800" dirty="0"/>
                <a:t>!</a:t>
              </a:r>
            </a:p>
          </p:txBody>
        </p:sp>
      </p:grpSp>
      <p:grpSp>
        <p:nvGrpSpPr>
          <p:cNvPr id="455689" name="Group 455688"/>
          <p:cNvGrpSpPr/>
          <p:nvPr/>
        </p:nvGrpSpPr>
        <p:grpSpPr>
          <a:xfrm>
            <a:off x="83949" y="2631983"/>
            <a:ext cx="541709" cy="498036"/>
            <a:chOff x="545949" y="2641608"/>
            <a:chExt cx="541709" cy="498036"/>
          </a:xfrm>
        </p:grpSpPr>
        <p:sp>
          <p:nvSpPr>
            <p:cNvPr id="86" name="Oval 85"/>
            <p:cNvSpPr/>
            <p:nvPr/>
          </p:nvSpPr>
          <p:spPr bwMode="auto">
            <a:xfrm>
              <a:off x="545949" y="2641608"/>
              <a:ext cx="541709" cy="49803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5688" name="TextBox 455687"/>
            <p:cNvSpPr txBox="1"/>
            <p:nvPr/>
          </p:nvSpPr>
          <p:spPr>
            <a:xfrm>
              <a:off x="661451" y="2672159"/>
              <a:ext cx="3500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/>
                <a:t>n</a:t>
              </a:r>
              <a:endParaRPr lang="da-DK" dirty="0"/>
            </a:p>
          </p:txBody>
        </p:sp>
      </p:grpSp>
      <p:cxnSp>
        <p:nvCxnSpPr>
          <p:cNvPr id="99" name="Straight Arrow Connector 98"/>
          <p:cNvCxnSpPr/>
          <p:nvPr/>
        </p:nvCxnSpPr>
        <p:spPr bwMode="auto">
          <a:xfrm>
            <a:off x="2831236" y="2219462"/>
            <a:ext cx="1596385" cy="136065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flipV="1">
            <a:off x="4741931" y="1859637"/>
            <a:ext cx="446086" cy="441841"/>
          </a:xfrm>
          <a:prstGeom prst="straightConnector1">
            <a:avLst/>
          </a:prstGeom>
          <a:noFill/>
          <a:ln w="47625" cap="flat" cmpd="sng" algn="ctr">
            <a:solidFill>
              <a:srgbClr val="3737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5486400" y="1859637"/>
            <a:ext cx="1559293" cy="709859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7" name="Group 106"/>
          <p:cNvGrpSpPr/>
          <p:nvPr/>
        </p:nvGrpSpPr>
        <p:grpSpPr>
          <a:xfrm>
            <a:off x="7496457" y="160184"/>
            <a:ext cx="2329313" cy="1906770"/>
            <a:chOff x="7496457" y="448194"/>
            <a:chExt cx="2329313" cy="1906770"/>
          </a:xfrm>
        </p:grpSpPr>
        <p:sp>
          <p:nvSpPr>
            <p:cNvPr id="108" name="Rounded Rectangular Callout 107"/>
            <p:cNvSpPr/>
            <p:nvPr/>
          </p:nvSpPr>
          <p:spPr bwMode="auto">
            <a:xfrm>
              <a:off x="7496457" y="448194"/>
              <a:ext cx="2329313" cy="1906770"/>
            </a:xfrm>
            <a:prstGeom prst="wedgeRoundRectCallout">
              <a:avLst>
                <a:gd name="adj1" fmla="val -53812"/>
                <a:gd name="adj2" fmla="val 69568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613583" y="644892"/>
              <a:ext cx="21368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>
                  <a:solidFill>
                    <a:srgbClr val="00FF00"/>
                  </a:solidFill>
                </a:rPr>
                <a:t>Queries</a:t>
              </a:r>
              <a:r>
                <a:rPr lang="da-DK" sz="1800" dirty="0"/>
                <a:t> in </a:t>
              </a:r>
              <a:r>
                <a:rPr lang="da-DK" sz="1800" dirty="0" err="1">
                  <a:solidFill>
                    <a:srgbClr val="FF00FF"/>
                  </a:solidFill>
                </a:rPr>
                <a:t>purple</a:t>
              </a:r>
              <a:r>
                <a:rPr lang="da-DK" sz="1800" dirty="0"/>
                <a:t> must </a:t>
              </a:r>
              <a:r>
                <a:rPr lang="da-DK" sz="1800" dirty="0" err="1"/>
                <a:t>read</a:t>
              </a:r>
              <a:r>
                <a:rPr lang="da-DK" sz="1800" dirty="0"/>
                <a:t> </a:t>
              </a:r>
              <a:r>
                <a:rPr lang="el-GR" sz="1800" dirty="0"/>
                <a:t>Ω</a:t>
              </a:r>
              <a:r>
                <a:rPr lang="da-DK" sz="1800" dirty="0"/>
                <a:t>(</a:t>
              </a:r>
              <a:r>
                <a:rPr lang="da-DK" sz="1800" i="1" dirty="0"/>
                <a:t>n</a:t>
              </a:r>
              <a:r>
                <a:rPr lang="da-DK" sz="1800" dirty="0"/>
                <a:t>/2) </a:t>
              </a:r>
              <a:r>
                <a:rPr lang="da-DK" sz="1800" dirty="0" err="1"/>
                <a:t>cells</a:t>
              </a:r>
              <a:r>
                <a:rPr lang="da-DK" sz="1800" dirty="0"/>
                <a:t> </a:t>
              </a:r>
              <a:r>
                <a:rPr lang="da-DK" sz="1800" dirty="0" err="1"/>
                <a:t>written</a:t>
              </a:r>
              <a:r>
                <a:rPr lang="da-DK" sz="1800" dirty="0"/>
                <a:t> by</a:t>
              </a:r>
              <a:r>
                <a:rPr lang="da-DK" sz="1800" dirty="0">
                  <a:solidFill>
                    <a:srgbClr val="FF0000"/>
                  </a:solidFill>
                </a:rPr>
                <a:t> </a:t>
              </a:r>
              <a:r>
                <a:rPr lang="da-DK" sz="1800" dirty="0" err="1">
                  <a:solidFill>
                    <a:srgbClr val="FF0000"/>
                  </a:solidFill>
                </a:rPr>
                <a:t>updates</a:t>
              </a:r>
              <a:r>
                <a:rPr lang="da-DK" sz="1800" dirty="0"/>
                <a:t> in </a:t>
              </a:r>
              <a:r>
                <a:rPr lang="da-DK" sz="1800" dirty="0" err="1">
                  <a:solidFill>
                    <a:srgbClr val="3737FF"/>
                  </a:solidFill>
                </a:rPr>
                <a:t>blue</a:t>
              </a:r>
              <a:r>
                <a:rPr lang="da-DK" sz="1800" dirty="0"/>
                <a:t>!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16026" y="2014175"/>
            <a:ext cx="963784" cy="498036"/>
            <a:chOff x="497164" y="2641608"/>
            <a:chExt cx="963784" cy="498036"/>
          </a:xfrm>
        </p:grpSpPr>
        <p:sp>
          <p:nvSpPr>
            <p:cNvPr id="111" name="Oval 110"/>
            <p:cNvSpPr/>
            <p:nvPr/>
          </p:nvSpPr>
          <p:spPr bwMode="auto">
            <a:xfrm>
              <a:off x="545949" y="2641608"/>
              <a:ext cx="541709" cy="49803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7164" y="2672159"/>
              <a:ext cx="963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/>
                <a:t>n</a:t>
              </a:r>
              <a:r>
                <a:rPr lang="da-DK" dirty="0"/>
                <a:t>/2</a:t>
              </a:r>
            </a:p>
          </p:txBody>
        </p:sp>
      </p:grpSp>
      <p:cxnSp>
        <p:nvCxnSpPr>
          <p:cNvPr id="455696" name="Straight Connector 455695"/>
          <p:cNvCxnSpPr>
            <a:endCxn id="111" idx="3"/>
          </p:cNvCxnSpPr>
          <p:nvPr/>
        </p:nvCxnSpPr>
        <p:spPr bwMode="auto">
          <a:xfrm flipV="1">
            <a:off x="549473" y="2439275"/>
            <a:ext cx="194669" cy="2356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9" name="Group 118"/>
          <p:cNvGrpSpPr/>
          <p:nvPr/>
        </p:nvGrpSpPr>
        <p:grpSpPr>
          <a:xfrm>
            <a:off x="636213" y="3215336"/>
            <a:ext cx="963784" cy="498036"/>
            <a:chOff x="497164" y="2641608"/>
            <a:chExt cx="963784" cy="498036"/>
          </a:xfrm>
        </p:grpSpPr>
        <p:sp>
          <p:nvSpPr>
            <p:cNvPr id="120" name="Oval 119"/>
            <p:cNvSpPr/>
            <p:nvPr/>
          </p:nvSpPr>
          <p:spPr bwMode="auto">
            <a:xfrm>
              <a:off x="545949" y="2641608"/>
              <a:ext cx="541709" cy="49803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97164" y="2672159"/>
              <a:ext cx="963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/>
                <a:t>n</a:t>
              </a:r>
              <a:r>
                <a:rPr lang="da-DK" dirty="0"/>
                <a:t>/2</a:t>
              </a:r>
            </a:p>
          </p:txBody>
        </p:sp>
      </p:grpSp>
      <p:cxnSp>
        <p:nvCxnSpPr>
          <p:cNvPr id="122" name="Straight Connector 121"/>
          <p:cNvCxnSpPr>
            <a:endCxn id="86" idx="5"/>
          </p:cNvCxnSpPr>
          <p:nvPr/>
        </p:nvCxnSpPr>
        <p:spPr bwMode="auto">
          <a:xfrm flipH="1" flipV="1">
            <a:off x="546327" y="3057083"/>
            <a:ext cx="197815" cy="23449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8" name="Group 127"/>
          <p:cNvGrpSpPr/>
          <p:nvPr/>
        </p:nvGrpSpPr>
        <p:grpSpPr>
          <a:xfrm>
            <a:off x="1288818" y="1690919"/>
            <a:ext cx="963784" cy="498036"/>
            <a:chOff x="497164" y="2641608"/>
            <a:chExt cx="963784" cy="498036"/>
          </a:xfrm>
        </p:grpSpPr>
        <p:sp>
          <p:nvSpPr>
            <p:cNvPr id="129" name="Oval 128"/>
            <p:cNvSpPr/>
            <p:nvPr/>
          </p:nvSpPr>
          <p:spPr bwMode="auto">
            <a:xfrm>
              <a:off x="545949" y="2641608"/>
              <a:ext cx="541709" cy="49803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97164" y="2672159"/>
              <a:ext cx="963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/>
                <a:t>n</a:t>
              </a:r>
              <a:r>
                <a:rPr lang="da-DK" dirty="0"/>
                <a:t>/4</a:t>
              </a:r>
            </a:p>
          </p:txBody>
        </p:sp>
      </p:grpSp>
      <p:cxnSp>
        <p:nvCxnSpPr>
          <p:cNvPr id="131" name="Straight Connector 130"/>
          <p:cNvCxnSpPr/>
          <p:nvPr/>
        </p:nvCxnSpPr>
        <p:spPr bwMode="auto">
          <a:xfrm flipV="1">
            <a:off x="1206520" y="2014176"/>
            <a:ext cx="150452" cy="15092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1" name="Group 80"/>
          <p:cNvGrpSpPr/>
          <p:nvPr/>
        </p:nvGrpSpPr>
        <p:grpSpPr>
          <a:xfrm>
            <a:off x="1127189" y="2346215"/>
            <a:ext cx="1186560" cy="1697961"/>
            <a:chOff x="1127189" y="2346215"/>
            <a:chExt cx="1186560" cy="1697961"/>
          </a:xfrm>
        </p:grpSpPr>
        <p:grpSp>
          <p:nvGrpSpPr>
            <p:cNvPr id="135" name="Group 134"/>
            <p:cNvGrpSpPr/>
            <p:nvPr/>
          </p:nvGrpSpPr>
          <p:grpSpPr>
            <a:xfrm>
              <a:off x="1321012" y="2346215"/>
              <a:ext cx="963784" cy="498036"/>
              <a:chOff x="506789" y="2641608"/>
              <a:chExt cx="963784" cy="498036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545949" y="2641608"/>
                <a:ext cx="541709" cy="49803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06789" y="2672159"/>
                <a:ext cx="963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dirty="0"/>
                  <a:t>n</a:t>
                </a:r>
                <a:r>
                  <a:rPr lang="da-DK" dirty="0"/>
                  <a:t>/4</a:t>
                </a: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1319412" y="2922115"/>
              <a:ext cx="963784" cy="498036"/>
              <a:chOff x="497164" y="2641608"/>
              <a:chExt cx="963784" cy="498036"/>
            </a:xfrm>
          </p:grpSpPr>
          <p:sp>
            <p:nvSpPr>
              <p:cNvPr id="139" name="Oval 138"/>
              <p:cNvSpPr/>
              <p:nvPr/>
            </p:nvSpPr>
            <p:spPr bwMode="auto">
              <a:xfrm>
                <a:off x="545949" y="2641608"/>
                <a:ext cx="541709" cy="49803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97164" y="2672159"/>
                <a:ext cx="963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dirty="0"/>
                  <a:t>n</a:t>
                </a:r>
                <a:r>
                  <a:rPr lang="da-DK" dirty="0"/>
                  <a:t>/4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349965" y="3546140"/>
              <a:ext cx="963784" cy="498036"/>
              <a:chOff x="538942" y="2641608"/>
              <a:chExt cx="963784" cy="498036"/>
            </a:xfrm>
          </p:grpSpPr>
          <p:sp>
            <p:nvSpPr>
              <p:cNvPr id="142" name="Oval 141"/>
              <p:cNvSpPr/>
              <p:nvPr/>
            </p:nvSpPr>
            <p:spPr bwMode="auto">
              <a:xfrm>
                <a:off x="565199" y="2641608"/>
                <a:ext cx="541709" cy="498036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538942" y="2672159"/>
                <a:ext cx="963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i="1" dirty="0"/>
                  <a:t>n</a:t>
                </a:r>
                <a:r>
                  <a:rPr lang="da-DK" dirty="0"/>
                  <a:t>/4</a:t>
                </a:r>
              </a:p>
            </p:txBody>
          </p:sp>
        </p:grpSp>
        <p:cxnSp>
          <p:nvCxnSpPr>
            <p:cNvPr id="147" name="Straight Connector 146"/>
            <p:cNvCxnSpPr>
              <a:stCxn id="111" idx="5"/>
              <a:endCxn id="136" idx="2"/>
            </p:cNvCxnSpPr>
            <p:nvPr/>
          </p:nvCxnSpPr>
          <p:spPr bwMode="auto">
            <a:xfrm>
              <a:off x="1127189" y="2439275"/>
              <a:ext cx="232983" cy="155958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flipV="1">
              <a:off x="1219288" y="3253837"/>
              <a:ext cx="148909" cy="12389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>
              <a:stCxn id="120" idx="5"/>
              <a:endCxn id="142" idx="2"/>
            </p:cNvCxnSpPr>
            <p:nvPr/>
          </p:nvCxnSpPr>
          <p:spPr bwMode="auto">
            <a:xfrm>
              <a:off x="1147376" y="3640436"/>
              <a:ext cx="228846" cy="154722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8" name="Group 167"/>
          <p:cNvGrpSpPr/>
          <p:nvPr/>
        </p:nvGrpSpPr>
        <p:grpSpPr>
          <a:xfrm>
            <a:off x="478118" y="2427570"/>
            <a:ext cx="4017826" cy="934831"/>
            <a:chOff x="3595498" y="3066722"/>
            <a:chExt cx="4017826" cy="934831"/>
          </a:xfrm>
        </p:grpSpPr>
        <p:sp>
          <p:nvSpPr>
            <p:cNvPr id="169" name="Rounded Rectangle 168"/>
            <p:cNvSpPr/>
            <p:nvPr/>
          </p:nvSpPr>
          <p:spPr bwMode="auto">
            <a:xfrm>
              <a:off x="3595498" y="3066722"/>
              <a:ext cx="2930177" cy="93483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3763219" y="3156564"/>
              <a:ext cx="3850105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da-DK" sz="1800" dirty="0"/>
                <a:t>(</a:t>
              </a:r>
              <a:r>
                <a:rPr lang="da-DK" sz="1800" i="1" dirty="0" err="1"/>
                <a:t>n</a:t>
              </a:r>
              <a:r>
                <a:rPr lang="da-DK" sz="1800" dirty="0" err="1"/>
                <a:t>lg</a:t>
              </a:r>
              <a:r>
                <a:rPr lang="da-DK" sz="1800" i="1" dirty="0" err="1"/>
                <a:t>n</a:t>
              </a:r>
              <a:r>
                <a:rPr lang="da-DK" sz="1800" dirty="0"/>
                <a:t>) in total!</a:t>
              </a:r>
            </a:p>
            <a:p>
              <a:r>
                <a:rPr lang="el-GR" sz="1800" dirty="0"/>
                <a:t>Ω</a:t>
              </a:r>
              <a:r>
                <a:rPr lang="da-DK" sz="1800" dirty="0"/>
                <a:t>(</a:t>
              </a:r>
              <a:r>
                <a:rPr lang="da-DK" sz="1800" dirty="0" err="1"/>
                <a:t>lg</a:t>
              </a:r>
              <a:r>
                <a:rPr lang="da-DK" sz="1800" i="1" dirty="0" err="1"/>
                <a:t>n</a:t>
              </a:r>
              <a:r>
                <a:rPr lang="da-DK" sz="1800" dirty="0"/>
                <a:t>) per operation!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2385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7" grpId="1" animBg="1"/>
      <p:bldP spid="126" grpId="0" animBg="1"/>
      <p:bldP spid="126" grpId="1" animBg="1"/>
      <p:bldP spid="118" grpId="0" animBg="1"/>
      <p:bldP spid="118" grpId="1" animBg="1"/>
      <p:bldP spid="117" grpId="0" animBg="1"/>
      <p:bldP spid="117" grpId="1" animBg="1"/>
      <p:bldP spid="39" grpId="0" animBg="1"/>
      <p:bldP spid="98" grpId="0" animBg="1"/>
      <p:bldP spid="98" grpId="1" animBg="1"/>
      <p:bldP spid="92" grpId="0" animBg="1"/>
      <p:bldP spid="92" grpId="1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Details</a:t>
            </a:r>
            <a:r>
              <a:rPr lang="da-DK" kern="0" dirty="0">
                <a:solidFill>
                  <a:srgbClr val="3737FF"/>
                </a:solidFill>
              </a:rPr>
              <a:t> for Dynamic </a:t>
            </a:r>
            <a:r>
              <a:rPr lang="da-DK" kern="0" dirty="0" err="1">
                <a:solidFill>
                  <a:srgbClr val="3737FF"/>
                </a:solidFill>
              </a:rPr>
              <a:t>Polynomial</a:t>
            </a:r>
            <a:r>
              <a:rPr lang="da-DK" kern="0" dirty="0">
                <a:solidFill>
                  <a:srgbClr val="3737FF"/>
                </a:solidFill>
              </a:rPr>
              <a:t> Evaluation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Sequence</a:t>
            </a:r>
            <a:r>
              <a:rPr lang="da-DK" kern="0" dirty="0"/>
              <a:t> of </a:t>
            </a:r>
            <a:r>
              <a:rPr lang="da-DK" i="1" kern="0" dirty="0"/>
              <a:t>n</a:t>
            </a:r>
            <a:r>
              <a:rPr lang="da-DK" kern="0" dirty="0"/>
              <a:t> </a:t>
            </a:r>
            <a:r>
              <a:rPr lang="da-DK" kern="0" dirty="0" err="1"/>
              <a:t>intermixed</a:t>
            </a:r>
            <a:r>
              <a:rPr lang="da-DK" kern="0" dirty="0"/>
              <a:t> </a:t>
            </a:r>
            <a:r>
              <a:rPr lang="da-DK" kern="0" dirty="0" err="1">
                <a:solidFill>
                  <a:srgbClr val="00FF00"/>
                </a:solidFill>
              </a:rPr>
              <a:t>queries</a:t>
            </a:r>
            <a:r>
              <a:rPr lang="da-DK" kern="0" dirty="0">
                <a:solidFill>
                  <a:srgbClr val="00FF00"/>
                </a:solidFill>
              </a:rPr>
              <a:t> </a:t>
            </a:r>
            <a:r>
              <a:rPr lang="da-DK" kern="0" dirty="0"/>
              <a:t>and </a:t>
            </a:r>
            <a:r>
              <a:rPr lang="da-DK" kern="0" dirty="0" err="1">
                <a:solidFill>
                  <a:srgbClr val="FF0000"/>
                </a:solidFill>
              </a:rPr>
              <a:t>updates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FF0000"/>
                </a:solidFill>
              </a:rPr>
              <a:t>Updates: 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i="1" kern="0" baseline="-25000" dirty="0">
                <a:solidFill>
                  <a:srgbClr val="FF0000"/>
                </a:solidFill>
              </a:rPr>
              <a:t>n-t</a:t>
            </a:r>
            <a:r>
              <a:rPr lang="en-US" i="1" kern="0" dirty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Times"/>
                <a:cs typeface="Times"/>
              </a:rPr>
              <a:t>← 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>
                <a:solidFill>
                  <a:srgbClr val="FF0000"/>
                </a:solidFill>
              </a:rPr>
              <a:t>t</a:t>
            </a:r>
            <a:r>
              <a:rPr lang="da-DK" kern="0" dirty="0"/>
              <a:t> </a:t>
            </a:r>
            <a:r>
              <a:rPr lang="da-DK" kern="0" dirty="0" err="1"/>
              <a:t>where</a:t>
            </a:r>
            <a:r>
              <a:rPr lang="da-DK" kern="0" dirty="0"/>
              <a:t> 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>
                <a:solidFill>
                  <a:srgbClr val="FF0000"/>
                </a:solidFill>
              </a:rPr>
              <a:t>t</a:t>
            </a:r>
            <a:r>
              <a:rPr lang="en-US" kern="0" dirty="0"/>
              <a:t> </a:t>
            </a:r>
            <a:r>
              <a:rPr lang="da-DK" kern="0" dirty="0"/>
              <a:t>uniform in 𝔽</a:t>
            </a:r>
            <a:r>
              <a:rPr lang="en-US" i="1" kern="0" baseline="-25000" dirty="0"/>
              <a:t>p</a:t>
            </a:r>
            <a:r>
              <a:rPr lang="da-DK" kern="0" dirty="0"/>
              <a:t>, for </a:t>
            </a:r>
            <a:r>
              <a:rPr lang="da-DK" i="1" kern="0" dirty="0"/>
              <a:t>t</a:t>
            </a:r>
            <a:r>
              <a:rPr lang="da-DK" kern="0" dirty="0"/>
              <a:t>=1,…,</a:t>
            </a:r>
            <a:r>
              <a:rPr lang="da-DK" i="1" kern="0" dirty="0"/>
              <a:t>n</a:t>
            </a:r>
            <a:endParaRPr lang="en-US" i="1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00FF00"/>
                </a:solidFill>
              </a:rPr>
              <a:t>Queries: </a:t>
            </a:r>
            <a:r>
              <a:rPr lang="da-DK" kern="0" dirty="0" err="1"/>
              <a:t>evaluate</a:t>
            </a:r>
            <a:r>
              <a:rPr lang="da-DK" kern="0" dirty="0"/>
              <a:t> </a:t>
            </a:r>
            <a:r>
              <a:rPr lang="da-DK" i="1" kern="0" dirty="0"/>
              <a:t>P</a:t>
            </a:r>
            <a:r>
              <a:rPr lang="da-DK" kern="0" dirty="0"/>
              <a:t>(</a:t>
            </a:r>
            <a:r>
              <a:rPr lang="da-DK" i="1" kern="0" dirty="0"/>
              <a:t>t</a:t>
            </a:r>
            <a:r>
              <a:rPr lang="da-DK" kern="0" dirty="0"/>
              <a:t>).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2B037-12A9-4B45-9F09-DD0D376FCDFC}"/>
              </a:ext>
            </a:extLst>
          </p:cNvPr>
          <p:cNvSpPr txBox="1"/>
          <p:nvPr/>
        </p:nvSpPr>
        <p:spPr>
          <a:xfrm>
            <a:off x="914400" y="5431972"/>
            <a:ext cx="7935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/>
              <a:t>P</a:t>
            </a:r>
            <a:r>
              <a:rPr lang="da-DK" kern="0" dirty="0"/>
              <a:t>(</a:t>
            </a:r>
            <a:r>
              <a:rPr lang="da-DK" i="1" kern="0" dirty="0"/>
              <a:t>x</a:t>
            </a:r>
            <a:r>
              <a:rPr lang="da-DK" kern="0" dirty="0"/>
              <a:t>)=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</a:t>
            </a:r>
            <a:r>
              <a:rPr lang="da-DK" kern="0" dirty="0"/>
              <a:t>+                            …                     +</a:t>
            </a:r>
            <a:r>
              <a:rPr lang="da-DK" i="1" kern="0" dirty="0"/>
              <a:t>a</a:t>
            </a:r>
            <a:r>
              <a:rPr lang="da-DK" kern="0" baseline="-25000" dirty="0"/>
              <a:t>1</a:t>
            </a:r>
            <a:r>
              <a:rPr lang="da-DK" i="1" kern="0" dirty="0"/>
              <a:t>x</a:t>
            </a:r>
            <a:r>
              <a:rPr lang="da-DK" kern="0" dirty="0"/>
              <a:t>+</a:t>
            </a:r>
            <a:r>
              <a:rPr lang="da-DK" i="1" kern="0" dirty="0"/>
              <a:t>a</a:t>
            </a:r>
            <a:r>
              <a:rPr lang="da-DK" kern="0" baseline="-25000" dirty="0"/>
              <a:t>0</a:t>
            </a:r>
          </a:p>
          <a:p>
            <a:endParaRPr lang="en-DK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1B997B-69D9-E045-BD9C-BA6D1ED5A840}"/>
              </a:ext>
            </a:extLst>
          </p:cNvPr>
          <p:cNvCxnSpPr>
            <a:cxnSpLocks/>
          </p:cNvCxnSpPr>
          <p:nvPr/>
        </p:nvCxnSpPr>
        <p:spPr bwMode="auto">
          <a:xfrm>
            <a:off x="1476260" y="5337487"/>
            <a:ext cx="751350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AFEB985-23AA-C94C-811A-AF1E084A75C8}"/>
              </a:ext>
            </a:extLst>
          </p:cNvPr>
          <p:cNvSpPr txBox="1"/>
          <p:nvPr/>
        </p:nvSpPr>
        <p:spPr>
          <a:xfrm>
            <a:off x="8667250" y="4910103"/>
            <a:ext cx="102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dirty="0"/>
              <a:t>time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0A51B2-3A22-9441-9052-A21658DDED54}"/>
              </a:ext>
            </a:extLst>
          </p:cNvPr>
          <p:cNvSpPr txBox="1"/>
          <p:nvPr/>
        </p:nvSpPr>
        <p:spPr>
          <a:xfrm>
            <a:off x="1881394" y="4967758"/>
            <a:ext cx="71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(1)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928B9A-7319-4847-B270-8391CAE66932}"/>
              </a:ext>
            </a:extLst>
          </p:cNvPr>
          <p:cNvSpPr txBox="1"/>
          <p:nvPr/>
        </p:nvSpPr>
        <p:spPr>
          <a:xfrm>
            <a:off x="2829053" y="4956741"/>
            <a:ext cx="86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(2)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68F74BA-D6CF-B242-A4BA-8F1682B7B744}"/>
              </a:ext>
            </a:extLst>
          </p:cNvPr>
          <p:cNvSpPr txBox="1"/>
          <p:nvPr/>
        </p:nvSpPr>
        <p:spPr>
          <a:xfrm>
            <a:off x="3781554" y="4956741"/>
            <a:ext cx="86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(3)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CC92FF-1C33-714F-9EC9-E0EF2F50C434}"/>
              </a:ext>
            </a:extLst>
          </p:cNvPr>
          <p:cNvSpPr txBox="1"/>
          <p:nvPr/>
        </p:nvSpPr>
        <p:spPr>
          <a:xfrm>
            <a:off x="5237428" y="4886961"/>
            <a:ext cx="103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solidFill>
                  <a:srgbClr val="FF0000"/>
                </a:solidFill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B79641F-048C-DC44-9B8A-B811F16FACBB}"/>
              </a:ext>
            </a:extLst>
          </p:cNvPr>
          <p:cNvSpPr txBox="1"/>
          <p:nvPr/>
        </p:nvSpPr>
        <p:spPr>
          <a:xfrm>
            <a:off x="7980749" y="4967853"/>
            <a:ext cx="86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n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437D939-9F35-B749-BA25-CF25255B884B}"/>
              </a:ext>
            </a:extLst>
          </p:cNvPr>
          <p:cNvSpPr txBox="1"/>
          <p:nvPr/>
        </p:nvSpPr>
        <p:spPr>
          <a:xfrm>
            <a:off x="4713784" y="4967047"/>
            <a:ext cx="72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(4)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805B90E-D896-F748-90FD-1366021B8B50}"/>
              </a:ext>
            </a:extLst>
          </p:cNvPr>
          <p:cNvSpPr txBox="1"/>
          <p:nvPr/>
        </p:nvSpPr>
        <p:spPr>
          <a:xfrm>
            <a:off x="6879903" y="4957857"/>
            <a:ext cx="103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n</a:t>
            </a:r>
            <a:r>
              <a:rPr lang="en-US" sz="1800" kern="0" dirty="0">
                <a:solidFill>
                  <a:srgbClr val="00FF00"/>
                </a:solidFill>
              </a:rPr>
              <a:t>-1)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AB37B7-47BE-B94D-822A-937D4C379DA9}"/>
              </a:ext>
            </a:extLst>
          </p:cNvPr>
          <p:cNvSpPr txBox="1"/>
          <p:nvPr/>
        </p:nvSpPr>
        <p:spPr>
          <a:xfrm>
            <a:off x="5621794" y="4942393"/>
            <a:ext cx="103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n</a:t>
            </a:r>
            <a:r>
              <a:rPr lang="en-US" sz="1800" kern="0" dirty="0">
                <a:solidFill>
                  <a:srgbClr val="00FF00"/>
                </a:solidFill>
              </a:rPr>
              <a:t>-2)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FCC19C1-B1FD-2244-B3EC-ECC22A4C4A33}"/>
              </a:ext>
            </a:extLst>
          </p:cNvPr>
          <p:cNvSpPr/>
          <p:nvPr/>
        </p:nvSpPr>
        <p:spPr bwMode="auto">
          <a:xfrm>
            <a:off x="1484729" y="4096525"/>
            <a:ext cx="3842558" cy="1224705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8DEEA80-9C62-FA4F-A83B-E316715F37C7}"/>
              </a:ext>
            </a:extLst>
          </p:cNvPr>
          <p:cNvSpPr/>
          <p:nvPr/>
        </p:nvSpPr>
        <p:spPr bwMode="auto">
          <a:xfrm>
            <a:off x="5327287" y="4093122"/>
            <a:ext cx="3317834" cy="1224705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7E5540-14D0-F346-96D3-4B7B116C9CCE}"/>
              </a:ext>
            </a:extLst>
          </p:cNvPr>
          <p:cNvGrpSpPr/>
          <p:nvPr/>
        </p:nvGrpSpPr>
        <p:grpSpPr>
          <a:xfrm>
            <a:off x="1446646" y="4468532"/>
            <a:ext cx="1163922" cy="864981"/>
            <a:chOff x="1446646" y="4468532"/>
            <a:chExt cx="1163922" cy="86498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D6DAC9F-A1B1-B44F-80AA-6F97386F452D}"/>
                </a:ext>
              </a:extLst>
            </p:cNvPr>
            <p:cNvSpPr txBox="1"/>
            <p:nvPr/>
          </p:nvSpPr>
          <p:spPr>
            <a:xfrm>
              <a:off x="1571040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1</a:t>
              </a:r>
              <a:endParaRPr lang="da-DK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BFCC97C-5BE6-884E-BE1B-38229849A58F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</a:t>
              </a:r>
              <a:r>
                <a:rPr lang="en-US" kern="0" baseline="-25000" dirty="0">
                  <a:solidFill>
                    <a:srgbClr val="FF0000"/>
                  </a:solidFill>
                </a:rPr>
                <a:t>-1</a:t>
              </a:r>
              <a:endParaRPr lang="da-DK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ED2CFE9-99A5-2B44-993F-E5C27313AB6C}"/>
                </a:ext>
              </a:extLst>
            </p:cNvPr>
            <p:cNvSpPr txBox="1"/>
            <p:nvPr/>
          </p:nvSpPr>
          <p:spPr>
            <a:xfrm rot="16200000">
              <a:off x="1552226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459C831-43B7-774A-BFD2-1DF24784E17E}"/>
              </a:ext>
            </a:extLst>
          </p:cNvPr>
          <p:cNvGrpSpPr/>
          <p:nvPr/>
        </p:nvGrpSpPr>
        <p:grpSpPr>
          <a:xfrm>
            <a:off x="2375193" y="4453593"/>
            <a:ext cx="1163922" cy="864981"/>
            <a:chOff x="1446646" y="4468532"/>
            <a:chExt cx="1163922" cy="86498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8609086-B9DB-B547-B91E-06FAC91958D9}"/>
                </a:ext>
              </a:extLst>
            </p:cNvPr>
            <p:cNvSpPr txBox="1"/>
            <p:nvPr/>
          </p:nvSpPr>
          <p:spPr>
            <a:xfrm>
              <a:off x="1571040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2</a:t>
              </a:r>
              <a:endParaRPr lang="da-DK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1AC6E10-0BF2-0040-AFA6-4D5620C8F1A4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</a:t>
              </a:r>
              <a:r>
                <a:rPr lang="en-US" kern="0" baseline="-25000" dirty="0">
                  <a:solidFill>
                    <a:srgbClr val="FF0000"/>
                  </a:solidFill>
                </a:rPr>
                <a:t>-2</a:t>
              </a:r>
              <a:endParaRPr lang="da-DK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4F59F22-C8CA-9C40-8A97-75ABEE826015}"/>
                </a:ext>
              </a:extLst>
            </p:cNvPr>
            <p:cNvSpPr txBox="1"/>
            <p:nvPr/>
          </p:nvSpPr>
          <p:spPr>
            <a:xfrm rot="16200000">
              <a:off x="1552226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5266223-CEC3-3240-A7AA-57130DB6E8A0}"/>
              </a:ext>
            </a:extLst>
          </p:cNvPr>
          <p:cNvGrpSpPr/>
          <p:nvPr/>
        </p:nvGrpSpPr>
        <p:grpSpPr>
          <a:xfrm>
            <a:off x="3321170" y="4453419"/>
            <a:ext cx="1163922" cy="864981"/>
            <a:chOff x="1446646" y="4468532"/>
            <a:chExt cx="1163922" cy="86498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35653DE-9D3F-434B-9616-AC0CCE6BFADF}"/>
                </a:ext>
              </a:extLst>
            </p:cNvPr>
            <p:cNvSpPr txBox="1"/>
            <p:nvPr/>
          </p:nvSpPr>
          <p:spPr>
            <a:xfrm>
              <a:off x="1571040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3</a:t>
              </a:r>
              <a:endParaRPr lang="da-DK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DCD820E-FC79-2846-80AC-0AF209A7251E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</a:t>
              </a:r>
              <a:r>
                <a:rPr lang="en-US" kern="0" baseline="-25000" dirty="0">
                  <a:solidFill>
                    <a:srgbClr val="FF0000"/>
                  </a:solidFill>
                </a:rPr>
                <a:t>-3</a:t>
              </a:r>
              <a:endParaRPr lang="da-DK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0CCE79B-7E79-794F-A651-61D91320A9C6}"/>
                </a:ext>
              </a:extLst>
            </p:cNvPr>
            <p:cNvSpPr txBox="1"/>
            <p:nvPr/>
          </p:nvSpPr>
          <p:spPr>
            <a:xfrm rot="16200000">
              <a:off x="1552226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25D7768-2A45-D442-B4A9-10F8C25109C9}"/>
              </a:ext>
            </a:extLst>
          </p:cNvPr>
          <p:cNvGrpSpPr/>
          <p:nvPr/>
        </p:nvGrpSpPr>
        <p:grpSpPr>
          <a:xfrm>
            <a:off x="4267147" y="4462174"/>
            <a:ext cx="1163922" cy="864981"/>
            <a:chOff x="1446646" y="4468532"/>
            <a:chExt cx="1163922" cy="864981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B23085A-6DE5-CE4D-9C9B-9BC6AE8266A5}"/>
                </a:ext>
              </a:extLst>
            </p:cNvPr>
            <p:cNvSpPr txBox="1"/>
            <p:nvPr/>
          </p:nvSpPr>
          <p:spPr>
            <a:xfrm>
              <a:off x="1571040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4</a:t>
              </a:r>
              <a:endParaRPr lang="da-DK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67B50E0A-96B0-1E4F-97DE-952E7168BE33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</a:t>
              </a:r>
              <a:r>
                <a:rPr lang="en-US" kern="0" baseline="-25000" dirty="0">
                  <a:solidFill>
                    <a:srgbClr val="FF0000"/>
                  </a:solidFill>
                </a:rPr>
                <a:t>-4</a:t>
              </a:r>
              <a:endParaRPr lang="da-DK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93F96D7-6DDD-C943-B91C-8727580B9BDB}"/>
                </a:ext>
              </a:extLst>
            </p:cNvPr>
            <p:cNvSpPr txBox="1"/>
            <p:nvPr/>
          </p:nvSpPr>
          <p:spPr>
            <a:xfrm rot="16200000">
              <a:off x="1552226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F2D00EE-F4DA-D94A-A521-25DB46E792E0}"/>
              </a:ext>
            </a:extLst>
          </p:cNvPr>
          <p:cNvGrpSpPr/>
          <p:nvPr/>
        </p:nvGrpSpPr>
        <p:grpSpPr>
          <a:xfrm>
            <a:off x="6385879" y="4438646"/>
            <a:ext cx="1039528" cy="864981"/>
            <a:chOff x="1416802" y="4468532"/>
            <a:chExt cx="1039528" cy="86498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BB0433F-6DE1-5744-965F-BC70573A4894}"/>
                </a:ext>
              </a:extLst>
            </p:cNvPr>
            <p:cNvSpPr txBox="1"/>
            <p:nvPr/>
          </p:nvSpPr>
          <p:spPr>
            <a:xfrm>
              <a:off x="1416802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</a:t>
              </a:r>
              <a:r>
                <a:rPr lang="en-US" kern="0" baseline="-25000" dirty="0">
                  <a:solidFill>
                    <a:srgbClr val="FF0000"/>
                  </a:solidFill>
                </a:rPr>
                <a:t>-1</a:t>
              </a:r>
              <a:endParaRPr lang="da-DK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7B1ADFF-5AD0-A143-9B23-E772396AA9C4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kern="0" baseline="-25000" dirty="0">
                  <a:solidFill>
                    <a:srgbClr val="FF0000"/>
                  </a:solidFill>
                </a:rPr>
                <a:t>1</a:t>
              </a:r>
              <a:endParaRPr lang="da-DK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E6270EF-6F7C-4540-8BE8-5636CA3DB291}"/>
                </a:ext>
              </a:extLst>
            </p:cNvPr>
            <p:cNvSpPr txBox="1"/>
            <p:nvPr/>
          </p:nvSpPr>
          <p:spPr>
            <a:xfrm rot="16200000">
              <a:off x="1442056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3443467-B640-4846-B28C-624712994E6B}"/>
              </a:ext>
            </a:extLst>
          </p:cNvPr>
          <p:cNvGrpSpPr/>
          <p:nvPr/>
        </p:nvGrpSpPr>
        <p:grpSpPr>
          <a:xfrm>
            <a:off x="7697695" y="4436151"/>
            <a:ext cx="1069358" cy="864981"/>
            <a:chOff x="1475108" y="4468532"/>
            <a:chExt cx="1069358" cy="86498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C0DEB51-FDA2-4E4B-A135-80238F8E3AF8}"/>
                </a:ext>
              </a:extLst>
            </p:cNvPr>
            <p:cNvSpPr txBox="1"/>
            <p:nvPr/>
          </p:nvSpPr>
          <p:spPr>
            <a:xfrm>
              <a:off x="1504938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</a:t>
              </a:r>
              <a:endParaRPr lang="da-DK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6C39308-C7C2-CF49-A6F3-E5AE76A1FB1F}"/>
                </a:ext>
              </a:extLst>
            </p:cNvPr>
            <p:cNvSpPr txBox="1"/>
            <p:nvPr/>
          </p:nvSpPr>
          <p:spPr>
            <a:xfrm>
              <a:off x="1479697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kern="0" baseline="-25000" dirty="0">
                  <a:solidFill>
                    <a:srgbClr val="FF0000"/>
                  </a:solidFill>
                </a:rPr>
                <a:t>0</a:t>
              </a:r>
              <a:endParaRPr lang="da-DK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0ADC516-8942-4A49-AD19-88DECA296A35}"/>
                </a:ext>
              </a:extLst>
            </p:cNvPr>
            <p:cNvSpPr txBox="1"/>
            <p:nvPr/>
          </p:nvSpPr>
          <p:spPr>
            <a:xfrm rot="16200000">
              <a:off x="1475107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ACAD503-C91D-FF44-88B5-4E1B135BC5B0}"/>
              </a:ext>
            </a:extLst>
          </p:cNvPr>
          <p:cNvSpPr/>
          <p:nvPr/>
        </p:nvSpPr>
        <p:spPr bwMode="auto">
          <a:xfrm>
            <a:off x="1483453" y="4099487"/>
            <a:ext cx="1909942" cy="1224705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C9AF97E1-D396-7048-921C-E82004BB9162}"/>
              </a:ext>
            </a:extLst>
          </p:cNvPr>
          <p:cNvSpPr/>
          <p:nvPr/>
        </p:nvSpPr>
        <p:spPr bwMode="auto">
          <a:xfrm>
            <a:off x="3401984" y="4096058"/>
            <a:ext cx="1925303" cy="1224705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B8EECFF-730A-B843-832C-31888B6D9E46}"/>
              </a:ext>
            </a:extLst>
          </p:cNvPr>
          <p:cNvSpPr/>
          <p:nvPr/>
        </p:nvSpPr>
        <p:spPr bwMode="auto">
          <a:xfrm>
            <a:off x="5326183" y="4093122"/>
            <a:ext cx="1909942" cy="1224705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35D0A8C-FD64-B24E-BCEB-23BCE746E71F}"/>
              </a:ext>
            </a:extLst>
          </p:cNvPr>
          <p:cNvSpPr/>
          <p:nvPr/>
        </p:nvSpPr>
        <p:spPr bwMode="auto">
          <a:xfrm>
            <a:off x="7243212" y="4093122"/>
            <a:ext cx="1925303" cy="1224705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358451" y="2342833"/>
            <a:ext cx="2329313" cy="1906770"/>
            <a:chOff x="7496457" y="448194"/>
            <a:chExt cx="2329313" cy="1906770"/>
          </a:xfrm>
        </p:grpSpPr>
        <p:sp>
          <p:nvSpPr>
            <p:cNvPr id="14" name="Rounded Rectangular Callout 13"/>
            <p:cNvSpPr/>
            <p:nvPr/>
          </p:nvSpPr>
          <p:spPr bwMode="auto">
            <a:xfrm>
              <a:off x="7496457" y="448194"/>
              <a:ext cx="2329313" cy="1906770"/>
            </a:xfrm>
            <a:prstGeom prst="wedgeRoundRectCallout">
              <a:avLst>
                <a:gd name="adj1" fmla="val -53812"/>
                <a:gd name="adj2" fmla="val 8319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13583" y="644892"/>
              <a:ext cx="213680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/>
                <a:t>How </a:t>
              </a:r>
              <a:r>
                <a:rPr lang="da-DK" sz="1800" dirty="0" err="1"/>
                <a:t>much</a:t>
              </a:r>
              <a:r>
                <a:rPr lang="da-DK" sz="1800" dirty="0"/>
                <a:t> </a:t>
              </a:r>
              <a:r>
                <a:rPr lang="da-DK" sz="1800" i="1" dirty="0"/>
                <a:t>information</a:t>
              </a:r>
              <a:r>
                <a:rPr lang="da-DK" sz="1800" dirty="0"/>
                <a:t> must </a:t>
              </a:r>
              <a:r>
                <a:rPr lang="da-DK" sz="1800" dirty="0" err="1"/>
                <a:t>be</a:t>
              </a:r>
              <a:r>
                <a:rPr lang="da-DK" sz="1800" dirty="0"/>
                <a:t> </a:t>
              </a:r>
              <a:r>
                <a:rPr lang="da-DK" sz="1800" dirty="0" err="1"/>
                <a:t>transfered</a:t>
              </a:r>
              <a:r>
                <a:rPr lang="da-DK" sz="1800" dirty="0"/>
                <a:t> from </a:t>
              </a:r>
              <a:r>
                <a:rPr lang="da-DK" sz="1800" dirty="0" err="1">
                  <a:solidFill>
                    <a:srgbClr val="3737FF"/>
                  </a:solidFill>
                </a:rPr>
                <a:t>blue</a:t>
              </a:r>
              <a:r>
                <a:rPr lang="da-DK" sz="1800" dirty="0">
                  <a:solidFill>
                    <a:srgbClr val="3737FF"/>
                  </a:solidFill>
                </a:rPr>
                <a:t> </a:t>
              </a:r>
              <a:r>
                <a:rPr lang="da-DK" sz="1800" dirty="0"/>
                <a:t>to </a:t>
              </a:r>
              <a:r>
                <a:rPr lang="da-DK" sz="1800" dirty="0" err="1">
                  <a:solidFill>
                    <a:srgbClr val="FF00FF"/>
                  </a:solidFill>
                </a:rPr>
                <a:t>purple</a:t>
              </a:r>
              <a:r>
                <a:rPr lang="da-DK" sz="1800" dirty="0"/>
                <a:t>?</a:t>
              </a:r>
            </a:p>
          </p:txBody>
        </p:sp>
      </p:grp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9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 animBg="1"/>
      <p:bldP spid="85" grpId="1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5140" y="1160463"/>
            <a:ext cx="88503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da-DK" kern="0" dirty="0" err="1">
                <a:solidFill>
                  <a:srgbClr val="3737FF"/>
                </a:solidFill>
              </a:rPr>
              <a:t>Details</a:t>
            </a:r>
            <a:r>
              <a:rPr lang="da-DK" kern="0" dirty="0">
                <a:solidFill>
                  <a:srgbClr val="3737FF"/>
                </a:solidFill>
              </a:rPr>
              <a:t> for Dynamic </a:t>
            </a:r>
            <a:r>
              <a:rPr lang="da-DK" kern="0" dirty="0" err="1">
                <a:solidFill>
                  <a:srgbClr val="3737FF"/>
                </a:solidFill>
              </a:rPr>
              <a:t>Polynomial</a:t>
            </a:r>
            <a:r>
              <a:rPr lang="da-DK" kern="0" dirty="0">
                <a:solidFill>
                  <a:srgbClr val="3737FF"/>
                </a:solidFill>
              </a:rPr>
              <a:t> Evaluation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 err="1"/>
              <a:t>Sequence</a:t>
            </a:r>
            <a:r>
              <a:rPr lang="da-DK" kern="0" dirty="0"/>
              <a:t> of </a:t>
            </a:r>
            <a:r>
              <a:rPr lang="da-DK" i="1" kern="0" dirty="0"/>
              <a:t>n</a:t>
            </a:r>
            <a:r>
              <a:rPr lang="da-DK" kern="0" dirty="0"/>
              <a:t> </a:t>
            </a:r>
            <a:r>
              <a:rPr lang="da-DK" kern="0" dirty="0" err="1"/>
              <a:t>intermixed</a:t>
            </a:r>
            <a:r>
              <a:rPr lang="da-DK" kern="0" dirty="0"/>
              <a:t> </a:t>
            </a:r>
            <a:r>
              <a:rPr lang="da-DK" kern="0" dirty="0" err="1">
                <a:solidFill>
                  <a:srgbClr val="00FF00"/>
                </a:solidFill>
              </a:rPr>
              <a:t>queries</a:t>
            </a:r>
            <a:r>
              <a:rPr lang="da-DK" kern="0" dirty="0">
                <a:solidFill>
                  <a:srgbClr val="00FF00"/>
                </a:solidFill>
              </a:rPr>
              <a:t> </a:t>
            </a:r>
            <a:r>
              <a:rPr lang="da-DK" kern="0" dirty="0"/>
              <a:t>and </a:t>
            </a:r>
            <a:r>
              <a:rPr lang="da-DK" kern="0" dirty="0" err="1">
                <a:solidFill>
                  <a:srgbClr val="FF0000"/>
                </a:solidFill>
              </a:rPr>
              <a:t>updates</a:t>
            </a:r>
            <a:r>
              <a:rPr lang="da-DK" kern="0" dirty="0"/>
              <a:t>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a-DK" kern="0" dirty="0">
                <a:solidFill>
                  <a:srgbClr val="FF0000"/>
                </a:solidFill>
              </a:rPr>
              <a:t>Updates: </a:t>
            </a:r>
            <a:r>
              <a:rPr lang="en-US" i="1" kern="0" dirty="0">
                <a:solidFill>
                  <a:srgbClr val="FF0000"/>
                </a:solidFill>
              </a:rPr>
              <a:t>a</a:t>
            </a:r>
            <a:r>
              <a:rPr lang="en-US" i="1" kern="0" baseline="-25000" dirty="0">
                <a:solidFill>
                  <a:srgbClr val="FF0000"/>
                </a:solidFill>
              </a:rPr>
              <a:t>n-t</a:t>
            </a:r>
            <a:r>
              <a:rPr lang="en-US" i="1" kern="0" dirty="0">
                <a:solidFill>
                  <a:srgbClr val="FF0000"/>
                </a:solidFill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Times"/>
                <a:cs typeface="Times"/>
              </a:rPr>
              <a:t>← 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>
                <a:solidFill>
                  <a:srgbClr val="FF0000"/>
                </a:solidFill>
              </a:rPr>
              <a:t>t</a:t>
            </a:r>
            <a:r>
              <a:rPr lang="da-DK" kern="0" dirty="0"/>
              <a:t> </a:t>
            </a:r>
            <a:r>
              <a:rPr lang="da-DK" kern="0" dirty="0" err="1"/>
              <a:t>where</a:t>
            </a:r>
            <a:r>
              <a:rPr lang="da-DK" kern="0" dirty="0"/>
              <a:t> </a:t>
            </a:r>
            <a:r>
              <a:rPr lang="el-GR" kern="0" dirty="0">
                <a:solidFill>
                  <a:srgbClr val="FF0000"/>
                </a:solidFill>
                <a:latin typeface="Times New Roman"/>
                <a:cs typeface="Times New Roman"/>
              </a:rPr>
              <a:t>Δ</a:t>
            </a:r>
            <a:r>
              <a:rPr lang="en-US" i="1" kern="0" baseline="-25000" dirty="0">
                <a:solidFill>
                  <a:srgbClr val="FF0000"/>
                </a:solidFill>
              </a:rPr>
              <a:t>t</a:t>
            </a:r>
            <a:r>
              <a:rPr lang="en-US" kern="0" dirty="0"/>
              <a:t> </a:t>
            </a:r>
            <a:r>
              <a:rPr lang="da-DK" kern="0" dirty="0"/>
              <a:t>uniform in 𝔽</a:t>
            </a:r>
            <a:r>
              <a:rPr lang="en-US" i="1" kern="0" baseline="-25000" dirty="0"/>
              <a:t>p</a:t>
            </a:r>
            <a:r>
              <a:rPr lang="da-DK" kern="0" dirty="0"/>
              <a:t>, for </a:t>
            </a:r>
            <a:r>
              <a:rPr lang="da-DK" i="1" kern="0" dirty="0"/>
              <a:t>t</a:t>
            </a:r>
            <a:r>
              <a:rPr lang="da-DK" kern="0" dirty="0"/>
              <a:t>=1,…,</a:t>
            </a:r>
            <a:r>
              <a:rPr lang="da-DK" i="1" kern="0" dirty="0"/>
              <a:t>n</a:t>
            </a:r>
            <a:endParaRPr lang="en-US" i="1" kern="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kern="0" dirty="0">
                <a:solidFill>
                  <a:srgbClr val="00FF00"/>
                </a:solidFill>
              </a:rPr>
              <a:t>Queries: </a:t>
            </a:r>
            <a:r>
              <a:rPr lang="da-DK" kern="0" dirty="0" err="1"/>
              <a:t>evaluate</a:t>
            </a:r>
            <a:r>
              <a:rPr lang="da-DK" kern="0" dirty="0"/>
              <a:t> </a:t>
            </a:r>
            <a:r>
              <a:rPr lang="da-DK" i="1" kern="0" dirty="0"/>
              <a:t>P</a:t>
            </a:r>
            <a:r>
              <a:rPr lang="da-DK" kern="0" dirty="0"/>
              <a:t>(</a:t>
            </a:r>
            <a:r>
              <a:rPr lang="da-DK" i="1" kern="0" dirty="0"/>
              <a:t>t</a:t>
            </a:r>
            <a:r>
              <a:rPr lang="da-DK" kern="0" dirty="0"/>
              <a:t>).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da-DK" kern="0" dirty="0"/>
          </a:p>
          <a:p>
            <a:pPr marL="342900" indent="-342900">
              <a:buFont typeface="Wingdings" pitchFamily="2" charset="2"/>
              <a:buChar char="§"/>
            </a:pPr>
            <a:r>
              <a:rPr lang="da-DK" kern="0" dirty="0" err="1"/>
              <a:t>Consider</a:t>
            </a:r>
            <a:r>
              <a:rPr lang="da-DK" kern="0" dirty="0"/>
              <a:t> </a:t>
            </a:r>
            <a:r>
              <a:rPr lang="da-DK" kern="0" dirty="0">
                <a:solidFill>
                  <a:srgbClr val="3737FF"/>
                </a:solidFill>
              </a:rPr>
              <a:t>interval</a:t>
            </a:r>
            <a:r>
              <a:rPr lang="da-DK" kern="0" dirty="0"/>
              <a:t> of </a:t>
            </a:r>
            <a:r>
              <a:rPr lang="da-DK" i="1" kern="0" dirty="0"/>
              <a:t>k</a:t>
            </a:r>
            <a:r>
              <a:rPr lang="da-DK" kern="0" dirty="0"/>
              <a:t> </a:t>
            </a:r>
            <a:r>
              <a:rPr lang="da-DK" kern="0" dirty="0" err="1"/>
              <a:t>updates</a:t>
            </a:r>
            <a:r>
              <a:rPr lang="da-DK" kern="0" dirty="0"/>
              <a:t> (and </a:t>
            </a:r>
            <a:r>
              <a:rPr lang="da-DK" kern="0" dirty="0" err="1"/>
              <a:t>queries</a:t>
            </a:r>
            <a:r>
              <a:rPr lang="da-DK" kern="0" dirty="0"/>
              <a:t>) </a:t>
            </a:r>
            <a:r>
              <a:rPr lang="da-DK" kern="0" dirty="0" err="1"/>
              <a:t>followed</a:t>
            </a:r>
            <a:r>
              <a:rPr lang="da-DK" kern="0" dirty="0"/>
              <a:t> by </a:t>
            </a:r>
            <a:r>
              <a:rPr lang="da-DK" kern="0" dirty="0">
                <a:solidFill>
                  <a:srgbClr val="FF00FF"/>
                </a:solidFill>
              </a:rPr>
              <a:t>interval</a:t>
            </a:r>
            <a:r>
              <a:rPr lang="da-DK" kern="0" dirty="0"/>
              <a:t> of </a:t>
            </a:r>
            <a:r>
              <a:rPr lang="da-DK" i="1" kern="0" dirty="0"/>
              <a:t>k</a:t>
            </a:r>
            <a:r>
              <a:rPr lang="da-DK" kern="0" dirty="0"/>
              <a:t> </a:t>
            </a:r>
            <a:r>
              <a:rPr lang="da-DK" kern="0" dirty="0" err="1"/>
              <a:t>queries</a:t>
            </a:r>
            <a:r>
              <a:rPr lang="da-DK" kern="0" dirty="0"/>
              <a:t> (and </a:t>
            </a:r>
            <a:r>
              <a:rPr lang="da-DK" kern="0" dirty="0" err="1"/>
              <a:t>updates</a:t>
            </a:r>
            <a:r>
              <a:rPr lang="da-DK" kern="0" dirty="0"/>
              <a:t>).</a:t>
            </a: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pPr marL="800100" lvl="1" indent="-342900">
              <a:buFont typeface="Wingdings" pitchFamily="2" charset="2"/>
              <a:buChar char="§"/>
            </a:pPr>
            <a:endParaRPr lang="en-US" kern="0" dirty="0"/>
          </a:p>
          <a:p>
            <a:endParaRPr lang="en-US" kern="0" dirty="0"/>
          </a:p>
          <a:p>
            <a:pPr lvl="4"/>
            <a:endParaRPr lang="en-US" kern="0" dirty="0"/>
          </a:p>
          <a:p>
            <a:pPr lvl="4"/>
            <a:endParaRPr lang="en-US" kern="0" baseline="30000" dirty="0"/>
          </a:p>
          <a:p>
            <a:pPr lvl="4"/>
            <a:endParaRPr lang="en-US" kern="0" baseline="30000" dirty="0"/>
          </a:p>
          <a:p>
            <a:pPr lvl="3"/>
            <a:endParaRPr lang="en-US" kern="0" dirty="0">
              <a:latin typeface="+mn-lt"/>
            </a:endParaRPr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2B037-12A9-4B45-9F09-DD0D376FCDFC}"/>
              </a:ext>
            </a:extLst>
          </p:cNvPr>
          <p:cNvSpPr txBox="1"/>
          <p:nvPr/>
        </p:nvSpPr>
        <p:spPr>
          <a:xfrm>
            <a:off x="914400" y="5431972"/>
            <a:ext cx="7935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/>
              <a:t>P</a:t>
            </a:r>
            <a:r>
              <a:rPr lang="da-DK" kern="0" dirty="0"/>
              <a:t>(</a:t>
            </a:r>
            <a:r>
              <a:rPr lang="da-DK" i="1" kern="0" dirty="0"/>
              <a:t>x</a:t>
            </a:r>
            <a:r>
              <a:rPr lang="da-DK" kern="0" dirty="0"/>
              <a:t>)=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</a:t>
            </a:r>
            <a:r>
              <a:rPr lang="da-DK" kern="0" dirty="0"/>
              <a:t>+                            …                     +</a:t>
            </a:r>
            <a:r>
              <a:rPr lang="da-DK" i="1" kern="0" dirty="0"/>
              <a:t>a</a:t>
            </a:r>
            <a:r>
              <a:rPr lang="da-DK" kern="0" baseline="-25000" dirty="0"/>
              <a:t>1</a:t>
            </a:r>
            <a:r>
              <a:rPr lang="da-DK" i="1" kern="0" dirty="0"/>
              <a:t>x</a:t>
            </a:r>
            <a:r>
              <a:rPr lang="da-DK" kern="0" dirty="0"/>
              <a:t>+</a:t>
            </a:r>
            <a:r>
              <a:rPr lang="da-DK" i="1" kern="0" dirty="0"/>
              <a:t>a</a:t>
            </a:r>
            <a:r>
              <a:rPr lang="da-DK" kern="0" baseline="-25000" dirty="0"/>
              <a:t>0</a:t>
            </a:r>
          </a:p>
          <a:p>
            <a:endParaRPr lang="en-DK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1B997B-69D9-E045-BD9C-BA6D1ED5A840}"/>
              </a:ext>
            </a:extLst>
          </p:cNvPr>
          <p:cNvCxnSpPr>
            <a:cxnSpLocks/>
          </p:cNvCxnSpPr>
          <p:nvPr/>
        </p:nvCxnSpPr>
        <p:spPr bwMode="auto">
          <a:xfrm>
            <a:off x="1476260" y="5337487"/>
            <a:ext cx="751350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ECC92FF-1C33-714F-9EC9-E0EF2F50C434}"/>
              </a:ext>
            </a:extLst>
          </p:cNvPr>
          <p:cNvSpPr txBox="1"/>
          <p:nvPr/>
        </p:nvSpPr>
        <p:spPr>
          <a:xfrm>
            <a:off x="3347979" y="4636273"/>
            <a:ext cx="58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AB37B7-47BE-B94D-822A-937D4C379DA9}"/>
              </a:ext>
            </a:extLst>
          </p:cNvPr>
          <p:cNvSpPr txBox="1"/>
          <p:nvPr/>
        </p:nvSpPr>
        <p:spPr>
          <a:xfrm>
            <a:off x="4479674" y="4701211"/>
            <a:ext cx="136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i+k-1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BC85EB-F9D3-864C-91E1-E838A0815CBF}"/>
              </a:ext>
            </a:extLst>
          </p:cNvPr>
          <p:cNvSpPr txBox="1"/>
          <p:nvPr/>
        </p:nvSpPr>
        <p:spPr>
          <a:xfrm>
            <a:off x="1509540" y="4653625"/>
            <a:ext cx="4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17A83-67C4-954F-B965-2250C03191CD}"/>
              </a:ext>
            </a:extLst>
          </p:cNvPr>
          <p:cNvSpPr txBox="1"/>
          <p:nvPr/>
        </p:nvSpPr>
        <p:spPr>
          <a:xfrm>
            <a:off x="1783581" y="4708013"/>
            <a:ext cx="11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i-</a:t>
            </a:r>
            <a:r>
              <a:rPr lang="en-US" sz="1800" kern="0" dirty="0">
                <a:solidFill>
                  <a:srgbClr val="00FF00"/>
                </a:solidFill>
              </a:rPr>
              <a:t>1)</a:t>
            </a:r>
            <a:endParaRPr lang="da-DK" sz="1800" dirty="0">
              <a:solidFill>
                <a:srgbClr val="00FF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2E881D-4442-AF48-B5DB-F9258315D69F}"/>
              </a:ext>
            </a:extLst>
          </p:cNvPr>
          <p:cNvGrpSpPr/>
          <p:nvPr/>
        </p:nvGrpSpPr>
        <p:grpSpPr>
          <a:xfrm>
            <a:off x="2479958" y="4185709"/>
            <a:ext cx="1047324" cy="864981"/>
            <a:chOff x="1431040" y="4468532"/>
            <a:chExt cx="1047324" cy="86498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2EFFD24-81F6-9D48-B4AA-99347F144C86}"/>
                </a:ext>
              </a:extLst>
            </p:cNvPr>
            <p:cNvSpPr txBox="1"/>
            <p:nvPr/>
          </p:nvSpPr>
          <p:spPr>
            <a:xfrm>
              <a:off x="1438836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 err="1">
                  <a:solidFill>
                    <a:srgbClr val="FF0000"/>
                  </a:solidFill>
                </a:rPr>
                <a:t>i</a:t>
              </a:r>
              <a:endParaRPr lang="da-DK" i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2A6FD9-37C9-7041-BE3B-3E23BA42BB0D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</a:t>
              </a:r>
              <a:r>
                <a:rPr lang="en-US" i="1" kern="0" baseline="-25000" dirty="0" err="1">
                  <a:solidFill>
                    <a:srgbClr val="FF0000"/>
                  </a:solidFill>
                </a:rPr>
                <a:t>i</a:t>
              </a:r>
              <a:endParaRPr lang="da-DK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B3671B-E65C-5243-9E34-64BE157C4F3D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64C6C91-376F-2C4E-B5C8-5C7A62111AC9}"/>
              </a:ext>
            </a:extLst>
          </p:cNvPr>
          <p:cNvSpPr txBox="1"/>
          <p:nvPr/>
        </p:nvSpPr>
        <p:spPr>
          <a:xfrm>
            <a:off x="2921656" y="4693516"/>
            <a:ext cx="67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 err="1">
                <a:solidFill>
                  <a:srgbClr val="00FF00"/>
                </a:solidFill>
              </a:rPr>
              <a:t>i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4CBA79-6DD3-EB46-BC41-8E0C56D8F21F}"/>
              </a:ext>
            </a:extLst>
          </p:cNvPr>
          <p:cNvGrpSpPr/>
          <p:nvPr/>
        </p:nvGrpSpPr>
        <p:grpSpPr>
          <a:xfrm>
            <a:off x="3639856" y="4184531"/>
            <a:ext cx="1141885" cy="864981"/>
            <a:chOff x="1160207" y="4468532"/>
            <a:chExt cx="1141885" cy="86498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6CDA06-3459-9A43-88D9-41719EE8B13F}"/>
                </a:ext>
              </a:extLst>
            </p:cNvPr>
            <p:cNvSpPr txBox="1"/>
            <p:nvPr/>
          </p:nvSpPr>
          <p:spPr>
            <a:xfrm>
              <a:off x="1262564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i+k-1</a:t>
              </a:r>
              <a:endParaRPr lang="da-DK" i="1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157730-CF10-AE4A-ABCB-162FECF01A96}"/>
                </a:ext>
              </a:extLst>
            </p:cNvPr>
            <p:cNvSpPr txBox="1"/>
            <p:nvPr/>
          </p:nvSpPr>
          <p:spPr>
            <a:xfrm>
              <a:off x="1160207" y="4933403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n-i-k+1</a:t>
              </a:r>
              <a:endParaRPr lang="da-DK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CD55311-3A1E-2745-8521-E476105203A1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0B575A3-0744-2D4E-89C0-B6AD5C19F75E}"/>
              </a:ext>
            </a:extLst>
          </p:cNvPr>
          <p:cNvGrpSpPr/>
          <p:nvPr/>
        </p:nvGrpSpPr>
        <p:grpSpPr>
          <a:xfrm>
            <a:off x="5470231" y="4171402"/>
            <a:ext cx="1213918" cy="864981"/>
            <a:chOff x="1295615" y="4468532"/>
            <a:chExt cx="1213918" cy="86498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E265DD-77B5-1243-A130-2B9FCF71A1E3}"/>
                </a:ext>
              </a:extLst>
            </p:cNvPr>
            <p:cNvSpPr txBox="1"/>
            <p:nvPr/>
          </p:nvSpPr>
          <p:spPr>
            <a:xfrm>
              <a:off x="1295615" y="4468532"/>
              <a:ext cx="1213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i+k</a:t>
              </a:r>
              <a:endParaRPr lang="da-DK" i="1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523F25-2685-ED47-83F8-BF5EDF523DDC}"/>
                </a:ext>
              </a:extLst>
            </p:cNvPr>
            <p:cNvSpPr txBox="1"/>
            <p:nvPr/>
          </p:nvSpPr>
          <p:spPr>
            <a:xfrm>
              <a:off x="1303425" y="4933403"/>
              <a:ext cx="869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</a:t>
              </a:r>
              <a:r>
                <a:rPr lang="en-US" i="1" kern="0" baseline="-25000" dirty="0" err="1">
                  <a:solidFill>
                    <a:srgbClr val="FF0000"/>
                  </a:solidFill>
                </a:rPr>
                <a:t>i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-k</a:t>
              </a:r>
              <a:endParaRPr lang="da-DK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5661168-DBB2-1944-ACA1-0479AB250DDB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F57193A-CA0C-DD40-8B7C-B3F2CCB250C9}"/>
              </a:ext>
            </a:extLst>
          </p:cNvPr>
          <p:cNvSpPr txBox="1"/>
          <p:nvPr/>
        </p:nvSpPr>
        <p:spPr>
          <a:xfrm>
            <a:off x="6077190" y="4614485"/>
            <a:ext cx="4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E17DCC3-2D6F-154E-84EB-8218F80A1D87}"/>
              </a:ext>
            </a:extLst>
          </p:cNvPr>
          <p:cNvSpPr txBox="1"/>
          <p:nvPr/>
        </p:nvSpPr>
        <p:spPr>
          <a:xfrm>
            <a:off x="7345601" y="4684133"/>
            <a:ext cx="136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i+2k-1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F05B884-4253-3040-872A-D5A2CD613087}"/>
              </a:ext>
            </a:extLst>
          </p:cNvPr>
          <p:cNvGrpSpPr/>
          <p:nvPr/>
        </p:nvGrpSpPr>
        <p:grpSpPr>
          <a:xfrm>
            <a:off x="6394208" y="4182665"/>
            <a:ext cx="1221728" cy="864981"/>
            <a:chOff x="1295615" y="4468532"/>
            <a:chExt cx="1221728" cy="86498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8AB82D-792D-2644-B9E6-FDB4BB545237}"/>
                </a:ext>
              </a:extLst>
            </p:cNvPr>
            <p:cNvSpPr txBox="1"/>
            <p:nvPr/>
          </p:nvSpPr>
          <p:spPr>
            <a:xfrm>
              <a:off x="1295615" y="4468532"/>
              <a:ext cx="1213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i+2k-1</a:t>
              </a:r>
              <a:endParaRPr lang="da-DK" i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821AC4-D66A-234C-BC38-F3DD093334A7}"/>
                </a:ext>
              </a:extLst>
            </p:cNvPr>
            <p:cNvSpPr txBox="1"/>
            <p:nvPr/>
          </p:nvSpPr>
          <p:spPr>
            <a:xfrm>
              <a:off x="1303425" y="4933403"/>
              <a:ext cx="1213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n-i-2k+1</a:t>
              </a:r>
              <a:endParaRPr lang="da-DK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D94CC7E-4C3F-9741-8FC7-1855FDB60F0F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90582FB-E92E-BC44-A98F-DA4EC26AD571}"/>
              </a:ext>
            </a:extLst>
          </p:cNvPr>
          <p:cNvSpPr txBox="1"/>
          <p:nvPr/>
        </p:nvSpPr>
        <p:spPr>
          <a:xfrm>
            <a:off x="8510868" y="4620344"/>
            <a:ext cx="4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2751118-CDEB-5645-A054-B999E221B9B8}"/>
              </a:ext>
            </a:extLst>
          </p:cNvPr>
          <p:cNvGrpSpPr/>
          <p:nvPr/>
        </p:nvGrpSpPr>
        <p:grpSpPr>
          <a:xfrm>
            <a:off x="1014802" y="4219940"/>
            <a:ext cx="1047324" cy="864981"/>
            <a:chOff x="1431040" y="4468532"/>
            <a:chExt cx="1047324" cy="86498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F0CE206-6057-D445-BDEA-2ADBB04B0AE1}"/>
                </a:ext>
              </a:extLst>
            </p:cNvPr>
            <p:cNvSpPr txBox="1"/>
            <p:nvPr/>
          </p:nvSpPr>
          <p:spPr>
            <a:xfrm>
              <a:off x="1438836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1</a:t>
              </a:r>
              <a:endParaRPr lang="da-DK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4C846AC-2527-0D42-8D25-35EC1C89DC77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</a:t>
              </a:r>
              <a:r>
                <a:rPr lang="en-US" kern="0" baseline="-25000" dirty="0">
                  <a:solidFill>
                    <a:srgbClr val="FF0000"/>
                  </a:solidFill>
                </a:rPr>
                <a:t>1</a:t>
              </a:r>
              <a:endParaRPr lang="da-DK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3D5038F-05C6-9D46-AF44-DAE3565B6AC8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8089D63F-A1F1-954E-ACB5-0E9F047BB533}"/>
              </a:ext>
            </a:extLst>
          </p:cNvPr>
          <p:cNvSpPr txBox="1"/>
          <p:nvPr/>
        </p:nvSpPr>
        <p:spPr>
          <a:xfrm>
            <a:off x="8828649" y="4693516"/>
            <a:ext cx="136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n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6640ECC-55BA-334E-A581-266DB5C54355}"/>
              </a:ext>
            </a:extLst>
          </p:cNvPr>
          <p:cNvSpPr/>
          <p:nvPr/>
        </p:nvSpPr>
        <p:spPr bwMode="auto">
          <a:xfrm>
            <a:off x="2496957" y="4104294"/>
            <a:ext cx="3048287" cy="1224705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FFC10A6-D9F1-5547-9CB6-441C12B5F60C}"/>
              </a:ext>
            </a:extLst>
          </p:cNvPr>
          <p:cNvSpPr/>
          <p:nvPr/>
        </p:nvSpPr>
        <p:spPr bwMode="auto">
          <a:xfrm>
            <a:off x="5538785" y="4095806"/>
            <a:ext cx="3048287" cy="1224705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10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</a:rPr>
                  <a:t>Claim: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chemeClr val="tx1"/>
                    </a:solidFill>
                  </a:rPr>
                  <a:t>Operations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during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:r>
                  <a:rPr lang="da-DK" kern="0" dirty="0" err="1">
                    <a:solidFill>
                      <a:srgbClr val="FF00FF"/>
                    </a:solidFill>
                  </a:rPr>
                  <a:t>purple</a:t>
                </a:r>
                <a:r>
                  <a:rPr lang="da-DK" kern="0" dirty="0">
                    <a:solidFill>
                      <a:schemeClr val="tx1"/>
                    </a:solidFill>
                  </a:rPr>
                  <a:t> must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probe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</a:t>
                </a:r>
                <a:r>
                  <a:rPr lang="en-US" kern="0" dirty="0"/>
                  <a:t>cells that were </a:t>
                </a:r>
                <a:r>
                  <a:rPr lang="en-US" i="1" kern="0" dirty="0"/>
                  <a:t>last written </a:t>
                </a:r>
                <a:r>
                  <a:rPr lang="en-US" kern="0" dirty="0"/>
                  <a:t>to during </a:t>
                </a:r>
                <a:r>
                  <a:rPr lang="en-US" kern="0" dirty="0">
                    <a:solidFill>
                      <a:srgbClr val="3737FF"/>
                    </a:solidFill>
                  </a:rPr>
                  <a:t>blue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Holds for any two consecutive intervals of length </a:t>
                </a:r>
                <a:r>
                  <a:rPr lang="en-US" i="1" kern="0" dirty="0"/>
                  <a:t>k</a:t>
                </a:r>
                <a:r>
                  <a:rPr lang="en-US" kern="0" dirty="0"/>
                  <a:t> and for any length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blipFill>
                <a:blip r:embed="rId3"/>
                <a:stretch>
                  <a:fillRect l="-49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2B037-12A9-4B45-9F09-DD0D376FCDFC}"/>
              </a:ext>
            </a:extLst>
          </p:cNvPr>
          <p:cNvSpPr txBox="1"/>
          <p:nvPr/>
        </p:nvSpPr>
        <p:spPr>
          <a:xfrm>
            <a:off x="914400" y="5431972"/>
            <a:ext cx="7935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kern="0" dirty="0"/>
              <a:t>P</a:t>
            </a:r>
            <a:r>
              <a:rPr lang="da-DK" kern="0" dirty="0"/>
              <a:t>(</a:t>
            </a:r>
            <a:r>
              <a:rPr lang="da-DK" i="1" kern="0" dirty="0"/>
              <a:t>x</a:t>
            </a:r>
            <a:r>
              <a:rPr lang="da-DK" kern="0" dirty="0"/>
              <a:t>)=</a:t>
            </a:r>
            <a:r>
              <a:rPr lang="da-DK" i="1" kern="0" dirty="0"/>
              <a:t>a</a:t>
            </a:r>
            <a:r>
              <a:rPr lang="da-DK" i="1" kern="0" baseline="-25000" dirty="0"/>
              <a:t>n</a:t>
            </a:r>
            <a:r>
              <a:rPr lang="da-DK" kern="0" baseline="-25000" dirty="0"/>
              <a:t>-1</a:t>
            </a:r>
            <a:r>
              <a:rPr lang="da-DK" i="1" kern="0" dirty="0"/>
              <a:t>x</a:t>
            </a:r>
            <a:r>
              <a:rPr lang="da-DK" i="1" kern="0" baseline="30000" dirty="0"/>
              <a:t>n</a:t>
            </a:r>
            <a:r>
              <a:rPr lang="da-DK" kern="0" baseline="30000" dirty="0"/>
              <a:t>-1</a:t>
            </a:r>
            <a:r>
              <a:rPr lang="da-DK" kern="0" dirty="0"/>
              <a:t>+                            …                     +</a:t>
            </a:r>
            <a:r>
              <a:rPr lang="da-DK" i="1" kern="0" dirty="0"/>
              <a:t>a</a:t>
            </a:r>
            <a:r>
              <a:rPr lang="da-DK" kern="0" baseline="-25000" dirty="0"/>
              <a:t>1</a:t>
            </a:r>
            <a:r>
              <a:rPr lang="da-DK" i="1" kern="0" dirty="0"/>
              <a:t>x</a:t>
            </a:r>
            <a:r>
              <a:rPr lang="da-DK" kern="0" dirty="0"/>
              <a:t>+</a:t>
            </a:r>
            <a:r>
              <a:rPr lang="da-DK" i="1" kern="0" dirty="0"/>
              <a:t>a</a:t>
            </a:r>
            <a:r>
              <a:rPr lang="da-DK" kern="0" baseline="-25000" dirty="0"/>
              <a:t>0</a:t>
            </a:r>
          </a:p>
          <a:p>
            <a:endParaRPr lang="en-DK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1B997B-69D9-E045-BD9C-BA6D1ED5A840}"/>
              </a:ext>
            </a:extLst>
          </p:cNvPr>
          <p:cNvCxnSpPr>
            <a:cxnSpLocks/>
          </p:cNvCxnSpPr>
          <p:nvPr/>
        </p:nvCxnSpPr>
        <p:spPr bwMode="auto">
          <a:xfrm>
            <a:off x="1476260" y="5337487"/>
            <a:ext cx="751350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ECC92FF-1C33-714F-9EC9-E0EF2F50C434}"/>
              </a:ext>
            </a:extLst>
          </p:cNvPr>
          <p:cNvSpPr txBox="1"/>
          <p:nvPr/>
        </p:nvSpPr>
        <p:spPr>
          <a:xfrm>
            <a:off x="3347979" y="4636273"/>
            <a:ext cx="58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0AB37B7-47BE-B94D-822A-937D4C379DA9}"/>
              </a:ext>
            </a:extLst>
          </p:cNvPr>
          <p:cNvSpPr txBox="1"/>
          <p:nvPr/>
        </p:nvSpPr>
        <p:spPr>
          <a:xfrm>
            <a:off x="4479674" y="4701211"/>
            <a:ext cx="136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i+k-1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4BC85EB-F9D3-864C-91E1-E838A0815CBF}"/>
              </a:ext>
            </a:extLst>
          </p:cNvPr>
          <p:cNvSpPr txBox="1"/>
          <p:nvPr/>
        </p:nvSpPr>
        <p:spPr>
          <a:xfrm>
            <a:off x="1509540" y="4653625"/>
            <a:ext cx="4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17A83-67C4-954F-B965-2250C03191CD}"/>
              </a:ext>
            </a:extLst>
          </p:cNvPr>
          <p:cNvSpPr txBox="1"/>
          <p:nvPr/>
        </p:nvSpPr>
        <p:spPr>
          <a:xfrm>
            <a:off x="1783581" y="4708013"/>
            <a:ext cx="11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i-</a:t>
            </a:r>
            <a:r>
              <a:rPr lang="en-US" sz="1800" kern="0" dirty="0">
                <a:solidFill>
                  <a:srgbClr val="00FF00"/>
                </a:solidFill>
              </a:rPr>
              <a:t>1)</a:t>
            </a:r>
            <a:endParaRPr lang="da-DK" sz="1800" dirty="0">
              <a:solidFill>
                <a:srgbClr val="00FF0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2E881D-4442-AF48-B5DB-F9258315D69F}"/>
              </a:ext>
            </a:extLst>
          </p:cNvPr>
          <p:cNvGrpSpPr/>
          <p:nvPr/>
        </p:nvGrpSpPr>
        <p:grpSpPr>
          <a:xfrm>
            <a:off x="2479958" y="4185709"/>
            <a:ext cx="1047324" cy="864981"/>
            <a:chOff x="1431040" y="4468532"/>
            <a:chExt cx="1047324" cy="86498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2EFFD24-81F6-9D48-B4AA-99347F144C86}"/>
                </a:ext>
              </a:extLst>
            </p:cNvPr>
            <p:cNvSpPr txBox="1"/>
            <p:nvPr/>
          </p:nvSpPr>
          <p:spPr>
            <a:xfrm>
              <a:off x="1438836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 err="1">
                  <a:solidFill>
                    <a:srgbClr val="FF0000"/>
                  </a:solidFill>
                </a:rPr>
                <a:t>i</a:t>
              </a:r>
              <a:endParaRPr lang="da-DK" i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2A6FD9-37C9-7041-BE3B-3E23BA42BB0D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</a:t>
              </a:r>
              <a:r>
                <a:rPr lang="en-US" i="1" kern="0" baseline="-25000" dirty="0" err="1">
                  <a:solidFill>
                    <a:srgbClr val="FF0000"/>
                  </a:solidFill>
                </a:rPr>
                <a:t>i</a:t>
              </a:r>
              <a:endParaRPr lang="da-DK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CB3671B-E65C-5243-9E34-64BE157C4F3D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64C6C91-376F-2C4E-B5C8-5C7A62111AC9}"/>
              </a:ext>
            </a:extLst>
          </p:cNvPr>
          <p:cNvSpPr txBox="1"/>
          <p:nvPr/>
        </p:nvSpPr>
        <p:spPr>
          <a:xfrm>
            <a:off x="2921656" y="4693516"/>
            <a:ext cx="67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 err="1">
                <a:solidFill>
                  <a:srgbClr val="00FF00"/>
                </a:solidFill>
              </a:rPr>
              <a:t>i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4CBA79-6DD3-EB46-BC41-8E0C56D8F21F}"/>
              </a:ext>
            </a:extLst>
          </p:cNvPr>
          <p:cNvGrpSpPr/>
          <p:nvPr/>
        </p:nvGrpSpPr>
        <p:grpSpPr>
          <a:xfrm>
            <a:off x="3639856" y="4184531"/>
            <a:ext cx="1141885" cy="864981"/>
            <a:chOff x="1160207" y="4468532"/>
            <a:chExt cx="1141885" cy="86498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6CDA06-3459-9A43-88D9-41719EE8B13F}"/>
                </a:ext>
              </a:extLst>
            </p:cNvPr>
            <p:cNvSpPr txBox="1"/>
            <p:nvPr/>
          </p:nvSpPr>
          <p:spPr>
            <a:xfrm>
              <a:off x="1262564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i+k-1</a:t>
              </a:r>
              <a:endParaRPr lang="da-DK" i="1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2157730-CF10-AE4A-ABCB-162FECF01A96}"/>
                </a:ext>
              </a:extLst>
            </p:cNvPr>
            <p:cNvSpPr txBox="1"/>
            <p:nvPr/>
          </p:nvSpPr>
          <p:spPr>
            <a:xfrm>
              <a:off x="1160207" y="4933403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n-i-k+1</a:t>
              </a:r>
              <a:endParaRPr lang="da-DK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CD55311-3A1E-2745-8521-E476105203A1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0B575A3-0744-2D4E-89C0-B6AD5C19F75E}"/>
              </a:ext>
            </a:extLst>
          </p:cNvPr>
          <p:cNvGrpSpPr/>
          <p:nvPr/>
        </p:nvGrpSpPr>
        <p:grpSpPr>
          <a:xfrm>
            <a:off x="5470231" y="4171402"/>
            <a:ext cx="1213918" cy="864981"/>
            <a:chOff x="1295615" y="4468532"/>
            <a:chExt cx="1213918" cy="86498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E265DD-77B5-1243-A130-2B9FCF71A1E3}"/>
                </a:ext>
              </a:extLst>
            </p:cNvPr>
            <p:cNvSpPr txBox="1"/>
            <p:nvPr/>
          </p:nvSpPr>
          <p:spPr>
            <a:xfrm>
              <a:off x="1295615" y="4468532"/>
              <a:ext cx="1213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 err="1">
                  <a:solidFill>
                    <a:srgbClr val="FF0000"/>
                  </a:solidFill>
                  <a:latin typeface="Times New Roman"/>
                  <a:cs typeface="Times New Roman"/>
                </a:rPr>
                <a:t>i+k</a:t>
              </a:r>
              <a:endParaRPr lang="da-DK" i="1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523F25-2685-ED47-83F8-BF5EDF523DDC}"/>
                </a:ext>
              </a:extLst>
            </p:cNvPr>
            <p:cNvSpPr txBox="1"/>
            <p:nvPr/>
          </p:nvSpPr>
          <p:spPr>
            <a:xfrm>
              <a:off x="1303425" y="4933403"/>
              <a:ext cx="869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</a:t>
              </a:r>
              <a:r>
                <a:rPr lang="en-US" i="1" kern="0" baseline="-25000" dirty="0" err="1">
                  <a:solidFill>
                    <a:srgbClr val="FF0000"/>
                  </a:solidFill>
                </a:rPr>
                <a:t>i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-k</a:t>
              </a:r>
              <a:endParaRPr lang="da-DK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5661168-DBB2-1944-ACA1-0479AB250DDB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1F57193A-CA0C-DD40-8B7C-B3F2CCB250C9}"/>
              </a:ext>
            </a:extLst>
          </p:cNvPr>
          <p:cNvSpPr txBox="1"/>
          <p:nvPr/>
        </p:nvSpPr>
        <p:spPr>
          <a:xfrm>
            <a:off x="6077190" y="4614485"/>
            <a:ext cx="4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E17DCC3-2D6F-154E-84EB-8218F80A1D87}"/>
              </a:ext>
            </a:extLst>
          </p:cNvPr>
          <p:cNvSpPr txBox="1"/>
          <p:nvPr/>
        </p:nvSpPr>
        <p:spPr>
          <a:xfrm>
            <a:off x="7345601" y="4684133"/>
            <a:ext cx="136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i+2k-1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F05B884-4253-3040-872A-D5A2CD613087}"/>
              </a:ext>
            </a:extLst>
          </p:cNvPr>
          <p:cNvGrpSpPr/>
          <p:nvPr/>
        </p:nvGrpSpPr>
        <p:grpSpPr>
          <a:xfrm>
            <a:off x="6394208" y="4182665"/>
            <a:ext cx="1221728" cy="864981"/>
            <a:chOff x="1295615" y="4468532"/>
            <a:chExt cx="1221728" cy="86498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58AB82D-792D-2644-B9E6-FDB4BB545237}"/>
                </a:ext>
              </a:extLst>
            </p:cNvPr>
            <p:cNvSpPr txBox="1"/>
            <p:nvPr/>
          </p:nvSpPr>
          <p:spPr>
            <a:xfrm>
              <a:off x="1295615" y="4468532"/>
              <a:ext cx="1213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i="1" kern="0" baseline="-25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i+2k-1</a:t>
              </a:r>
              <a:endParaRPr lang="da-DK" i="1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821AC4-D66A-234C-BC38-F3DD093334A7}"/>
                </a:ext>
              </a:extLst>
            </p:cNvPr>
            <p:cNvSpPr txBox="1"/>
            <p:nvPr/>
          </p:nvSpPr>
          <p:spPr>
            <a:xfrm>
              <a:off x="1303425" y="4933403"/>
              <a:ext cx="1213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n-i-2k+1</a:t>
              </a:r>
              <a:endParaRPr lang="da-DK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D94CC7E-4C3F-9741-8FC7-1855FDB60F0F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90582FB-E92E-BC44-A98F-DA4EC26AD571}"/>
              </a:ext>
            </a:extLst>
          </p:cNvPr>
          <p:cNvSpPr txBox="1"/>
          <p:nvPr/>
        </p:nvSpPr>
        <p:spPr>
          <a:xfrm>
            <a:off x="8510868" y="4620344"/>
            <a:ext cx="46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>
                <a:latin typeface="Times New Roman"/>
                <a:cs typeface="Times New Roman"/>
              </a:rPr>
              <a:t>…</a:t>
            </a:r>
            <a:endParaRPr lang="da-DK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2751118-CDEB-5645-A054-B999E221B9B8}"/>
              </a:ext>
            </a:extLst>
          </p:cNvPr>
          <p:cNvGrpSpPr/>
          <p:nvPr/>
        </p:nvGrpSpPr>
        <p:grpSpPr>
          <a:xfrm>
            <a:off x="1014802" y="4219940"/>
            <a:ext cx="1047324" cy="864981"/>
            <a:chOff x="1431040" y="4468532"/>
            <a:chExt cx="1047324" cy="86498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F0CE206-6057-D445-BDEA-2ADBB04B0AE1}"/>
                </a:ext>
              </a:extLst>
            </p:cNvPr>
            <p:cNvSpPr txBox="1"/>
            <p:nvPr/>
          </p:nvSpPr>
          <p:spPr>
            <a:xfrm>
              <a:off x="1438836" y="4468532"/>
              <a:ext cx="1039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Δ</a:t>
              </a:r>
              <a:r>
                <a:rPr lang="en-US" kern="0" baseline="-25000" dirty="0">
                  <a:solidFill>
                    <a:srgbClr val="FF0000"/>
                  </a:solidFill>
                </a:rPr>
                <a:t>1</a:t>
              </a:r>
              <a:endParaRPr lang="da-DK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4C846AC-2527-0D42-8D25-35EC1C89DC77}"/>
                </a:ext>
              </a:extLst>
            </p:cNvPr>
            <p:cNvSpPr txBox="1"/>
            <p:nvPr/>
          </p:nvSpPr>
          <p:spPr>
            <a:xfrm>
              <a:off x="1446646" y="4933403"/>
              <a:ext cx="7189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</a:t>
              </a:r>
              <a:r>
                <a:rPr lang="en-US" i="1" kern="0" baseline="-25000" dirty="0">
                  <a:solidFill>
                    <a:srgbClr val="FF0000"/>
                  </a:solidFill>
                </a:rPr>
                <a:t>n-</a:t>
              </a:r>
              <a:r>
                <a:rPr lang="en-US" kern="0" baseline="-25000" dirty="0">
                  <a:solidFill>
                    <a:srgbClr val="FF0000"/>
                  </a:solidFill>
                </a:rPr>
                <a:t>1</a:t>
              </a:r>
              <a:endParaRPr lang="da-DK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3D5038F-05C6-9D46-AF44-DAE3565B6AC8}"/>
                </a:ext>
              </a:extLst>
            </p:cNvPr>
            <p:cNvSpPr txBox="1"/>
            <p:nvPr/>
          </p:nvSpPr>
          <p:spPr>
            <a:xfrm rot="16200000">
              <a:off x="1431039" y="4768079"/>
              <a:ext cx="400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kern="0" dirty="0">
                  <a:solidFill>
                    <a:srgbClr val="FF0000"/>
                  </a:solidFill>
                  <a:latin typeface="Times"/>
                  <a:cs typeface="Times"/>
                </a:rPr>
                <a:t>←</a:t>
              </a:r>
              <a:endParaRPr lang="da-DK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8089D63F-A1F1-954E-ACB5-0E9F047BB533}"/>
              </a:ext>
            </a:extLst>
          </p:cNvPr>
          <p:cNvSpPr txBox="1"/>
          <p:nvPr/>
        </p:nvSpPr>
        <p:spPr>
          <a:xfrm>
            <a:off x="8828649" y="4693516"/>
            <a:ext cx="136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0" dirty="0">
                <a:solidFill>
                  <a:srgbClr val="00FF00"/>
                </a:solidFill>
              </a:rPr>
              <a:t>P</a:t>
            </a:r>
            <a:r>
              <a:rPr lang="en-US" sz="1800" kern="0" dirty="0">
                <a:solidFill>
                  <a:srgbClr val="00FF00"/>
                </a:solidFill>
              </a:rPr>
              <a:t>(</a:t>
            </a:r>
            <a:r>
              <a:rPr lang="en-US" sz="1800" i="1" kern="0" dirty="0">
                <a:solidFill>
                  <a:srgbClr val="00FF00"/>
                </a:solidFill>
              </a:rPr>
              <a:t>n</a:t>
            </a:r>
            <a:r>
              <a:rPr lang="en-US" sz="1800" kern="0" dirty="0">
                <a:solidFill>
                  <a:srgbClr val="00FF00"/>
                </a:solidFill>
              </a:rPr>
              <a:t>)</a:t>
            </a:r>
            <a:endParaRPr lang="da-DK" sz="1800" dirty="0">
              <a:solidFill>
                <a:srgbClr val="00FF0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6640ECC-55BA-334E-A581-266DB5C54355}"/>
              </a:ext>
            </a:extLst>
          </p:cNvPr>
          <p:cNvSpPr/>
          <p:nvPr/>
        </p:nvSpPr>
        <p:spPr bwMode="auto">
          <a:xfrm>
            <a:off x="2496957" y="5090771"/>
            <a:ext cx="3048287" cy="238228"/>
          </a:xfrm>
          <a:prstGeom prst="rect">
            <a:avLst/>
          </a:prstGeom>
          <a:solidFill>
            <a:srgbClr val="3737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FFC10A6-D9F1-5547-9CB6-441C12B5F60C}"/>
              </a:ext>
            </a:extLst>
          </p:cNvPr>
          <p:cNvSpPr/>
          <p:nvPr/>
        </p:nvSpPr>
        <p:spPr bwMode="auto">
          <a:xfrm>
            <a:off x="5538785" y="5090771"/>
            <a:ext cx="3048287" cy="229740"/>
          </a:xfrm>
          <a:prstGeom prst="rect">
            <a:avLst/>
          </a:prstGeom>
          <a:solidFill>
            <a:srgbClr val="FF00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da-D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87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rgbClr val="3737FF"/>
                    </a:solidFill>
                  </a:rPr>
                  <a:t>Claim: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da-DK" kern="0" dirty="0">
                    <a:solidFill>
                      <a:schemeClr val="tx1"/>
                    </a:solidFill>
                  </a:rPr>
                  <a:t>Operations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during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:r>
                  <a:rPr lang="da-DK" kern="0" dirty="0" err="1">
                    <a:solidFill>
                      <a:srgbClr val="FF00FF"/>
                    </a:solidFill>
                  </a:rPr>
                  <a:t>purple</a:t>
                </a:r>
                <a:r>
                  <a:rPr lang="da-DK" kern="0" dirty="0">
                    <a:solidFill>
                      <a:schemeClr val="tx1"/>
                    </a:solidFill>
                  </a:rPr>
                  <a:t> must </a:t>
                </a:r>
                <a:r>
                  <a:rPr lang="da-DK" kern="0" dirty="0" err="1">
                    <a:solidFill>
                      <a:schemeClr val="tx1"/>
                    </a:solidFill>
                  </a:rPr>
                  <a:t>probe</a:t>
                </a:r>
                <a:r>
                  <a:rPr lang="da-DK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kern="0" dirty="0">
                    <a:solidFill>
                      <a:schemeClr val="tx1"/>
                    </a:solidFill>
                  </a:rPr>
                  <a:t> </a:t>
                </a:r>
                <a:r>
                  <a:rPr lang="en-US" kern="0" dirty="0"/>
                  <a:t>cells that were </a:t>
                </a:r>
                <a:r>
                  <a:rPr lang="en-US" i="1" kern="0" dirty="0"/>
                  <a:t>last written </a:t>
                </a:r>
                <a:r>
                  <a:rPr lang="en-US" kern="0" dirty="0"/>
                  <a:t>to during </a:t>
                </a:r>
                <a:r>
                  <a:rPr lang="en-US" kern="0" dirty="0">
                    <a:solidFill>
                      <a:srgbClr val="3737FF"/>
                    </a:solidFill>
                  </a:rPr>
                  <a:t>blue</a:t>
                </a:r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r>
                  <a:rPr lang="en-US" kern="0" dirty="0"/>
                  <a:t>Holds for any two consecutive intervals of length </a:t>
                </a:r>
                <a:r>
                  <a:rPr lang="en-US" i="1" kern="0" dirty="0"/>
                  <a:t>k</a:t>
                </a:r>
                <a:r>
                  <a:rPr lang="en-US" kern="0" dirty="0"/>
                  <a:t> and for any length </a:t>
                </a:r>
                <a14:m>
                  <m:oMath xmlns:m="http://schemas.openxmlformats.org/officeDocument/2006/math">
                    <m:r>
                      <a:rPr lang="da-DK" b="0" i="1" kern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kern="0" dirty="0"/>
                  <a:t>.</a:t>
                </a:r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pPr marL="800100" lvl="1" indent="-342900">
                  <a:buFont typeface="Wingdings" pitchFamily="2" charset="2"/>
                  <a:buChar char="§"/>
                </a:pPr>
                <a:endParaRPr lang="en-US" kern="0" dirty="0"/>
              </a:p>
              <a:p>
                <a:endParaRPr lang="en-US" kern="0" dirty="0"/>
              </a:p>
              <a:p>
                <a:pPr lvl="4"/>
                <a:endParaRPr lang="en-US" kern="0" dirty="0"/>
              </a:p>
              <a:p>
                <a:pPr lvl="4"/>
                <a:endParaRPr lang="en-US" kern="0" baseline="30000" dirty="0"/>
              </a:p>
              <a:p>
                <a:pPr lvl="4"/>
                <a:endParaRPr lang="en-US" kern="0" baseline="30000" dirty="0"/>
              </a:p>
              <a:p>
                <a:pPr lvl="3"/>
                <a:endParaRPr lang="en-US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" y="1160463"/>
                <a:ext cx="7755984" cy="4752975"/>
              </a:xfrm>
              <a:prstGeom prst="rect">
                <a:avLst/>
              </a:prstGeom>
              <a:blipFill>
                <a:blip r:embed="rId3"/>
                <a:stretch>
                  <a:fillRect l="-490" t="-5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Transfer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21B997B-69D9-E045-BD9C-BA6D1ED5A840}"/>
              </a:ext>
            </a:extLst>
          </p:cNvPr>
          <p:cNvCxnSpPr>
            <a:cxnSpLocks/>
          </p:cNvCxnSpPr>
          <p:nvPr/>
        </p:nvCxnSpPr>
        <p:spPr bwMode="auto">
          <a:xfrm>
            <a:off x="1476260" y="5337487"/>
            <a:ext cx="751350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13ABFAC-EE00-4845-9EBE-3D8BCC563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5" y="245862"/>
            <a:ext cx="1629145" cy="1629145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B55DB1E-CF47-2D43-8CF9-901FCF28829C}"/>
              </a:ext>
            </a:extLst>
          </p:cNvPr>
          <p:cNvGrpSpPr/>
          <p:nvPr/>
        </p:nvGrpSpPr>
        <p:grpSpPr>
          <a:xfrm>
            <a:off x="2083306" y="4995870"/>
            <a:ext cx="5535790" cy="95676"/>
            <a:chOff x="2110178" y="4090868"/>
            <a:chExt cx="5535790" cy="9567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E31A19-9ED0-0F4C-8823-ABB06D4C8DDE}"/>
                </a:ext>
              </a:extLst>
            </p:cNvPr>
            <p:cNvSpPr/>
            <p:nvPr/>
          </p:nvSpPr>
          <p:spPr bwMode="auto">
            <a:xfrm>
              <a:off x="21101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C77281-AA62-C743-8879-42665603FA4C}"/>
                </a:ext>
              </a:extLst>
            </p:cNvPr>
            <p:cNvSpPr/>
            <p:nvPr/>
          </p:nvSpPr>
          <p:spPr bwMode="auto">
            <a:xfrm>
              <a:off x="22930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3F2A011-5374-CE42-88CB-D46C20EC03AB}"/>
                </a:ext>
              </a:extLst>
            </p:cNvPr>
            <p:cNvSpPr/>
            <p:nvPr/>
          </p:nvSpPr>
          <p:spPr bwMode="auto">
            <a:xfrm>
              <a:off x="24759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2E6DE02-D681-9444-A03E-FB6ABEC8D61D}"/>
                </a:ext>
              </a:extLst>
            </p:cNvPr>
            <p:cNvSpPr/>
            <p:nvPr/>
          </p:nvSpPr>
          <p:spPr bwMode="auto">
            <a:xfrm>
              <a:off x="26588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2FCB5F9-2EA4-B54E-BCE5-F40D078FAEC7}"/>
                </a:ext>
              </a:extLst>
            </p:cNvPr>
            <p:cNvSpPr/>
            <p:nvPr/>
          </p:nvSpPr>
          <p:spPr bwMode="auto">
            <a:xfrm>
              <a:off x="28620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C206A2-73DC-BD45-8DE9-15C4394E18C2}"/>
                </a:ext>
              </a:extLst>
            </p:cNvPr>
            <p:cNvSpPr/>
            <p:nvPr/>
          </p:nvSpPr>
          <p:spPr bwMode="auto">
            <a:xfrm>
              <a:off x="30448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51021D-E0E0-124B-9AC6-1BD893DC515B}"/>
                </a:ext>
              </a:extLst>
            </p:cNvPr>
            <p:cNvSpPr/>
            <p:nvPr/>
          </p:nvSpPr>
          <p:spPr bwMode="auto">
            <a:xfrm>
              <a:off x="32277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8EB9F36-501A-554D-BBC0-4B4D1BB1B46D}"/>
                </a:ext>
              </a:extLst>
            </p:cNvPr>
            <p:cNvSpPr/>
            <p:nvPr/>
          </p:nvSpPr>
          <p:spPr bwMode="auto">
            <a:xfrm>
              <a:off x="34106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DD0D81C-5922-A64B-869C-FA6C5D8F347B}"/>
                </a:ext>
              </a:extLst>
            </p:cNvPr>
            <p:cNvSpPr/>
            <p:nvPr/>
          </p:nvSpPr>
          <p:spPr bwMode="auto">
            <a:xfrm>
              <a:off x="36138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4119994-EC7D-6945-8C32-B6ED230BC9AE}"/>
                </a:ext>
              </a:extLst>
            </p:cNvPr>
            <p:cNvSpPr/>
            <p:nvPr/>
          </p:nvSpPr>
          <p:spPr bwMode="auto">
            <a:xfrm>
              <a:off x="37967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EC8CBED-E43A-DF4A-AF84-2D731852B5CF}"/>
                </a:ext>
              </a:extLst>
            </p:cNvPr>
            <p:cNvSpPr/>
            <p:nvPr/>
          </p:nvSpPr>
          <p:spPr bwMode="auto">
            <a:xfrm>
              <a:off x="39796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5E8B1D2-1FED-674D-8FF3-4482C69E1853}"/>
                </a:ext>
              </a:extLst>
            </p:cNvPr>
            <p:cNvSpPr/>
            <p:nvPr/>
          </p:nvSpPr>
          <p:spPr bwMode="auto">
            <a:xfrm>
              <a:off x="41624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D0C41B3-D555-8F47-B39C-2FEB0C3D75F8}"/>
                </a:ext>
              </a:extLst>
            </p:cNvPr>
            <p:cNvSpPr/>
            <p:nvPr/>
          </p:nvSpPr>
          <p:spPr bwMode="auto">
            <a:xfrm>
              <a:off x="43656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C330C86-948F-C143-8E35-E615D79B67DB}"/>
                </a:ext>
              </a:extLst>
            </p:cNvPr>
            <p:cNvSpPr/>
            <p:nvPr/>
          </p:nvSpPr>
          <p:spPr bwMode="auto">
            <a:xfrm>
              <a:off x="45485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8AE9533-13D9-5544-8C60-3692E86FFBCB}"/>
                </a:ext>
              </a:extLst>
            </p:cNvPr>
            <p:cNvSpPr/>
            <p:nvPr/>
          </p:nvSpPr>
          <p:spPr bwMode="auto">
            <a:xfrm>
              <a:off x="47314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6C5DB08-D544-3C4E-A485-57B083FC4C10}"/>
                </a:ext>
              </a:extLst>
            </p:cNvPr>
            <p:cNvSpPr/>
            <p:nvPr/>
          </p:nvSpPr>
          <p:spPr bwMode="auto">
            <a:xfrm>
              <a:off x="49143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E2B52AD-EAC4-9949-8360-3E771CF1794B}"/>
                </a:ext>
              </a:extLst>
            </p:cNvPr>
            <p:cNvSpPr/>
            <p:nvPr/>
          </p:nvSpPr>
          <p:spPr bwMode="auto">
            <a:xfrm>
              <a:off x="51175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3C1317-73DF-6540-BCD4-842392F48DB8}"/>
                </a:ext>
              </a:extLst>
            </p:cNvPr>
            <p:cNvSpPr/>
            <p:nvPr/>
          </p:nvSpPr>
          <p:spPr bwMode="auto">
            <a:xfrm>
              <a:off x="53004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8F8803B-EBC1-914A-BA7D-3E25503CF78E}"/>
                </a:ext>
              </a:extLst>
            </p:cNvPr>
            <p:cNvSpPr/>
            <p:nvPr/>
          </p:nvSpPr>
          <p:spPr bwMode="auto">
            <a:xfrm>
              <a:off x="548329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8E41C8F-4083-354C-BCF4-64351C7A9FCD}"/>
                </a:ext>
              </a:extLst>
            </p:cNvPr>
            <p:cNvSpPr/>
            <p:nvPr/>
          </p:nvSpPr>
          <p:spPr bwMode="auto">
            <a:xfrm>
              <a:off x="566617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ED37485-A6EF-594A-B5BC-B8A9F4BBF273}"/>
                </a:ext>
              </a:extLst>
            </p:cNvPr>
            <p:cNvSpPr/>
            <p:nvPr/>
          </p:nvSpPr>
          <p:spPr bwMode="auto">
            <a:xfrm>
              <a:off x="58693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D0056CC-25ED-4746-B6DC-373F2572A519}"/>
                </a:ext>
              </a:extLst>
            </p:cNvPr>
            <p:cNvSpPr/>
            <p:nvPr/>
          </p:nvSpPr>
          <p:spPr bwMode="auto">
            <a:xfrm>
              <a:off x="60522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2C7D38-34E6-324E-934F-6F79D860C70C}"/>
                </a:ext>
              </a:extLst>
            </p:cNvPr>
            <p:cNvSpPr/>
            <p:nvPr/>
          </p:nvSpPr>
          <p:spPr bwMode="auto">
            <a:xfrm>
              <a:off x="623513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5F991EA-3DCF-3F4E-B3F4-8A41E9D19F53}"/>
                </a:ext>
              </a:extLst>
            </p:cNvPr>
            <p:cNvSpPr/>
            <p:nvPr/>
          </p:nvSpPr>
          <p:spPr bwMode="auto">
            <a:xfrm>
              <a:off x="641801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58E0B2-84CA-1A4B-A25E-0C4DEBD617BF}"/>
                </a:ext>
              </a:extLst>
            </p:cNvPr>
            <p:cNvSpPr/>
            <p:nvPr/>
          </p:nvSpPr>
          <p:spPr bwMode="auto">
            <a:xfrm>
              <a:off x="662121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E358E9A-4E0A-C249-8510-3E2F38006E48}"/>
                </a:ext>
              </a:extLst>
            </p:cNvPr>
            <p:cNvSpPr/>
            <p:nvPr/>
          </p:nvSpPr>
          <p:spPr bwMode="auto">
            <a:xfrm>
              <a:off x="680409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D4ECC9E-D43E-674A-BAB5-16D0FF9E42D6}"/>
                </a:ext>
              </a:extLst>
            </p:cNvPr>
            <p:cNvSpPr/>
            <p:nvPr/>
          </p:nvSpPr>
          <p:spPr bwMode="auto">
            <a:xfrm>
              <a:off x="698697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250D6D4-3678-004D-8CBE-1B28504779D6}"/>
                </a:ext>
              </a:extLst>
            </p:cNvPr>
            <p:cNvSpPr/>
            <p:nvPr/>
          </p:nvSpPr>
          <p:spPr bwMode="auto">
            <a:xfrm>
              <a:off x="716985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C14AD66-30BB-1143-BDBF-5AA6D862D2D9}"/>
                </a:ext>
              </a:extLst>
            </p:cNvPr>
            <p:cNvSpPr/>
            <p:nvPr/>
          </p:nvSpPr>
          <p:spPr bwMode="auto">
            <a:xfrm>
              <a:off x="7373058" y="4090868"/>
              <a:ext cx="90030" cy="956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FDC323B-0B28-5848-8006-B12D39E7451C}"/>
                </a:ext>
              </a:extLst>
            </p:cNvPr>
            <p:cNvSpPr/>
            <p:nvPr/>
          </p:nvSpPr>
          <p:spPr bwMode="auto">
            <a:xfrm>
              <a:off x="7555938" y="4090868"/>
              <a:ext cx="90030" cy="95676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B993135-4EA9-2044-A875-A6B8DB256DC5}"/>
              </a:ext>
            </a:extLst>
          </p:cNvPr>
          <p:cNvGrpSpPr/>
          <p:nvPr/>
        </p:nvGrpSpPr>
        <p:grpSpPr>
          <a:xfrm>
            <a:off x="1998311" y="5099258"/>
            <a:ext cx="6055426" cy="246715"/>
            <a:chOff x="1998311" y="5099258"/>
            <a:chExt cx="6055426" cy="24671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D904658-BD0C-4E4B-8B4C-091F61F3AA37}"/>
                </a:ext>
              </a:extLst>
            </p:cNvPr>
            <p:cNvSpPr/>
            <p:nvPr/>
          </p:nvSpPr>
          <p:spPr bwMode="auto">
            <a:xfrm>
              <a:off x="1998311" y="5099258"/>
              <a:ext cx="3048287" cy="246715"/>
            </a:xfrm>
            <a:prstGeom prst="rect">
              <a:avLst/>
            </a:prstGeom>
            <a:solidFill>
              <a:srgbClr val="3737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1ECDD6F-EE5B-1D45-80E5-DC2A0408BB5D}"/>
                </a:ext>
              </a:extLst>
            </p:cNvPr>
            <p:cNvSpPr/>
            <p:nvPr/>
          </p:nvSpPr>
          <p:spPr bwMode="auto">
            <a:xfrm>
              <a:off x="5046599" y="5099259"/>
              <a:ext cx="3007138" cy="246714"/>
            </a:xfrm>
            <a:prstGeom prst="rect">
              <a:avLst/>
            </a:prstGeom>
            <a:solidFill>
              <a:srgbClr val="FF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25B0FC78-50F1-0547-A377-62C05AEDD8CB}"/>
              </a:ext>
            </a:extLst>
          </p:cNvPr>
          <p:cNvSpPr/>
          <p:nvPr/>
        </p:nvSpPr>
        <p:spPr bwMode="auto">
          <a:xfrm>
            <a:off x="7718924" y="4994031"/>
            <a:ext cx="90030" cy="9567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6951544-1E0A-B14B-A189-908F1784A0A7}"/>
              </a:ext>
            </a:extLst>
          </p:cNvPr>
          <p:cNvSpPr/>
          <p:nvPr/>
        </p:nvSpPr>
        <p:spPr bwMode="auto">
          <a:xfrm>
            <a:off x="7901804" y="4994031"/>
            <a:ext cx="90030" cy="9567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A12"/>
              </a:buClr>
              <a:buSzTx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D40C05-1BBB-C148-8036-1781F39E6679}"/>
              </a:ext>
            </a:extLst>
          </p:cNvPr>
          <p:cNvGrpSpPr/>
          <p:nvPr/>
        </p:nvGrpSpPr>
        <p:grpSpPr>
          <a:xfrm>
            <a:off x="4794048" y="2955292"/>
            <a:ext cx="569528" cy="473708"/>
            <a:chOff x="4794048" y="3114169"/>
            <a:chExt cx="569528" cy="47370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78A8BE9-708F-D24C-9AE0-216E32CA9A86}"/>
                </a:ext>
              </a:extLst>
            </p:cNvPr>
            <p:cNvSpPr/>
            <p:nvPr/>
          </p:nvSpPr>
          <p:spPr bwMode="auto">
            <a:xfrm>
              <a:off x="4794048" y="3114169"/>
              <a:ext cx="523566" cy="473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CB5B5D-A84B-F040-A765-CC9672F9FF16}"/>
                </a:ext>
              </a:extLst>
            </p:cNvPr>
            <p:cNvSpPr txBox="1"/>
            <p:nvPr/>
          </p:nvSpPr>
          <p:spPr>
            <a:xfrm>
              <a:off x="4794616" y="3185515"/>
              <a:ext cx="5689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DK" sz="1600" i="1" dirty="0"/>
                <a:t>n</a:t>
              </a:r>
              <a:r>
                <a:rPr lang="en-DK" sz="1600" dirty="0"/>
                <a:t>/2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85DDF6-F091-3749-945D-F45795CC2D54}"/>
              </a:ext>
            </a:extLst>
          </p:cNvPr>
          <p:cNvGrpSpPr/>
          <p:nvPr/>
        </p:nvGrpSpPr>
        <p:grpSpPr>
          <a:xfrm>
            <a:off x="1998311" y="5103868"/>
            <a:ext cx="6099494" cy="249817"/>
            <a:chOff x="1998311" y="5523293"/>
            <a:chExt cx="6099494" cy="249817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BDFED95-0068-664F-8607-AA9B604B5CE7}"/>
                </a:ext>
              </a:extLst>
            </p:cNvPr>
            <p:cNvGrpSpPr/>
            <p:nvPr/>
          </p:nvGrpSpPr>
          <p:grpSpPr>
            <a:xfrm>
              <a:off x="1998311" y="5526396"/>
              <a:ext cx="3048287" cy="246714"/>
              <a:chOff x="1998311" y="5099258"/>
              <a:chExt cx="6055426" cy="246715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0698932-662C-264A-ADE9-CE6C96F5F89E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284EA32-E7B2-EE46-B649-BF90C9570419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FF81094D-49BF-D14E-A049-34FF39D8E830}"/>
                </a:ext>
              </a:extLst>
            </p:cNvPr>
            <p:cNvGrpSpPr/>
            <p:nvPr/>
          </p:nvGrpSpPr>
          <p:grpSpPr>
            <a:xfrm>
              <a:off x="5049518" y="5523293"/>
              <a:ext cx="3048287" cy="246714"/>
              <a:chOff x="1998311" y="5099258"/>
              <a:chExt cx="6055426" cy="246715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FAB8818-0E2F-7C43-A14A-5A32F6665EDA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0DF0093-6E9E-1940-87A9-51C103718834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165AE5-850E-AE4C-B59F-C74855F334F1}"/>
              </a:ext>
            </a:extLst>
          </p:cNvPr>
          <p:cNvGrpSpPr/>
          <p:nvPr/>
        </p:nvGrpSpPr>
        <p:grpSpPr>
          <a:xfrm>
            <a:off x="3267737" y="3315608"/>
            <a:ext cx="3599519" cy="504136"/>
            <a:chOff x="3267737" y="3315608"/>
            <a:chExt cx="3599519" cy="504136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CAE8764-E776-F44F-A056-D39FAC1E814C}"/>
                </a:ext>
              </a:extLst>
            </p:cNvPr>
            <p:cNvGrpSpPr/>
            <p:nvPr/>
          </p:nvGrpSpPr>
          <p:grpSpPr>
            <a:xfrm>
              <a:off x="3267737" y="3346036"/>
              <a:ext cx="569528" cy="473708"/>
              <a:chOff x="4794048" y="3114169"/>
              <a:chExt cx="569528" cy="473708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A0EF314-FE6F-5946-BEFB-64EB3E142F2B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790B82A-E915-4044-A410-046A3CD27E59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/4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69A4C64-55B8-534F-8D1B-EE5507A586F2}"/>
                </a:ext>
              </a:extLst>
            </p:cNvPr>
            <p:cNvGrpSpPr/>
            <p:nvPr/>
          </p:nvGrpSpPr>
          <p:grpSpPr>
            <a:xfrm>
              <a:off x="6297728" y="3315608"/>
              <a:ext cx="569528" cy="473708"/>
              <a:chOff x="4794048" y="3114169"/>
              <a:chExt cx="569528" cy="473708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61242E1-0597-F84D-89A8-CD3D77BD99D9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7C2BCDA-EA3C-6D4B-8051-2D3A267B9C7A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/4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36BDE5-4DA8-6047-AD23-AEAE8153368D}"/>
              </a:ext>
            </a:extLst>
          </p:cNvPr>
          <p:cNvGrpSpPr/>
          <p:nvPr/>
        </p:nvGrpSpPr>
        <p:grpSpPr>
          <a:xfrm>
            <a:off x="1998311" y="5087360"/>
            <a:ext cx="6110981" cy="238230"/>
            <a:chOff x="1998310" y="5913436"/>
            <a:chExt cx="6110981" cy="238230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22A933B-A537-644A-857D-CC6CDC674E26}"/>
                </a:ext>
              </a:extLst>
            </p:cNvPr>
            <p:cNvGrpSpPr/>
            <p:nvPr/>
          </p:nvGrpSpPr>
          <p:grpSpPr>
            <a:xfrm>
              <a:off x="1998310" y="5926229"/>
              <a:ext cx="1534501" cy="225437"/>
              <a:chOff x="1998311" y="5099258"/>
              <a:chExt cx="6055426" cy="246715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FA50D47-65E9-0F4E-929A-A2744432EE5E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13E28C1-ABE3-EF4A-831F-B9351AE2B5FB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CB53F13-60E3-CC42-B31E-54666AD6399A}"/>
                </a:ext>
              </a:extLst>
            </p:cNvPr>
            <p:cNvGrpSpPr/>
            <p:nvPr/>
          </p:nvGrpSpPr>
          <p:grpSpPr>
            <a:xfrm>
              <a:off x="3538024" y="5913438"/>
              <a:ext cx="1534501" cy="225437"/>
              <a:chOff x="1998311" y="5099258"/>
              <a:chExt cx="6055426" cy="246715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13C031C-8957-8548-AED8-A8F6D949F26E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0C4C4FE4-3CC3-4C48-A4B2-94A31AC6F336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ACB2E96-983C-8A48-B982-BA06B54DC076}"/>
                </a:ext>
              </a:extLst>
            </p:cNvPr>
            <p:cNvGrpSpPr/>
            <p:nvPr/>
          </p:nvGrpSpPr>
          <p:grpSpPr>
            <a:xfrm>
              <a:off x="5056407" y="5913437"/>
              <a:ext cx="1534501" cy="225437"/>
              <a:chOff x="1998311" y="5099258"/>
              <a:chExt cx="6055426" cy="246715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EA60C10C-B7EE-7349-92DD-86C1410D4651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3C781928-2B7A-9740-B1E1-F9623AB5B286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F34F3DA-2B97-444E-9009-6796A8252A12}"/>
                </a:ext>
              </a:extLst>
            </p:cNvPr>
            <p:cNvGrpSpPr/>
            <p:nvPr/>
          </p:nvGrpSpPr>
          <p:grpSpPr>
            <a:xfrm>
              <a:off x="6574790" y="5913436"/>
              <a:ext cx="1534501" cy="225437"/>
              <a:chOff x="1998311" y="5099258"/>
              <a:chExt cx="6055426" cy="246715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DD6C6B9A-0775-454A-A59F-0B180760B1FA}"/>
                  </a:ext>
                </a:extLst>
              </p:cNvPr>
              <p:cNvSpPr/>
              <p:nvPr/>
            </p:nvSpPr>
            <p:spPr bwMode="auto">
              <a:xfrm>
                <a:off x="1998311" y="5099258"/>
                <a:ext cx="3048287" cy="246715"/>
              </a:xfrm>
              <a:prstGeom prst="rect">
                <a:avLst/>
              </a:prstGeom>
              <a:solidFill>
                <a:srgbClr val="3737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A4E2444-A536-5047-8F51-9BD61FE0EC26}"/>
                  </a:ext>
                </a:extLst>
              </p:cNvPr>
              <p:cNvSpPr/>
              <p:nvPr/>
            </p:nvSpPr>
            <p:spPr bwMode="auto">
              <a:xfrm>
                <a:off x="5046599" y="5099259"/>
                <a:ext cx="3007138" cy="246714"/>
              </a:xfrm>
              <a:prstGeom prst="rect">
                <a:avLst/>
              </a:prstGeom>
              <a:solidFill>
                <a:srgbClr val="FF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97EE83-A898-3846-87A2-8CD09586FEAE}"/>
              </a:ext>
            </a:extLst>
          </p:cNvPr>
          <p:cNvGrpSpPr/>
          <p:nvPr/>
        </p:nvGrpSpPr>
        <p:grpSpPr>
          <a:xfrm>
            <a:off x="2485891" y="4019134"/>
            <a:ext cx="5114215" cy="485607"/>
            <a:chOff x="2485891" y="4019134"/>
            <a:chExt cx="5114215" cy="48560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655046E-1B33-B94F-8408-C21E9BDD0AB5}"/>
                </a:ext>
              </a:extLst>
            </p:cNvPr>
            <p:cNvGrpSpPr/>
            <p:nvPr/>
          </p:nvGrpSpPr>
          <p:grpSpPr>
            <a:xfrm>
              <a:off x="2485891" y="4027275"/>
              <a:ext cx="569528" cy="473708"/>
              <a:chOff x="4794048" y="3114169"/>
              <a:chExt cx="569528" cy="473708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5DEDAA47-D889-DF43-8B0F-64F1DD60D33C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7FDA0F2-4F42-934A-BB71-E1B6244EB398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770EFD9A-C36F-4A4D-9B94-FEE26EDF38B7}"/>
                </a:ext>
              </a:extLst>
            </p:cNvPr>
            <p:cNvGrpSpPr/>
            <p:nvPr/>
          </p:nvGrpSpPr>
          <p:grpSpPr>
            <a:xfrm>
              <a:off x="4004941" y="4019496"/>
              <a:ext cx="569528" cy="473708"/>
              <a:chOff x="4794048" y="3114169"/>
              <a:chExt cx="569528" cy="473708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63ED746-E6F6-A342-AA0B-8CE1B1FCD4B5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5C851AF-0C8F-194A-8132-EBA21E34D6BD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1B5D018-F641-4D40-88A1-5011574E6A1D}"/>
                </a:ext>
              </a:extLst>
            </p:cNvPr>
            <p:cNvGrpSpPr/>
            <p:nvPr/>
          </p:nvGrpSpPr>
          <p:grpSpPr>
            <a:xfrm>
              <a:off x="5545888" y="4019134"/>
              <a:ext cx="569528" cy="473708"/>
              <a:chOff x="4794048" y="3114169"/>
              <a:chExt cx="569528" cy="473708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1701391-2AAC-2F43-924E-EDCA0A84796D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61AD660-EE08-D342-B59D-CFE551D1E93A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1C2E64A-1F2B-FB42-A915-E840C264A1CA}"/>
                </a:ext>
              </a:extLst>
            </p:cNvPr>
            <p:cNvGrpSpPr/>
            <p:nvPr/>
          </p:nvGrpSpPr>
          <p:grpSpPr>
            <a:xfrm>
              <a:off x="7030578" y="4031033"/>
              <a:ext cx="569528" cy="473708"/>
              <a:chOff x="4794048" y="3114169"/>
              <a:chExt cx="569528" cy="473708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2D91FF7-D560-CD46-BA20-9B72D4D10574}"/>
                  </a:ext>
                </a:extLst>
              </p:cNvPr>
              <p:cNvSpPr/>
              <p:nvPr/>
            </p:nvSpPr>
            <p:spPr bwMode="auto">
              <a:xfrm>
                <a:off x="4794048" y="3114169"/>
                <a:ext cx="523566" cy="47370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BA2A12"/>
                  </a:buClr>
                  <a:buSzTx/>
                  <a:buFont typeface="Wingdings" pitchFamily="2" charset="2"/>
                  <a:buNone/>
                  <a:tabLst/>
                </a:pPr>
                <a:endParaRPr kumimoji="0" lang="da-DK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CE5B5685-C0BB-4044-849E-4C1870C20F83}"/>
                  </a:ext>
                </a:extLst>
              </p:cNvPr>
              <p:cNvSpPr txBox="1"/>
              <p:nvPr/>
            </p:nvSpPr>
            <p:spPr>
              <a:xfrm>
                <a:off x="4794616" y="3185515"/>
                <a:ext cx="568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DK" sz="1600" i="1" dirty="0"/>
                  <a:t>n</a:t>
                </a:r>
                <a:r>
                  <a:rPr lang="en-DK" sz="1600" dirty="0"/>
                  <a:t>/8</a:t>
                </a: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B9E792B-4F12-7446-B5EF-32361051A005}"/>
              </a:ext>
            </a:extLst>
          </p:cNvPr>
          <p:cNvGrpSpPr/>
          <p:nvPr/>
        </p:nvGrpSpPr>
        <p:grpSpPr>
          <a:xfrm>
            <a:off x="7629169" y="2601885"/>
            <a:ext cx="2288290" cy="1156674"/>
            <a:chOff x="7574222" y="619886"/>
            <a:chExt cx="2288290" cy="1156674"/>
          </a:xfrm>
        </p:grpSpPr>
        <p:sp>
          <p:nvSpPr>
            <p:cNvPr id="146" name="Rounded Rectangular Callout 145">
              <a:extLst>
                <a:ext uri="{FF2B5EF4-FFF2-40B4-BE49-F238E27FC236}">
                  <a16:creationId xmlns:a16="http://schemas.microsoft.com/office/drawing/2014/main" id="{4C261D6A-EAD6-8844-B276-9F54BE971282}"/>
                </a:ext>
              </a:extLst>
            </p:cNvPr>
            <p:cNvSpPr/>
            <p:nvPr/>
          </p:nvSpPr>
          <p:spPr bwMode="auto">
            <a:xfrm>
              <a:off x="7574222" y="619886"/>
              <a:ext cx="2136809" cy="1156674"/>
            </a:xfrm>
            <a:prstGeom prst="wedgeRoundRectCallout">
              <a:avLst>
                <a:gd name="adj1" fmla="val -53812"/>
                <a:gd name="adj2" fmla="val 83197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A2A12"/>
                </a:buClr>
                <a:buSzTx/>
                <a:buFont typeface="Wingdings" pitchFamily="2" charset="2"/>
                <a:buNone/>
                <a:tabLst/>
              </a:pPr>
              <a:endParaRPr kumimoji="0" lang="da-DK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ADB197A-EE4D-204C-8160-B0EF053E9380}"/>
                </a:ext>
              </a:extLst>
            </p:cNvPr>
            <p:cNvSpPr txBox="1"/>
            <p:nvPr/>
          </p:nvSpPr>
          <p:spPr>
            <a:xfrm>
              <a:off x="7725703" y="737797"/>
              <a:ext cx="21368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800" dirty="0" err="1"/>
                <a:t>Probes</a:t>
              </a:r>
              <a:r>
                <a:rPr lang="da-DK" sz="1800" dirty="0"/>
                <a:t> </a:t>
              </a:r>
              <a:r>
                <a:rPr lang="da-DK" sz="1800" dirty="0" err="1"/>
                <a:t>counted</a:t>
              </a:r>
              <a:r>
                <a:rPr lang="da-DK" sz="1800" dirty="0"/>
                <a:t> in nodes </a:t>
              </a:r>
              <a:r>
                <a:rPr lang="da-DK" sz="1800" dirty="0" err="1"/>
                <a:t>are</a:t>
              </a:r>
              <a:r>
                <a:rPr lang="da-DK" sz="1800" dirty="0"/>
                <a:t> </a:t>
              </a:r>
              <a:r>
                <a:rPr lang="da-DK" sz="1800" dirty="0" err="1"/>
                <a:t>disjoint</a:t>
              </a:r>
              <a:r>
                <a:rPr lang="da-DK" sz="1800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469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">
  <a:themeElements>
    <a:clrScheme name="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A2A12"/>
          </a:buClr>
          <a:buSzTx/>
          <a:buFont typeface="Wingdings" pitchFamily="2" charset="2"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A2A12"/>
          </a:buClr>
          <a:buSzTx/>
          <a:buFont typeface="Wingdings" pitchFamily="2" charset="2"/>
          <a:buNone/>
          <a:tabLst/>
          <a:defRPr kumimoji="0" lang="da-DK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27618</TotalTime>
  <Words>4450</Words>
  <Application>Microsoft Macintosh PowerPoint</Application>
  <PresentationFormat>A4 Paper (210x297 mm)</PresentationFormat>
  <Paragraphs>1254</Paragraphs>
  <Slides>45</Slides>
  <Notes>45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Cambria Math</vt:lpstr>
      <vt:lpstr>Futura Medium</vt:lpstr>
      <vt:lpstr>Times</vt:lpstr>
      <vt:lpstr>Times New Roman</vt:lpstr>
      <vt:lpstr>Verdana</vt:lpstr>
      <vt:lpstr>Wingdings</vt:lpstr>
      <vt:lpstr>au</vt:lpstr>
      <vt:lpstr>Data Structure Lower Bounds in the Cell Probe Model   Kasper Green Larsen   Aarhus University</vt:lpstr>
      <vt:lpstr>Time Line Dynamic Lower Bounds</vt:lpstr>
      <vt:lpstr>Information Transfer Technique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Information Transfer</vt:lpstr>
      <vt:lpstr>Time Line Dynamic Lower Bounds</vt:lpstr>
      <vt:lpstr>Larsen’s Technique</vt:lpstr>
      <vt:lpstr>Larsen’s Technique</vt:lpstr>
      <vt:lpstr>First Attempt: Cell Sampling</vt:lpstr>
      <vt:lpstr>First Attempt: Cell Sampling</vt:lpstr>
      <vt:lpstr>First Attempt: Cell Sampling</vt:lpstr>
      <vt:lpstr>First Attempt: Cell Sampling</vt:lpstr>
      <vt:lpstr>First Attempt: Cell Sampling</vt:lpstr>
      <vt:lpstr>First Attempt: Cell Sampling</vt:lpstr>
      <vt:lpstr>First Attempt: Cell Sampling</vt:lpstr>
      <vt:lpstr>Second Attempt</vt:lpstr>
      <vt:lpstr>Larsen’s Technique</vt:lpstr>
      <vt:lpstr>Larsen’s Technique</vt:lpstr>
      <vt:lpstr>Larsen’s Technique</vt:lpstr>
      <vt:lpstr>Larsen’s Technique</vt:lpstr>
      <vt:lpstr>Larsen’s Technique</vt:lpstr>
      <vt:lpstr>Time Line Dynamic Lower Bounds</vt:lpstr>
      <vt:lpstr>Time Line Dynamic Lower Bounds</vt:lpstr>
      <vt:lpstr>Time Line Dynamic Lower Bounds</vt:lpstr>
      <vt:lpstr>Limitations</vt:lpstr>
      <vt:lpstr>Limitations</vt:lpstr>
      <vt:lpstr>Time Line Dynamic Lower Bounds</vt:lpstr>
      <vt:lpstr>Time Line Dynamic Lower Bounds</vt:lpstr>
      <vt:lpstr>Technical Details</vt:lpstr>
      <vt:lpstr>Issue #1</vt:lpstr>
      <vt:lpstr>Issue #2</vt:lpstr>
      <vt:lpstr>Issue #2</vt:lpstr>
    </vt:vector>
  </TitlesOfParts>
  <Company>Daimi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Lars Michael Kristensen</dc:creator>
  <cp:lastModifiedBy>Kasper Green Larsen</cp:lastModifiedBy>
  <cp:revision>6684</cp:revision>
  <cp:lastPrinted>2020-01-30T09:49:43Z</cp:lastPrinted>
  <dcterms:created xsi:type="dcterms:W3CDTF">2006-01-26T18:25:33Z</dcterms:created>
  <dcterms:modified xsi:type="dcterms:W3CDTF">2020-02-11T14:33:49Z</dcterms:modified>
</cp:coreProperties>
</file>