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92" r:id="rId2"/>
    <p:sldId id="619" r:id="rId3"/>
    <p:sldId id="621" r:id="rId4"/>
    <p:sldId id="620" r:id="rId5"/>
    <p:sldId id="623" r:id="rId6"/>
    <p:sldId id="627" r:id="rId7"/>
    <p:sldId id="625" r:id="rId8"/>
    <p:sldId id="624" r:id="rId9"/>
    <p:sldId id="626" r:id="rId10"/>
    <p:sldId id="558" r:id="rId11"/>
    <p:sldId id="609" r:id="rId12"/>
    <p:sldId id="622" r:id="rId13"/>
    <p:sldId id="628" r:id="rId14"/>
    <p:sldId id="629" r:id="rId15"/>
    <p:sldId id="630" r:id="rId16"/>
    <p:sldId id="631" r:id="rId17"/>
    <p:sldId id="632" r:id="rId18"/>
    <p:sldId id="634" r:id="rId19"/>
    <p:sldId id="635" r:id="rId20"/>
    <p:sldId id="636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513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262" r:id="rId48"/>
    <p:sldId id="257" r:id="rId49"/>
    <p:sldId id="264" r:id="rId50"/>
    <p:sldId id="263" r:id="rId51"/>
    <p:sldId id="270" r:id="rId52"/>
    <p:sldId id="275" r:id="rId53"/>
    <p:sldId id="265" r:id="rId54"/>
    <p:sldId id="271" r:id="rId55"/>
    <p:sldId id="272" r:id="rId56"/>
    <p:sldId id="278" r:id="rId57"/>
    <p:sldId id="274" r:id="rId58"/>
    <p:sldId id="276" r:id="rId59"/>
    <p:sldId id="279" r:id="rId60"/>
    <p:sldId id="280" r:id="rId61"/>
    <p:sldId id="289" r:id="rId62"/>
    <p:sldId id="664" r:id="rId63"/>
    <p:sldId id="663" r:id="rId64"/>
  </p:sldIdLst>
  <p:sldSz cx="9906000" cy="6858000" type="A4"/>
  <p:notesSz cx="7099300" cy="10234613"/>
  <p:defaultTextStyle>
    <a:defPPr>
      <a:defRPr lang="da-DK"/>
    </a:defPPr>
    <a:lvl1pPr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00FF00"/>
    <a:srgbClr val="FF8521"/>
    <a:srgbClr val="FF00FF"/>
    <a:srgbClr val="DDDDDD"/>
    <a:srgbClr val="C0C0C0"/>
    <a:srgbClr val="FFFF66"/>
    <a:srgbClr val="FFFF99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3" autoAdjust="0"/>
    <p:restoredTop sz="89081" autoAdjust="0"/>
  </p:normalViewPr>
  <p:slideViewPr>
    <p:cSldViewPr snapToGrid="0">
      <p:cViewPr varScale="1">
        <p:scale>
          <a:sx n="116" d="100"/>
          <a:sy n="116" d="100"/>
        </p:scale>
        <p:origin x="992" y="1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43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82" y="-102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4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99" y="0"/>
            <a:ext cx="3075646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564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99" y="9721494"/>
            <a:ext cx="3075646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2AD64509-C609-46AD-9569-75680CC9828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8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308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8213" y="409575"/>
            <a:ext cx="2679700" cy="185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7072" y="2745353"/>
            <a:ext cx="6305158" cy="71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0"/>
            <a:r>
              <a:rPr lang="da-DK"/>
              <a:t>      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308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0A9DD8B0-ACA7-4CD8-A9E3-2121B2DE4EA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1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D33E-08CE-462E-B127-EA23E161AADC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8350"/>
            <a:ext cx="5543550" cy="3836988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6" y="4861564"/>
            <a:ext cx="5679770" cy="4605004"/>
          </a:xfrm>
        </p:spPr>
        <p:txBody>
          <a:bodyPr/>
          <a:lstStyle/>
          <a:p>
            <a:r>
              <a:rPr lang="en-US" baseline="0" dirty="0"/>
              <a:t>Will focus on 3d!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387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9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671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95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37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41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703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687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775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13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942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88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058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572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549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52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383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696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053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713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69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878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002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868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8603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76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241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711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1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3249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45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493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191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33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9878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89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1408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9339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7421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6131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62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674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63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89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55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83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319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8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662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333375"/>
            <a:ext cx="2228850" cy="55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333375"/>
            <a:ext cx="6534150" cy="55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60463"/>
            <a:ext cx="4348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863" y="1160463"/>
            <a:ext cx="43497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333375"/>
            <a:ext cx="8915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86288" y="30908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488950" y="6092825"/>
            <a:ext cx="8856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Kasper</a:t>
            </a:r>
            <a:r>
              <a:rPr lang="da-DK" sz="1200" b="1" baseline="0" dirty="0">
                <a:solidFill>
                  <a:srgbClr val="BA2A12"/>
                </a:solidFill>
                <a:latin typeface="Futura Medium" pitchFamily="34" charset="0"/>
              </a:rPr>
              <a:t> Green Larsen</a:t>
            </a:r>
            <a:endParaRPr lang="da-DK" sz="1200" b="1" dirty="0">
              <a:solidFill>
                <a:srgbClr val="BA2A12"/>
              </a:solidFill>
              <a:latin typeface="Futura Medium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7653338" y="6381750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AC5FC5D-DFC7-4C37-BBF4-633B47CC6EC4}" type="slidenum">
              <a:rPr lang="da-DK" sz="1200" b="1" smtClean="0">
                <a:solidFill>
                  <a:srgbClr val="BA2A12"/>
                </a:solidFill>
                <a:latin typeface="Futura Medium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/63</a:t>
            </a:r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>
            <a:off x="3476625" y="6433394"/>
            <a:ext cx="2914650" cy="296760"/>
            <a:chOff x="285" y="2069"/>
            <a:chExt cx="5375" cy="546"/>
          </a:xfrm>
        </p:grpSpPr>
        <p:pic>
          <p:nvPicPr>
            <p:cNvPr id="1061" name="Picture 3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" y="2069"/>
              <a:ext cx="5375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Rectangle 39"/>
            <p:cNvSpPr>
              <a:spLocks noChangeAspect="1" noChangeArrowheads="1"/>
            </p:cNvSpPr>
            <p:nvPr userDrawn="1"/>
          </p:nvSpPr>
          <p:spPr bwMode="auto">
            <a:xfrm>
              <a:off x="1918" y="2455"/>
              <a:ext cx="374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568450" y="6345238"/>
            <a:ext cx="6877050" cy="0"/>
          </a:xfrm>
          <a:prstGeom prst="line">
            <a:avLst/>
          </a:prstGeom>
          <a:noFill/>
          <a:ln w="28575">
            <a:solidFill>
              <a:srgbClr val="BA2A1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U_blue2.t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62" y="6185820"/>
            <a:ext cx="779329" cy="447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181030"/>
            <a:ext cx="935930" cy="4077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00025" y="5805488"/>
            <a:ext cx="9432925" cy="82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1950" y="597159"/>
            <a:ext cx="9163050" cy="5316279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Data Structure Lower Bounds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in the Cell Probe Model</a:t>
            </a:r>
            <a:br>
              <a:rPr lang="en-US" sz="4000" dirty="0">
                <a:latin typeface="Arial" charset="0"/>
              </a:rPr>
            </a:br>
            <a:br>
              <a:rPr lang="en-US" sz="4000" dirty="0">
                <a:latin typeface="Arial" charset="0"/>
              </a:rPr>
            </a:br>
            <a:br>
              <a:rPr lang="en-US" sz="2200" dirty="0">
                <a:latin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</a:rPr>
              <a:t>Kasper Green Larsen</a:t>
            </a:r>
            <a:br>
              <a:rPr lang="en-US" sz="2200" dirty="0">
                <a:latin typeface="Arial" charset="0"/>
              </a:rPr>
            </a:br>
            <a:br>
              <a:rPr lang="en-US" sz="2200" dirty="0">
                <a:latin typeface="Arial" charset="0"/>
              </a:rPr>
            </a:br>
            <a:br>
              <a:rPr lang="en-US" sz="2200" b="0" dirty="0">
                <a:solidFill>
                  <a:schemeClr val="tx1"/>
                </a:solidFill>
                <a:latin typeface="Arial" charset="0"/>
              </a:rPr>
            </a:br>
            <a:r>
              <a:rPr lang="en-US" sz="2200" b="0" dirty="0">
                <a:solidFill>
                  <a:schemeClr val="tx1"/>
                </a:solidFill>
                <a:latin typeface="Arial" charset="0"/>
              </a:rPr>
              <a:t>Aarhus University</a:t>
            </a:r>
            <a:endParaRPr lang="en-US" sz="2200" dirty="0">
              <a:latin typeface="Arial" charset="0"/>
            </a:endParaRPr>
          </a:p>
        </p:txBody>
      </p:sp>
      <p:pic>
        <p:nvPicPr>
          <p:cNvPr id="7" name="Picture 3" descr="C:\Users\ema\Documents\Logo AU\Ny ny\Illustrator producerede\AU_blue.tif"/>
          <p:cNvPicPr>
            <a:picLocks noChangeAspect="1" noChangeArrowheads="1"/>
          </p:cNvPicPr>
          <p:nvPr/>
        </p:nvPicPr>
        <p:blipFill>
          <a:blip r:embed="rId3" cstate="print"/>
          <a:srcRect b="16085"/>
          <a:stretch>
            <a:fillRect/>
          </a:stretch>
        </p:blipFill>
        <p:spPr bwMode="auto">
          <a:xfrm>
            <a:off x="7339897" y="6021388"/>
            <a:ext cx="2401635" cy="62075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Parity Polynomial Evaluation: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en-US" kern="0" dirty="0"/>
              <a:t>Degree </a:t>
            </a:r>
            <a:r>
              <a:rPr lang="en-US" i="1" kern="0" dirty="0"/>
              <a:t>n-1</a:t>
            </a:r>
            <a:r>
              <a:rPr lang="en-US" kern="0" dirty="0"/>
              <a:t> polynomial over </a:t>
            </a:r>
            <a:r>
              <a:rPr lang="da-DK" kern="0" dirty="0"/>
              <a:t>𝔽</a:t>
            </a:r>
            <a:r>
              <a:rPr lang="en-US" i="1" kern="0" baseline="-25000" dirty="0">
                <a:latin typeface="+mn-lt"/>
              </a:rPr>
              <a:t>p</a:t>
            </a:r>
            <a:r>
              <a:rPr lang="en-US" kern="0" baseline="-25000" dirty="0">
                <a:latin typeface="+mn-lt"/>
              </a:rPr>
              <a:t> </a:t>
            </a:r>
            <a:r>
              <a:rPr lang="en-US" kern="0" dirty="0"/>
              <a:t>for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+…+</a:t>
            </a:r>
            <a:r>
              <a:rPr lang="da-DK" i="1" kern="0" dirty="0"/>
              <a:t>a</a:t>
            </a:r>
            <a:r>
              <a:rPr lang="da-DK" kern="0" baseline="-25000" dirty="0"/>
              <a:t>1</a:t>
            </a:r>
            <a:r>
              <a:rPr lang="da-DK" i="1" kern="0" dirty="0"/>
              <a:t>x</a:t>
            </a:r>
            <a:r>
              <a:rPr lang="da-DK" kern="0" dirty="0"/>
              <a:t>+</a:t>
            </a:r>
            <a:r>
              <a:rPr lang="da-DK" i="1" kern="0" dirty="0"/>
              <a:t>a</a:t>
            </a:r>
            <a:r>
              <a:rPr lang="da-DK" kern="0" baseline="-25000" dirty="0"/>
              <a:t>0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kern="0" dirty="0" err="1"/>
              <a:t>Initially</a:t>
            </a:r>
            <a:r>
              <a:rPr lang="da-DK" kern="0" dirty="0"/>
              <a:t> </a:t>
            </a:r>
            <a:r>
              <a:rPr lang="da-DK" i="1" kern="0" dirty="0" err="1"/>
              <a:t>a</a:t>
            </a:r>
            <a:r>
              <a:rPr lang="da-DK" i="1" kern="0" baseline="-25000" dirty="0" err="1"/>
              <a:t>i</a:t>
            </a:r>
            <a:r>
              <a:rPr lang="da-DK" kern="0" dirty="0"/>
              <a:t>=0 for all </a:t>
            </a:r>
            <a:r>
              <a:rPr lang="da-DK" i="1" kern="0" dirty="0"/>
              <a:t>i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Query(</a:t>
            </a:r>
            <a:r>
              <a:rPr lang="da-DK" i="1" kern="0" dirty="0">
                <a:solidFill>
                  <a:srgbClr val="3737FF"/>
                </a:solidFill>
                <a:latin typeface="+mn-lt"/>
              </a:rPr>
              <a:t>x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>
                <a:latin typeface="+mn-lt"/>
              </a:rPr>
              <a:t>Element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latin typeface="+mn-lt"/>
              </a:rPr>
              <a:t>, </a:t>
            </a:r>
            <a:r>
              <a:rPr lang="da-DK" kern="0" dirty="0" err="1">
                <a:solidFill>
                  <a:srgbClr val="FF0000"/>
                </a:solidFill>
                <a:latin typeface="+mn-lt"/>
              </a:rPr>
              <a:t>return</a:t>
            </a:r>
            <a:r>
              <a:rPr lang="da-DK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FF0000"/>
                </a:solidFill>
                <a:latin typeface="+mn-lt"/>
              </a:rPr>
              <a:t>parity</a:t>
            </a:r>
            <a:r>
              <a:rPr lang="da-DK" kern="0" dirty="0">
                <a:solidFill>
                  <a:srgbClr val="FF0000"/>
                </a:solidFill>
                <a:latin typeface="+mn-lt"/>
              </a:rPr>
              <a:t> of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P</a:t>
            </a:r>
            <a:r>
              <a:rPr lang="da-DK" kern="0" dirty="0">
                <a:latin typeface="+mn-lt"/>
              </a:rPr>
              <a:t>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i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>
                <a:latin typeface="+mn-lt"/>
              </a:rPr>
              <a:t>Change </a:t>
            </a:r>
            <a:r>
              <a:rPr lang="da-DK" i="1" kern="0" dirty="0" err="1">
                <a:latin typeface="+mn-lt"/>
              </a:rPr>
              <a:t>a</a:t>
            </a:r>
            <a:r>
              <a:rPr lang="da-DK" i="1" kern="0" baseline="-25000" dirty="0" err="1">
                <a:latin typeface="+mn-lt"/>
              </a:rPr>
              <a:t>i</a:t>
            </a:r>
            <a:r>
              <a:rPr lang="da-DK" kern="0" dirty="0">
                <a:latin typeface="+mn-lt"/>
              </a:rPr>
              <a:t> to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Example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p</a:t>
            </a:r>
            <a:r>
              <a:rPr lang="da-DK" kern="0" dirty="0">
                <a:solidFill>
                  <a:srgbClr val="3737FF"/>
                </a:solidFill>
              </a:rPr>
              <a:t>=7, </a:t>
            </a:r>
            <a:r>
              <a:rPr lang="da-DK" i="1" kern="0" dirty="0">
                <a:solidFill>
                  <a:srgbClr val="3737FF"/>
                </a:solidFill>
              </a:rPr>
              <a:t>n</a:t>
            </a:r>
            <a:r>
              <a:rPr lang="da-DK" kern="0" dirty="0">
                <a:solidFill>
                  <a:srgbClr val="3737FF"/>
                </a:solidFill>
              </a:rPr>
              <a:t>=3: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 = 3</a:t>
            </a:r>
            <a:r>
              <a:rPr lang="da-DK" i="1" kern="0" dirty="0"/>
              <a:t>x</a:t>
            </a:r>
            <a:r>
              <a:rPr lang="da-DK" kern="0" baseline="30000" dirty="0"/>
              <a:t>2</a:t>
            </a:r>
            <a:r>
              <a:rPr lang="da-DK" kern="0" dirty="0"/>
              <a:t>+</a:t>
            </a:r>
            <a:r>
              <a:rPr lang="da-DK" i="1" kern="0" dirty="0"/>
              <a:t>x</a:t>
            </a:r>
            <a:r>
              <a:rPr lang="da-DK" kern="0" dirty="0"/>
              <a:t>+5.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Query </a:t>
            </a:r>
            <a:r>
              <a:rPr lang="da-DK" i="1" kern="0" dirty="0">
                <a:solidFill>
                  <a:srgbClr val="3737FF"/>
                </a:solidFill>
              </a:rPr>
              <a:t>x</a:t>
            </a:r>
            <a:r>
              <a:rPr lang="da-DK" kern="0" dirty="0">
                <a:solidFill>
                  <a:srgbClr val="3737FF"/>
                </a:solidFill>
              </a:rPr>
              <a:t>=4</a:t>
            </a:r>
            <a:r>
              <a:rPr lang="da-DK" kern="0" dirty="0"/>
              <a:t>, has </a:t>
            </a:r>
            <a:r>
              <a:rPr lang="da-DK" kern="0" dirty="0" err="1"/>
              <a:t>answer</a:t>
            </a:r>
            <a:r>
              <a:rPr lang="da-DK" kern="0" dirty="0"/>
              <a:t>: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i="1" kern="0" dirty="0"/>
              <a:t>P</a:t>
            </a:r>
            <a:r>
              <a:rPr lang="da-DK" kern="0" dirty="0"/>
              <a:t>(4) = ((3*16+4+5) mod 7) mod 2 = 1.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31" y="2221019"/>
            <a:ext cx="1829201" cy="1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Basic Setup: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Sequence of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updates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partitioned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into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epochs</a:t>
                </a:r>
                <a:r>
                  <a:rPr lang="da-DK" kern="0" dirty="0">
                    <a:solidFill>
                      <a:schemeClr val="tx1"/>
                    </a:solidFill>
                  </a:rPr>
                  <a:t> of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size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kern="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Uniform random </a:t>
                </a:r>
                <a:r>
                  <a:rPr lang="en-US" kern="0" dirty="0">
                    <a:solidFill>
                      <a:srgbClr val="00FF00"/>
                    </a:solidFill>
                  </a:rPr>
                  <a:t>query</a:t>
                </a:r>
                <a:r>
                  <a:rPr lang="en-US" kern="0" dirty="0"/>
                  <a:t> after updates.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Communication game between Alice and Bob.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Alice sees all updates, but not the query.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Bob sees all updates, except </a:t>
                </a:r>
                <a:r>
                  <a:rPr lang="en-US" kern="0" dirty="0">
                    <a:solidFill>
                      <a:srgbClr val="3737FF"/>
                    </a:solidFill>
                  </a:rPr>
                  <a:t>epoch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, and sees the </a:t>
                </a:r>
                <a:r>
                  <a:rPr lang="en-US" kern="0" dirty="0">
                    <a:solidFill>
                      <a:srgbClr val="00FF00"/>
                    </a:solidFill>
                  </a:rPr>
                  <a:t>query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Goal: </a:t>
                </a:r>
                <a:r>
                  <a:rPr lang="en-US" kern="0" dirty="0"/>
                  <a:t>Alice sends message </a:t>
                </a:r>
                <a:r>
                  <a:rPr lang="en-US" i="1" kern="0" dirty="0"/>
                  <a:t>M</a:t>
                </a:r>
                <a:r>
                  <a:rPr lang="en-US" kern="0" dirty="0"/>
                  <a:t> to Bob, Bob outputs answer.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9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806806" y="3048465"/>
            <a:ext cx="2703344" cy="256288"/>
            <a:chOff x="2300861" y="2184489"/>
            <a:chExt cx="5654304" cy="4775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47483-68FA-B241-B4D4-76B68A270BA9}"/>
              </a:ext>
            </a:extLst>
          </p:cNvPr>
          <p:cNvGrpSpPr/>
          <p:nvPr/>
        </p:nvGrpSpPr>
        <p:grpSpPr>
          <a:xfrm>
            <a:off x="1905313" y="3504518"/>
            <a:ext cx="5481037" cy="1239558"/>
            <a:chOff x="1905313" y="3504518"/>
            <a:chExt cx="5481037" cy="123955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222C2FD-1185-6D4F-A5C3-6EC2CA92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5FBF6D9-0FDF-9243-8567-1A3D6FF11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148938" y="3043010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334828" y="3043009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538872" y="3637784"/>
            <a:ext cx="2681878" cy="577516"/>
            <a:chOff x="3547741" y="2040558"/>
            <a:chExt cx="2681878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Message </a:t>
              </a:r>
              <a:r>
                <a:rPr lang="da-DK" sz="1600" i="1" dirty="0"/>
                <a:t>M</a:t>
              </a:r>
            </a:p>
          </p:txBody>
        </p:sp>
      </p:grpSp>
      <p:sp>
        <p:nvSpPr>
          <p:cNvPr id="2" name="Cross 1">
            <a:extLst>
              <a:ext uri="{FF2B5EF4-FFF2-40B4-BE49-F238E27FC236}">
                <a16:creationId xmlns:a16="http://schemas.microsoft.com/office/drawing/2014/main" id="{6B959514-95A5-F946-80B7-E8449E163BEC}"/>
              </a:ext>
            </a:extLst>
          </p:cNvPr>
          <p:cNvSpPr/>
          <p:nvPr/>
        </p:nvSpPr>
        <p:spPr bwMode="auto">
          <a:xfrm rot="18949105">
            <a:off x="8912669" y="2980884"/>
            <a:ext cx="393734" cy="385991"/>
          </a:xfrm>
          <a:prstGeom prst="plus">
            <a:avLst>
              <a:gd name="adj" fmla="val 39271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68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Main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Result</a:t>
                </a:r>
                <a:r>
                  <a:rPr lang="da-DK" kern="0" dirty="0">
                    <a:solidFill>
                      <a:srgbClr val="3737FF"/>
                    </a:solidFill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From data structure with query time </a:t>
                </a:r>
                <a:r>
                  <a:rPr lang="en-US" i="1" kern="0" dirty="0" err="1"/>
                  <a:t>t</a:t>
                </a:r>
                <a:r>
                  <a:rPr lang="en-US" i="1" kern="0" baseline="-25000" dirty="0" err="1"/>
                  <a:t>q</a:t>
                </a:r>
                <a:r>
                  <a:rPr lang="en-US" kern="0" dirty="0"/>
                  <a:t>, update time </a:t>
                </a:r>
                <a:r>
                  <a:rPr lang="en-US" i="1" kern="0" dirty="0" err="1"/>
                  <a:t>t</a:t>
                </a:r>
                <a:r>
                  <a:rPr lang="en-US" i="1" kern="0" baseline="-25000" dirty="0" err="1"/>
                  <a:t>u</a:t>
                </a:r>
                <a:r>
                  <a:rPr lang="en-US" kern="0" dirty="0"/>
                  <a:t> and cell size </a:t>
                </a:r>
                <a:r>
                  <a:rPr lang="en-US" i="1" kern="0" dirty="0"/>
                  <a:t>w</a:t>
                </a:r>
                <a:r>
                  <a:rPr lang="en-US" kern="0" dirty="0"/>
                  <a:t>, can get protocol: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Protocol</a:t>
                </a:r>
                <a:r>
                  <a:rPr lang="en-US" kern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806806" y="3048465"/>
            <a:ext cx="2703344" cy="256288"/>
            <a:chOff x="2300861" y="2184489"/>
            <a:chExt cx="5654304" cy="4775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47483-68FA-B241-B4D4-76B68A270BA9}"/>
              </a:ext>
            </a:extLst>
          </p:cNvPr>
          <p:cNvGrpSpPr/>
          <p:nvPr/>
        </p:nvGrpSpPr>
        <p:grpSpPr>
          <a:xfrm>
            <a:off x="1905313" y="3504518"/>
            <a:ext cx="5481037" cy="1239558"/>
            <a:chOff x="1905313" y="3504518"/>
            <a:chExt cx="5481037" cy="123955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222C2FD-1185-6D4F-A5C3-6EC2CA92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5FBF6D9-0FDF-9243-8567-1A3D6FF11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148938" y="3043010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334828" y="3043009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ross 1">
            <a:extLst>
              <a:ext uri="{FF2B5EF4-FFF2-40B4-BE49-F238E27FC236}">
                <a16:creationId xmlns:a16="http://schemas.microsoft.com/office/drawing/2014/main" id="{6B959514-95A5-F946-80B7-E8449E163BEC}"/>
              </a:ext>
            </a:extLst>
          </p:cNvPr>
          <p:cNvSpPr/>
          <p:nvPr/>
        </p:nvSpPr>
        <p:spPr bwMode="auto">
          <a:xfrm rot="18949105">
            <a:off x="8912669" y="2980884"/>
            <a:ext cx="393734" cy="385991"/>
          </a:xfrm>
          <a:prstGeom prst="plus">
            <a:avLst>
              <a:gd name="adj" fmla="val 39271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90A9E2-A839-8844-A6A7-FD9FEF3A3664}"/>
              </a:ext>
            </a:extLst>
          </p:cNvPr>
          <p:cNvGrpSpPr/>
          <p:nvPr/>
        </p:nvGrpSpPr>
        <p:grpSpPr>
          <a:xfrm>
            <a:off x="3538872" y="3637784"/>
            <a:ext cx="2681878" cy="577516"/>
            <a:chOff x="3547741" y="2040558"/>
            <a:chExt cx="2681878" cy="577516"/>
          </a:xfrm>
        </p:grpSpPr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262C2BB3-9BF7-8B4E-B18D-65E35B8C7294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6958A7-FBFB-7B4B-BEA0-800D508643A2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Message </a:t>
              </a:r>
              <a:r>
                <a:rPr lang="da-DK" sz="1600" i="1" dirty="0"/>
                <a:t>M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07A3F64-1846-7B42-B04E-737033FA8DD5}"/>
              </a:ext>
            </a:extLst>
          </p:cNvPr>
          <p:cNvGrpSpPr/>
          <p:nvPr/>
        </p:nvGrpSpPr>
        <p:grpSpPr>
          <a:xfrm>
            <a:off x="704468" y="5751332"/>
            <a:ext cx="2259083" cy="700286"/>
            <a:chOff x="6408393" y="471639"/>
            <a:chExt cx="2259083" cy="700286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85E04909-4F8E-D24E-A2F6-0055E83EE14B}"/>
                </a:ext>
              </a:extLst>
            </p:cNvPr>
            <p:cNvSpPr/>
            <p:nvPr/>
          </p:nvSpPr>
          <p:spPr bwMode="auto">
            <a:xfrm>
              <a:off x="6408393" y="471639"/>
              <a:ext cx="2259083" cy="700286"/>
            </a:xfrm>
            <a:prstGeom prst="wedgeRoundRectCallout">
              <a:avLst>
                <a:gd name="adj1" fmla="val 26109"/>
                <a:gd name="adj2" fmla="val -13786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91BF214-74B0-E94F-8C2D-BF68739B1906}"/>
                </a:ext>
              </a:extLst>
            </p:cNvPr>
            <p:cNvSpPr txBox="1"/>
            <p:nvPr/>
          </p:nvSpPr>
          <p:spPr>
            <a:xfrm>
              <a:off x="6519952" y="497063"/>
              <a:ext cx="2052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Less</a:t>
              </a:r>
              <a:r>
                <a:rPr lang="da-DK" sz="1800" dirty="0"/>
                <a:t> </a:t>
              </a:r>
              <a:r>
                <a:rPr lang="da-DK" sz="1800" dirty="0" err="1"/>
                <a:t>than</a:t>
              </a:r>
              <a:r>
                <a:rPr lang="da-DK" sz="1800" dirty="0"/>
                <a:t> </a:t>
              </a:r>
              <a:r>
                <a:rPr lang="da-DK" sz="1800" dirty="0" err="1"/>
                <a:t>full</a:t>
              </a:r>
              <a:r>
                <a:rPr lang="da-DK" sz="1800" dirty="0"/>
                <a:t> </a:t>
              </a:r>
              <a:r>
                <a:rPr lang="da-DK" sz="1800" dirty="0" err="1"/>
                <a:t>epoch</a:t>
              </a:r>
              <a:r>
                <a:rPr lang="da-DK" sz="1800" dirty="0"/>
                <a:t>.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AE8727-9D78-2E42-8E50-7BF3D226D7CB}"/>
              </a:ext>
            </a:extLst>
          </p:cNvPr>
          <p:cNvGrpSpPr/>
          <p:nvPr/>
        </p:nvGrpSpPr>
        <p:grpSpPr>
          <a:xfrm>
            <a:off x="7067784" y="5176391"/>
            <a:ext cx="2259083" cy="700286"/>
            <a:chOff x="6408393" y="471639"/>
            <a:chExt cx="2259083" cy="700286"/>
          </a:xfrm>
        </p:grpSpPr>
        <p:sp>
          <p:nvSpPr>
            <p:cNvPr id="92" name="Rounded Rectangular Callout 91">
              <a:extLst>
                <a:ext uri="{FF2B5EF4-FFF2-40B4-BE49-F238E27FC236}">
                  <a16:creationId xmlns:a16="http://schemas.microsoft.com/office/drawing/2014/main" id="{BC3D057A-EBC2-F64B-8361-2948AE0FC926}"/>
                </a:ext>
              </a:extLst>
            </p:cNvPr>
            <p:cNvSpPr/>
            <p:nvPr/>
          </p:nvSpPr>
          <p:spPr bwMode="auto">
            <a:xfrm>
              <a:off x="6408393" y="471639"/>
              <a:ext cx="2259083" cy="700286"/>
            </a:xfrm>
            <a:prstGeom prst="wedgeRoundRectCallout">
              <a:avLst>
                <a:gd name="adj1" fmla="val -92882"/>
                <a:gd name="adj2" fmla="val -2774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DDBD755-7807-E343-9C70-6A71AA410D70}"/>
                </a:ext>
              </a:extLst>
            </p:cNvPr>
            <p:cNvSpPr txBox="1"/>
            <p:nvPr/>
          </p:nvSpPr>
          <p:spPr>
            <a:xfrm>
              <a:off x="6519952" y="497063"/>
              <a:ext cx="2052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Slightly</a:t>
              </a:r>
              <a:r>
                <a:rPr lang="da-DK" sz="1800" dirty="0"/>
                <a:t> </a:t>
              </a:r>
              <a:r>
                <a:rPr lang="da-DK" sz="1800" dirty="0" err="1"/>
                <a:t>better</a:t>
              </a:r>
              <a:r>
                <a:rPr lang="da-DK" sz="1800" dirty="0"/>
                <a:t> </a:t>
              </a:r>
              <a:r>
                <a:rPr lang="da-DK" sz="1800" dirty="0" err="1"/>
                <a:t>than</a:t>
              </a:r>
              <a:r>
                <a:rPr lang="da-DK" sz="1800" dirty="0"/>
                <a:t> </a:t>
              </a:r>
              <a:r>
                <a:rPr lang="da-DK" sz="1800" dirty="0" err="1"/>
                <a:t>guessing</a:t>
              </a:r>
              <a:r>
                <a:rPr lang="da-DK" sz="1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039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Protocol: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Use tools from </a:t>
                </a:r>
                <a:r>
                  <a:rPr lang="en-US" kern="0" dirty="0">
                    <a:solidFill>
                      <a:srgbClr val="3737FF"/>
                    </a:solidFill>
                  </a:rPr>
                  <a:t>communication complexity </a:t>
                </a:r>
                <a:r>
                  <a:rPr lang="en-US" kern="0" dirty="0"/>
                  <a:t>to prove lower bound!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For Range Parity, Range Median &amp; Parity Poly Eval (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p</a:t>
                </a:r>
                <a:r>
                  <a:rPr lang="en-US" kern="0" dirty="0">
                    <a:solidFill>
                      <a:srgbClr val="3737FF"/>
                    </a:solidFill>
                  </a:rPr>
                  <a:t> queries):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We prove: </a:t>
                </a:r>
                <a:r>
                  <a:rPr lang="en-US" kern="0" dirty="0"/>
                  <a:t>Any protocol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 can be correct only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p>
                    </m:sSup>
                  </m:oMath>
                </a14:m>
                <a:r>
                  <a:rPr lang="en-US" kern="0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47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806806" y="3048465"/>
            <a:ext cx="2703344" cy="256288"/>
            <a:chOff x="2300861" y="2184489"/>
            <a:chExt cx="5654304" cy="4775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47483-68FA-B241-B4D4-76B68A270BA9}"/>
              </a:ext>
            </a:extLst>
          </p:cNvPr>
          <p:cNvGrpSpPr/>
          <p:nvPr/>
        </p:nvGrpSpPr>
        <p:grpSpPr>
          <a:xfrm>
            <a:off x="1905313" y="3504518"/>
            <a:ext cx="5481037" cy="1239558"/>
            <a:chOff x="1905313" y="3504518"/>
            <a:chExt cx="5481037" cy="123955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222C2FD-1185-6D4F-A5C3-6EC2CA92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5FBF6D9-0FDF-9243-8567-1A3D6FF11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148938" y="3043010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334828" y="3043009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ross 1">
            <a:extLst>
              <a:ext uri="{FF2B5EF4-FFF2-40B4-BE49-F238E27FC236}">
                <a16:creationId xmlns:a16="http://schemas.microsoft.com/office/drawing/2014/main" id="{6B959514-95A5-F946-80B7-E8449E163BEC}"/>
              </a:ext>
            </a:extLst>
          </p:cNvPr>
          <p:cNvSpPr/>
          <p:nvPr/>
        </p:nvSpPr>
        <p:spPr bwMode="auto">
          <a:xfrm rot="18949105">
            <a:off x="8912669" y="2980884"/>
            <a:ext cx="393734" cy="385991"/>
          </a:xfrm>
          <a:prstGeom prst="plus">
            <a:avLst>
              <a:gd name="adj" fmla="val 39271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90A9E2-A839-8844-A6A7-FD9FEF3A3664}"/>
              </a:ext>
            </a:extLst>
          </p:cNvPr>
          <p:cNvGrpSpPr/>
          <p:nvPr/>
        </p:nvGrpSpPr>
        <p:grpSpPr>
          <a:xfrm>
            <a:off x="3538872" y="3637784"/>
            <a:ext cx="2681878" cy="577516"/>
            <a:chOff x="3547741" y="2040558"/>
            <a:chExt cx="2681878" cy="577516"/>
          </a:xfrm>
        </p:grpSpPr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262C2BB3-9BF7-8B4E-B18D-65E35B8C7294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6958A7-FBFB-7B4B-BEA0-800D508643A2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Message </a:t>
              </a:r>
              <a:r>
                <a:rPr lang="da-DK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700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Protocol: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For Range Parity, Range Median &amp; Parity Poly Eval (if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p</a:t>
                </a:r>
                <a:r>
                  <a:rPr lang="en-US" kern="0" dirty="0">
                    <a:solidFill>
                      <a:srgbClr val="3737FF"/>
                    </a:solidFill>
                  </a:rPr>
                  <a:t> queries):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We prove: </a:t>
                </a:r>
                <a:r>
                  <a:rPr lang="en-US" kern="0" dirty="0"/>
                  <a:t>Any protocol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 can be correct only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p>
                    </m:sSup>
                  </m:oMath>
                </a14:m>
                <a:r>
                  <a:rPr lang="en-US" kern="0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Implications: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b="0" kern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  <m:r>
                      <a:rPr lang="da-DK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kern="0" dirty="0"/>
                  <a:t>)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2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</p:spTree>
    <p:extLst>
      <p:ext uri="{BB962C8B-B14F-4D97-AF65-F5344CB8AC3E}">
        <p14:creationId xmlns:p14="http://schemas.microsoft.com/office/powerpoint/2010/main" val="2130230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Protocol: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For Range Parity, Range Median &amp; Parity Poly Eval (if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p</a:t>
                </a:r>
                <a:r>
                  <a:rPr lang="en-US" kern="0" dirty="0">
                    <a:solidFill>
                      <a:srgbClr val="3737FF"/>
                    </a:solidFill>
                  </a:rPr>
                  <a:t> queries):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We prove: </a:t>
                </a:r>
                <a:r>
                  <a:rPr lang="en-US" kern="0" dirty="0"/>
                  <a:t>Any protocol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 can be correct only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sup>
                    </m:sSup>
                  </m:oMath>
                </a14:m>
                <a:r>
                  <a:rPr lang="en-US" kern="0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Implications: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kern="0" dirty="0"/>
                  <a:t>)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Range Parity, Range Median,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p</a:t>
                </a:r>
                <a:r>
                  <a:rPr lang="en-US" kern="0" dirty="0">
                    <a:solidFill>
                      <a:srgbClr val="3737FF"/>
                    </a:solidFill>
                  </a:rPr>
                  <a:t>=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n</a:t>
                </a:r>
                <a:r>
                  <a:rPr lang="en-US" kern="0" baseline="30000" dirty="0">
                    <a:solidFill>
                      <a:srgbClr val="3737FF"/>
                    </a:solidFill>
                  </a:rPr>
                  <a:t>2</a:t>
                </a:r>
                <a:r>
                  <a:rPr lang="en-US" kern="0" dirty="0">
                    <a:solidFill>
                      <a:srgbClr val="3737FF"/>
                    </a:solidFill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kern="0" dirty="0"/>
                  <a:t>).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For </a:t>
                </a:r>
                <a:r>
                  <a:rPr lang="en-US" i="1" kern="0" dirty="0"/>
                  <a:t>w</a:t>
                </a:r>
                <a:r>
                  <a:rPr lang="en-US" kern="0" dirty="0"/>
                  <a:t>=</a:t>
                </a:r>
                <a:r>
                  <a:rPr lang="en-US" kern="0" dirty="0" err="1"/>
                  <a:t>Θ</a:t>
                </a:r>
                <a:r>
                  <a:rPr lang="en-US" kern="0" dirty="0"/>
                  <a:t>(</a:t>
                </a:r>
                <a:r>
                  <a:rPr lang="en-US" kern="0" dirty="0" err="1"/>
                  <a:t>lg</a:t>
                </a:r>
                <a:r>
                  <a:rPr lang="en-US" i="1" kern="0" dirty="0" err="1"/>
                  <a:t>n</a:t>
                </a:r>
                <a:r>
                  <a:rPr lang="en-US" kern="0" dirty="0"/>
                  <a:t>):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2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</p:spTree>
    <p:extLst>
      <p:ext uri="{BB962C8B-B14F-4D97-AF65-F5344CB8AC3E}">
        <p14:creationId xmlns:p14="http://schemas.microsoft.com/office/powerpoint/2010/main" val="1514900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Protocol: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Limitations: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Trivial protocol: </a:t>
                </a:r>
                <a:r>
                  <a:rPr lang="en-US" kern="0" dirty="0">
                    <a:solidFill>
                      <a:schemeClr val="tx1"/>
                    </a:solidFill>
                  </a:rPr>
                  <a:t>Alice guesses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queries and sends her guesses and their answers to Bob.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Bob: </a:t>
                </a:r>
                <a:r>
                  <a:rPr lang="en-US" kern="0" dirty="0"/>
                  <a:t>If his </a:t>
                </a:r>
                <a:r>
                  <a:rPr lang="en-US" kern="0" dirty="0">
                    <a:solidFill>
                      <a:srgbClr val="00FF00"/>
                    </a:solidFill>
                  </a:rPr>
                  <a:t>query</a:t>
                </a:r>
                <a:r>
                  <a:rPr lang="en-US" kern="0" dirty="0"/>
                  <a:t> is among Alice’s guesses, knows answer. Otherwise toss coin.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Correctness: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0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da-DK" b="0" i="0" kern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61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DC3AA4-7A34-964F-AAFF-1F47A6412192}"/>
              </a:ext>
            </a:extLst>
          </p:cNvPr>
          <p:cNvGrpSpPr/>
          <p:nvPr/>
        </p:nvGrpSpPr>
        <p:grpSpPr>
          <a:xfrm>
            <a:off x="825935" y="2089997"/>
            <a:ext cx="2703344" cy="256288"/>
            <a:chOff x="2300861" y="2184489"/>
            <a:chExt cx="5654304" cy="477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4897B5-D75F-4F46-95A8-8CC3B3283A00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8D05A7-73E3-B44C-A359-F5928BDA3035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3C4DEF-DCDE-5240-AAA7-DD79DE09D383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7591BF-7588-1A4E-A1CD-C421450EF5E1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6464BE-9040-EE41-BB71-4E9F543917CE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1A4847-00A9-D849-9587-9A930476FFD9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9DC8DE-8DC6-4741-8CDE-6FC565DFB00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F650C2-0F3B-E04F-B727-BD5DEDB4F38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265CFA-D446-E44F-BE53-1CC01012438F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F6652B-59C9-C047-A179-7D1EE557630D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237D24-D6E4-224D-9F2C-C3519EC7800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E0B53C-A685-934F-9D47-62245B769A2E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C137DD-ADBC-D342-B9F6-D49672D303A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B324AE-8DD1-9D4D-8C0D-84C978938BBE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27D61A-5AB1-1E42-9F0A-D23B60D8CD4B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409157-F9F6-D54B-BB46-0B678341B7F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5616ED-195E-F04C-9F5F-7A2FB3BDBF28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225765-B484-FF4A-B0B5-A7214C238975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2B711B-5F87-E447-82B9-719BDD02796A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44B25D-0D8A-DE4E-A980-20EA5165878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0828B6-A227-5945-9ACC-4C5DB4C297F0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5BC2A31-441D-0D43-952E-0C2E5251EC53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15981E-4358-1E4C-A3E4-1426A43F1B09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F27E76-49EF-B249-91A7-4286B496E1AC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296A0A-E5DB-7841-952B-B0252109B35C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F799B1-8188-4443-8564-22DC9B8730FC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C5DE34-7406-424C-B8DF-27899752420C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573FE9-16F2-8049-997B-9B5AF6F8AB40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CEB41B-8572-6543-8BD1-EF47B5A7B9DF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705106-54F0-0745-978D-E1B7302DDAB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5E6475-D951-9C45-B5B8-FD8F9CAF00C6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1B4AD3-F188-2841-BF16-AA33A990849E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45527F-BB2D-3F4B-B3EC-F49C38CE641F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0D53ABF-38CC-EC4F-AD89-A76D2756B1E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BE0657-E73E-BA4A-8B4A-DBE5EAE70EA7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419CA-80FB-834C-93FC-A668451B1E35}"/>
              </a:ext>
            </a:extLst>
          </p:cNvPr>
          <p:cNvGrpSpPr/>
          <p:nvPr/>
        </p:nvGrpSpPr>
        <p:grpSpPr>
          <a:xfrm>
            <a:off x="1924442" y="2546050"/>
            <a:ext cx="5481037" cy="1239558"/>
            <a:chOff x="1905313" y="3504518"/>
            <a:chExt cx="5481037" cy="123955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9EEEC17-CD4C-4143-B151-13ABB408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CB532C-C266-2C46-9923-F94BFBFE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1ADCB7-523D-DB4E-A1E4-BF645DCAAC11}"/>
              </a:ext>
            </a:extLst>
          </p:cNvPr>
          <p:cNvGrpSpPr/>
          <p:nvPr/>
        </p:nvGrpSpPr>
        <p:grpSpPr>
          <a:xfrm>
            <a:off x="6168067" y="2084542"/>
            <a:ext cx="2703344" cy="256288"/>
            <a:chOff x="2300861" y="2184489"/>
            <a:chExt cx="5654304" cy="47752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E74958-805D-0240-BC42-66EFA07CFD4A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83CE910-FD98-924E-92BE-F463F2EE2CD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59E9B8-2524-6441-A3DD-A79BA0498E8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156594-DA89-AA4C-879C-B1BEA2FF1DF2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3DC2B2D-C18F-3144-AC8A-5A0EB8B12137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422F62-4B03-3A4E-B51F-28F39A44CE5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D9B3E4-1455-734B-96D9-1F5BEC649554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189085A-026D-6A42-988F-DD75EE24D2B0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93DE46-1018-8E41-9C93-FFBBFFA58124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56E8541-783D-6646-AA71-428B3D85F8E6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0C794-F8D0-9B4D-BE75-11D64ECFB339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F423-E473-4940-814C-50E373352A4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C21786-9EA5-8241-896C-318ACE2C2889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94B0404-8376-2643-A047-1F37CA814BCE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F89461D-7072-E341-9844-76A3F4CCA2E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29B90F-B822-C04F-8CE1-E10C9B965743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CC0359C-67BF-2E41-99E4-AE405A5E56C8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BD0E9D1-B98C-8B46-8AD7-FB29245ED069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9A78BDE-14C6-E24E-9785-49CF9B61FF31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1232851-0C85-F042-A10E-3EB2374B9F2B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D6B8C3F-18CB-9349-824D-BBEFBBDF4F2E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5F716-9C5D-AF46-AC33-2510D48A956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F04D45D-6102-354B-846B-BDBED7075597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2A6A655-3350-6844-9ECF-0A07FCE7239A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6ACB9-C130-9640-B24D-4C43F27AC1B7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4CC1559-50D9-9A47-BAA8-82F2A30BF7C8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8A0AA0-B37E-E249-AEEA-6A0FE0B3843B}"/>
              </a:ext>
            </a:extLst>
          </p:cNvPr>
          <p:cNvCxnSpPr/>
          <p:nvPr/>
        </p:nvCxnSpPr>
        <p:spPr bwMode="auto">
          <a:xfrm>
            <a:off x="8353957" y="2084541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Cross 71">
            <a:extLst>
              <a:ext uri="{FF2B5EF4-FFF2-40B4-BE49-F238E27FC236}">
                <a16:creationId xmlns:a16="http://schemas.microsoft.com/office/drawing/2014/main" id="{DC96C8A0-5311-1942-804A-81D63E1DECBA}"/>
              </a:ext>
            </a:extLst>
          </p:cNvPr>
          <p:cNvSpPr/>
          <p:nvPr/>
        </p:nvSpPr>
        <p:spPr bwMode="auto">
          <a:xfrm rot="18949105">
            <a:off x="8931798" y="2022416"/>
            <a:ext cx="393734" cy="385991"/>
          </a:xfrm>
          <a:prstGeom prst="plus">
            <a:avLst>
              <a:gd name="adj" fmla="val 39271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07889B-39AD-4145-95E7-7A29A0C321F7}"/>
              </a:ext>
            </a:extLst>
          </p:cNvPr>
          <p:cNvGrpSpPr/>
          <p:nvPr/>
        </p:nvGrpSpPr>
        <p:grpSpPr>
          <a:xfrm>
            <a:off x="3558001" y="2679316"/>
            <a:ext cx="2681878" cy="577516"/>
            <a:chOff x="3547741" y="2040558"/>
            <a:chExt cx="2681878" cy="577516"/>
          </a:xfrm>
        </p:grpSpPr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165E334E-EB77-2C48-9144-C3662EC7E3EF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900EB7D-8A75-2245-B9AD-16F023C6C551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Message </a:t>
              </a:r>
              <a:r>
                <a:rPr lang="da-DK" sz="1600" i="1" dirty="0"/>
                <a:t>M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024795A-71A4-B148-A0B3-8E63081C4ECC}"/>
              </a:ext>
            </a:extLst>
          </p:cNvPr>
          <p:cNvGrpSpPr/>
          <p:nvPr/>
        </p:nvGrpSpPr>
        <p:grpSpPr>
          <a:xfrm>
            <a:off x="7067784" y="5176390"/>
            <a:ext cx="2661101" cy="1055541"/>
            <a:chOff x="6408393" y="471638"/>
            <a:chExt cx="2661101" cy="1055541"/>
          </a:xfrm>
        </p:grpSpPr>
        <p:sp>
          <p:nvSpPr>
            <p:cNvPr id="77" name="Rounded Rectangular Callout 76">
              <a:extLst>
                <a:ext uri="{FF2B5EF4-FFF2-40B4-BE49-F238E27FC236}">
                  <a16:creationId xmlns:a16="http://schemas.microsoft.com/office/drawing/2014/main" id="{F5BFBA2E-41E2-874F-A0D2-79B032264D08}"/>
                </a:ext>
              </a:extLst>
            </p:cNvPr>
            <p:cNvSpPr/>
            <p:nvPr/>
          </p:nvSpPr>
          <p:spPr bwMode="auto">
            <a:xfrm>
              <a:off x="6408393" y="471638"/>
              <a:ext cx="2661101" cy="1055541"/>
            </a:xfrm>
            <a:prstGeom prst="wedgeRoundRectCallout">
              <a:avLst>
                <a:gd name="adj1" fmla="val -117722"/>
                <a:gd name="adj2" fmla="val 1713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0D4791-AED5-AB4F-99EE-BBEF3E4E64E9}"/>
                </a:ext>
              </a:extLst>
            </p:cNvPr>
            <p:cNvSpPr txBox="1"/>
            <p:nvPr/>
          </p:nvSpPr>
          <p:spPr>
            <a:xfrm>
              <a:off x="6519951" y="554579"/>
              <a:ext cx="2549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Up to </a:t>
              </a:r>
              <a:r>
                <a:rPr lang="da-DK" sz="1800" dirty="0" err="1"/>
                <a:t>constants</a:t>
              </a:r>
              <a:r>
                <a:rPr lang="da-DK" sz="1800" dirty="0"/>
                <a:t>, </a:t>
              </a:r>
              <a:r>
                <a:rPr lang="da-DK" sz="1800" dirty="0" err="1"/>
                <a:t>we</a:t>
              </a:r>
              <a:r>
                <a:rPr lang="da-DK" sz="1800" dirty="0"/>
                <a:t> </a:t>
              </a:r>
              <a:r>
                <a:rPr lang="da-DK" sz="1800" dirty="0" err="1"/>
                <a:t>got</a:t>
              </a:r>
              <a:r>
                <a:rPr lang="da-DK" sz="1800" dirty="0"/>
                <a:t> max </a:t>
              </a:r>
              <a:r>
                <a:rPr lang="da-DK" sz="1800" dirty="0" err="1"/>
                <a:t>possible</a:t>
              </a:r>
              <a:r>
                <a:rPr lang="da-DK" sz="1800" dirty="0"/>
                <a:t> </a:t>
              </a:r>
              <a:r>
                <a:rPr lang="da-DK" sz="1800" dirty="0" err="1"/>
                <a:t>lower</a:t>
              </a:r>
              <a:r>
                <a:rPr lang="da-DK" sz="1800" dirty="0"/>
                <a:t> </a:t>
              </a:r>
              <a:r>
                <a:rPr lang="da-DK" sz="1800" dirty="0" err="1"/>
                <a:t>bound</a:t>
              </a:r>
              <a:r>
                <a:rPr lang="da-DK" sz="1800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180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Protocol: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How does protocol go?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Very non-trivial! </a:t>
                </a:r>
                <a:r>
                  <a:rPr lang="en-US" kern="0" dirty="0">
                    <a:solidFill>
                      <a:srgbClr val="3737FF"/>
                    </a:solidFill>
                  </a:rPr>
                  <a:t>Ingredients: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Sending sample of cells from </a:t>
                </a:r>
                <a:r>
                  <a:rPr lang="en-US" kern="0" dirty="0">
                    <a:solidFill>
                      <a:srgbClr val="3737FF"/>
                    </a:solidFill>
                  </a:rPr>
                  <a:t>epoch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Send cells from 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Use Chebyshev-polynomials + one more sample of cells.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DC3AA4-7A34-964F-AAFF-1F47A6412192}"/>
              </a:ext>
            </a:extLst>
          </p:cNvPr>
          <p:cNvGrpSpPr/>
          <p:nvPr/>
        </p:nvGrpSpPr>
        <p:grpSpPr>
          <a:xfrm>
            <a:off x="825935" y="2089997"/>
            <a:ext cx="2703344" cy="256288"/>
            <a:chOff x="2300861" y="2184489"/>
            <a:chExt cx="5654304" cy="477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4897B5-D75F-4F46-95A8-8CC3B3283A00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8D05A7-73E3-B44C-A359-F5928BDA3035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3C4DEF-DCDE-5240-AAA7-DD79DE09D383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7591BF-7588-1A4E-A1CD-C421450EF5E1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6464BE-9040-EE41-BB71-4E9F543917CE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1A4847-00A9-D849-9587-9A930476FFD9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9DC8DE-8DC6-4741-8CDE-6FC565DFB00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F650C2-0F3B-E04F-B727-BD5DEDB4F38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265CFA-D446-E44F-BE53-1CC01012438F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F6652B-59C9-C047-A179-7D1EE557630D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237D24-D6E4-224D-9F2C-C3519EC7800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E0B53C-A685-934F-9D47-62245B769A2E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C137DD-ADBC-D342-B9F6-D49672D303A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B324AE-8DD1-9D4D-8C0D-84C978938BBE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27D61A-5AB1-1E42-9F0A-D23B60D8CD4B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409157-F9F6-D54B-BB46-0B678341B7F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5616ED-195E-F04C-9F5F-7A2FB3BDBF28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225765-B484-FF4A-B0B5-A7214C238975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2B711B-5F87-E447-82B9-719BDD02796A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44B25D-0D8A-DE4E-A980-20EA5165878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0828B6-A227-5945-9ACC-4C5DB4C297F0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5BC2A31-441D-0D43-952E-0C2E5251EC53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15981E-4358-1E4C-A3E4-1426A43F1B09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F27E76-49EF-B249-91A7-4286B496E1AC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296A0A-E5DB-7841-952B-B0252109B35C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F799B1-8188-4443-8564-22DC9B8730FC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C5DE34-7406-424C-B8DF-27899752420C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573FE9-16F2-8049-997B-9B5AF6F8AB40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CEB41B-8572-6543-8BD1-EF47B5A7B9DF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705106-54F0-0745-978D-E1B7302DDAB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5E6475-D951-9C45-B5B8-FD8F9CAF00C6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1B4AD3-F188-2841-BF16-AA33A990849E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45527F-BB2D-3F4B-B3EC-F49C38CE641F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0D53ABF-38CC-EC4F-AD89-A76D2756B1E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BE0657-E73E-BA4A-8B4A-DBE5EAE70EA7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419CA-80FB-834C-93FC-A668451B1E35}"/>
              </a:ext>
            </a:extLst>
          </p:cNvPr>
          <p:cNvGrpSpPr/>
          <p:nvPr/>
        </p:nvGrpSpPr>
        <p:grpSpPr>
          <a:xfrm>
            <a:off x="1924442" y="2546050"/>
            <a:ext cx="5481037" cy="1239558"/>
            <a:chOff x="1905313" y="3504518"/>
            <a:chExt cx="5481037" cy="123955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9EEEC17-CD4C-4143-B151-13ABB408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CB532C-C266-2C46-9923-F94BFBFE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1ADCB7-523D-DB4E-A1E4-BF645DCAAC11}"/>
              </a:ext>
            </a:extLst>
          </p:cNvPr>
          <p:cNvGrpSpPr/>
          <p:nvPr/>
        </p:nvGrpSpPr>
        <p:grpSpPr>
          <a:xfrm>
            <a:off x="6168067" y="2084542"/>
            <a:ext cx="2703344" cy="256288"/>
            <a:chOff x="2300861" y="2184489"/>
            <a:chExt cx="5654304" cy="47752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E74958-805D-0240-BC42-66EFA07CFD4A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83CE910-FD98-924E-92BE-F463F2EE2CD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59E9B8-2524-6441-A3DD-A79BA0498E8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156594-DA89-AA4C-879C-B1BEA2FF1DF2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3DC2B2D-C18F-3144-AC8A-5A0EB8B12137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422F62-4B03-3A4E-B51F-28F39A44CE5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D9B3E4-1455-734B-96D9-1F5BEC649554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189085A-026D-6A42-988F-DD75EE24D2B0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93DE46-1018-8E41-9C93-FFBBFFA58124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56E8541-783D-6646-AA71-428B3D85F8E6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0C794-F8D0-9B4D-BE75-11D64ECFB339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F423-E473-4940-814C-50E373352A4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C21786-9EA5-8241-896C-318ACE2C2889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94B0404-8376-2643-A047-1F37CA814BCE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F89461D-7072-E341-9844-76A3F4CCA2E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29B90F-B822-C04F-8CE1-E10C9B965743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CC0359C-67BF-2E41-99E4-AE405A5E56C8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BD0E9D1-B98C-8B46-8AD7-FB29245ED069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9A78BDE-14C6-E24E-9785-49CF9B61FF31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1232851-0C85-F042-A10E-3EB2374B9F2B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D6B8C3F-18CB-9349-824D-BBEFBBDF4F2E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5F716-9C5D-AF46-AC33-2510D48A956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F04D45D-6102-354B-846B-BDBED7075597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2A6A655-3350-6844-9ECF-0A07FCE7239A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6ACB9-C130-9640-B24D-4C43F27AC1B7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4CC1559-50D9-9A47-BAA8-82F2A30BF7C8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8A0AA0-B37E-E249-AEEA-6A0FE0B3843B}"/>
              </a:ext>
            </a:extLst>
          </p:cNvPr>
          <p:cNvCxnSpPr/>
          <p:nvPr/>
        </p:nvCxnSpPr>
        <p:spPr bwMode="auto">
          <a:xfrm>
            <a:off x="8353957" y="2084541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Cross 71">
            <a:extLst>
              <a:ext uri="{FF2B5EF4-FFF2-40B4-BE49-F238E27FC236}">
                <a16:creationId xmlns:a16="http://schemas.microsoft.com/office/drawing/2014/main" id="{DC96C8A0-5311-1942-804A-81D63E1DECBA}"/>
              </a:ext>
            </a:extLst>
          </p:cNvPr>
          <p:cNvSpPr/>
          <p:nvPr/>
        </p:nvSpPr>
        <p:spPr bwMode="auto">
          <a:xfrm rot="18949105">
            <a:off x="8931798" y="2022416"/>
            <a:ext cx="393734" cy="385991"/>
          </a:xfrm>
          <a:prstGeom prst="plus">
            <a:avLst>
              <a:gd name="adj" fmla="val 39271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07889B-39AD-4145-95E7-7A29A0C321F7}"/>
              </a:ext>
            </a:extLst>
          </p:cNvPr>
          <p:cNvGrpSpPr/>
          <p:nvPr/>
        </p:nvGrpSpPr>
        <p:grpSpPr>
          <a:xfrm>
            <a:off x="3558001" y="2679316"/>
            <a:ext cx="2681878" cy="577516"/>
            <a:chOff x="3547741" y="2040558"/>
            <a:chExt cx="2681878" cy="577516"/>
          </a:xfrm>
        </p:grpSpPr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165E334E-EB77-2C48-9144-C3662EC7E3EF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900EB7D-8A75-2245-B9AD-16F023C6C551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Message </a:t>
              </a:r>
              <a:r>
                <a:rPr lang="da-DK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73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Protocol: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kern="0" dirty="0"/>
                  <a:t>). Bob answers correctly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Use tools from </a:t>
                </a:r>
                <a:r>
                  <a:rPr lang="en-US" kern="0" dirty="0">
                    <a:solidFill>
                      <a:srgbClr val="3737FF"/>
                    </a:solidFill>
                  </a:rPr>
                  <a:t>communication complexity </a:t>
                </a:r>
                <a:r>
                  <a:rPr lang="en-US" kern="0" dirty="0"/>
                  <a:t>to prove lower bound!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Issue: </a:t>
                </a:r>
                <a:r>
                  <a:rPr lang="en-US" kern="0" dirty="0"/>
                  <a:t>There were no tools for 1-way communication complexity with tiny advantage over guessing.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We had to develop techniques.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Also quite non-trivial.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7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L, Weinstein &amp; Yu’s Technique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DC3AA4-7A34-964F-AAFF-1F47A6412192}"/>
              </a:ext>
            </a:extLst>
          </p:cNvPr>
          <p:cNvGrpSpPr/>
          <p:nvPr/>
        </p:nvGrpSpPr>
        <p:grpSpPr>
          <a:xfrm>
            <a:off x="825935" y="2089997"/>
            <a:ext cx="2703344" cy="256288"/>
            <a:chOff x="2300861" y="2184489"/>
            <a:chExt cx="5654304" cy="477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4897B5-D75F-4F46-95A8-8CC3B3283A00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8D05A7-73E3-B44C-A359-F5928BDA3035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3C4DEF-DCDE-5240-AAA7-DD79DE09D383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7591BF-7588-1A4E-A1CD-C421450EF5E1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6464BE-9040-EE41-BB71-4E9F543917CE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1A4847-00A9-D849-9587-9A930476FFD9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9DC8DE-8DC6-4741-8CDE-6FC565DFB00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F650C2-0F3B-E04F-B727-BD5DEDB4F38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265CFA-D446-E44F-BE53-1CC01012438F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F6652B-59C9-C047-A179-7D1EE557630D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237D24-D6E4-224D-9F2C-C3519EC7800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E0B53C-A685-934F-9D47-62245B769A2E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C137DD-ADBC-D342-B9F6-D49672D303A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B324AE-8DD1-9D4D-8C0D-84C978938BBE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27D61A-5AB1-1E42-9F0A-D23B60D8CD4B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409157-F9F6-D54B-BB46-0B678341B7F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5616ED-195E-F04C-9F5F-7A2FB3BDBF28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225765-B484-FF4A-B0B5-A7214C238975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2B711B-5F87-E447-82B9-719BDD02796A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44B25D-0D8A-DE4E-A980-20EA5165878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0828B6-A227-5945-9ACC-4C5DB4C297F0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5BC2A31-441D-0D43-952E-0C2E5251EC53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15981E-4358-1E4C-A3E4-1426A43F1B09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F27E76-49EF-B249-91A7-4286B496E1AC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296A0A-E5DB-7841-952B-B0252109B35C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F799B1-8188-4443-8564-22DC9B8730FC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C5DE34-7406-424C-B8DF-27899752420C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573FE9-16F2-8049-997B-9B5AF6F8AB40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CEB41B-8572-6543-8BD1-EF47B5A7B9DF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705106-54F0-0745-978D-E1B7302DDAB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5E6475-D951-9C45-B5B8-FD8F9CAF00C6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1B4AD3-F188-2841-BF16-AA33A990849E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45527F-BB2D-3F4B-B3EC-F49C38CE641F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0D53ABF-38CC-EC4F-AD89-A76D2756B1E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BE0657-E73E-BA4A-8B4A-DBE5EAE70EA7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419CA-80FB-834C-93FC-A668451B1E35}"/>
              </a:ext>
            </a:extLst>
          </p:cNvPr>
          <p:cNvGrpSpPr/>
          <p:nvPr/>
        </p:nvGrpSpPr>
        <p:grpSpPr>
          <a:xfrm>
            <a:off x="1924442" y="2546050"/>
            <a:ext cx="5481037" cy="1239558"/>
            <a:chOff x="1905313" y="3504518"/>
            <a:chExt cx="5481037" cy="123955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9EEEC17-CD4C-4143-B151-13ABB408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CB532C-C266-2C46-9923-F94BFBFE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1ADCB7-523D-DB4E-A1E4-BF645DCAAC11}"/>
              </a:ext>
            </a:extLst>
          </p:cNvPr>
          <p:cNvGrpSpPr/>
          <p:nvPr/>
        </p:nvGrpSpPr>
        <p:grpSpPr>
          <a:xfrm>
            <a:off x="6168067" y="2084542"/>
            <a:ext cx="2703344" cy="256288"/>
            <a:chOff x="2300861" y="2184489"/>
            <a:chExt cx="5654304" cy="47752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E74958-805D-0240-BC42-66EFA07CFD4A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83CE910-FD98-924E-92BE-F463F2EE2CD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59E9B8-2524-6441-A3DD-A79BA0498E8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156594-DA89-AA4C-879C-B1BEA2FF1DF2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3DC2B2D-C18F-3144-AC8A-5A0EB8B12137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422F62-4B03-3A4E-B51F-28F39A44CE5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D9B3E4-1455-734B-96D9-1F5BEC649554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189085A-026D-6A42-988F-DD75EE24D2B0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93DE46-1018-8E41-9C93-FFBBFFA58124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56E8541-783D-6646-AA71-428B3D85F8E6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C0C794-F8D0-9B4D-BE75-11D64ECFB339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F423-E473-4940-814C-50E373352A4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C21786-9EA5-8241-896C-318ACE2C2889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94B0404-8376-2643-A047-1F37CA814BCE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F89461D-7072-E341-9844-76A3F4CCA2E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29B90F-B822-C04F-8CE1-E10C9B965743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CC0359C-67BF-2E41-99E4-AE405A5E56C8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BD0E9D1-B98C-8B46-8AD7-FB29245ED069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9A78BDE-14C6-E24E-9785-49CF9B61FF31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1232851-0C85-F042-A10E-3EB2374B9F2B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D6B8C3F-18CB-9349-824D-BBEFBBDF4F2E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5F716-9C5D-AF46-AC33-2510D48A956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F04D45D-6102-354B-846B-BDBED7075597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2A6A655-3350-6844-9ECF-0A07FCE7239A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6ACB9-C130-9640-B24D-4C43F27AC1B7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4CC1559-50D9-9A47-BAA8-82F2A30BF7C8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8A0AA0-B37E-E249-AEEA-6A0FE0B3843B}"/>
              </a:ext>
            </a:extLst>
          </p:cNvPr>
          <p:cNvCxnSpPr/>
          <p:nvPr/>
        </p:nvCxnSpPr>
        <p:spPr bwMode="auto">
          <a:xfrm>
            <a:off x="8353957" y="2084541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Cross 71">
            <a:extLst>
              <a:ext uri="{FF2B5EF4-FFF2-40B4-BE49-F238E27FC236}">
                <a16:creationId xmlns:a16="http://schemas.microsoft.com/office/drawing/2014/main" id="{DC96C8A0-5311-1942-804A-81D63E1DECBA}"/>
              </a:ext>
            </a:extLst>
          </p:cNvPr>
          <p:cNvSpPr/>
          <p:nvPr/>
        </p:nvSpPr>
        <p:spPr bwMode="auto">
          <a:xfrm rot="18949105">
            <a:off x="8931798" y="2022416"/>
            <a:ext cx="393734" cy="385991"/>
          </a:xfrm>
          <a:prstGeom prst="plus">
            <a:avLst>
              <a:gd name="adj" fmla="val 39271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07889B-39AD-4145-95E7-7A29A0C321F7}"/>
              </a:ext>
            </a:extLst>
          </p:cNvPr>
          <p:cNvGrpSpPr/>
          <p:nvPr/>
        </p:nvGrpSpPr>
        <p:grpSpPr>
          <a:xfrm>
            <a:off x="3558001" y="2679316"/>
            <a:ext cx="2681878" cy="577516"/>
            <a:chOff x="3547741" y="2040558"/>
            <a:chExt cx="2681878" cy="577516"/>
          </a:xfrm>
        </p:grpSpPr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165E334E-EB77-2C48-9144-C3662EC7E3EF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900EB7D-8A75-2245-B9AD-16F023C6C551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Message </a:t>
              </a:r>
              <a:r>
                <a:rPr lang="da-DK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299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c=O(1), </a:t>
            </a:r>
            <a:r>
              <a:rPr lang="en-US" kern="0" dirty="0">
                <a:solidFill>
                  <a:srgbClr val="FF0000"/>
                </a:solidFill>
              </a:rPr>
              <a:t>output 1 bit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2018</a:t>
            </a:r>
            <a:r>
              <a:rPr lang="en-US" kern="0" dirty="0"/>
              <a:t>: Larsen, Weinstein and Yu</a:t>
            </a:r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 err="1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1.5</a:t>
            </a:r>
            <a:r>
              <a:rPr lang="en-US" kern="0" dirty="0"/>
              <a:t>/(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3"/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Main Open Problem: </a:t>
            </a:r>
            <a:r>
              <a:rPr lang="en-US" kern="0" dirty="0"/>
              <a:t>Prove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 err="1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2ED93D-FF00-D54C-A3FF-12396755C019}"/>
              </a:ext>
            </a:extLst>
          </p:cNvPr>
          <p:cNvGrpSpPr/>
          <p:nvPr/>
        </p:nvGrpSpPr>
        <p:grpSpPr>
          <a:xfrm>
            <a:off x="7067785" y="5442333"/>
            <a:ext cx="2661100" cy="591755"/>
            <a:chOff x="6408394" y="737581"/>
            <a:chExt cx="2661100" cy="591755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E0DF62E2-D6DE-754B-94F3-2BFE2AFD8CFA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117290"/>
                <a:gd name="adj2" fmla="val -4243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59A30C-0617-594B-B6B1-9EB392A78064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Seems </a:t>
              </a:r>
              <a:r>
                <a:rPr lang="da-DK" sz="1800" dirty="0" err="1"/>
                <a:t>within</a:t>
              </a:r>
              <a:r>
                <a:rPr lang="da-DK" sz="1800" dirty="0"/>
                <a:t> </a:t>
              </a:r>
              <a:r>
                <a:rPr lang="da-DK" sz="1800" dirty="0" err="1"/>
                <a:t>reach</a:t>
              </a:r>
              <a:endParaRPr lang="da-DK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709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Less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proofs</a:t>
            </a:r>
            <a:r>
              <a:rPr lang="da-DK" kern="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Overview</a:t>
            </a:r>
            <a:r>
              <a:rPr lang="da-DK" kern="0" dirty="0">
                <a:latin typeface="+mn-lt"/>
              </a:rPr>
              <a:t> of </a:t>
            </a:r>
            <a:r>
              <a:rPr lang="da-DK" kern="0" dirty="0" err="1">
                <a:latin typeface="+mn-lt"/>
              </a:rPr>
              <a:t>significant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directions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beyond</a:t>
            </a:r>
            <a:r>
              <a:rPr lang="da-DK" kern="0" dirty="0">
                <a:latin typeface="+mn-lt"/>
              </a:rPr>
              <a:t> ”</a:t>
            </a:r>
            <a:r>
              <a:rPr lang="da-DK" kern="0" dirty="0" err="1">
                <a:latin typeface="+mn-lt"/>
              </a:rPr>
              <a:t>highest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lower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bounds</a:t>
            </a:r>
            <a:r>
              <a:rPr lang="da-DK" kern="0" dirty="0">
                <a:latin typeface="+mn-lt"/>
              </a:rPr>
              <a:t>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Concrete</a:t>
            </a:r>
            <a:r>
              <a:rPr lang="da-DK" kern="0" dirty="0">
                <a:latin typeface="+mn-lt"/>
              </a:rPr>
              <a:t> problems </a:t>
            </a:r>
            <a:r>
              <a:rPr lang="da-DK" kern="0" dirty="0" err="1">
                <a:latin typeface="+mn-lt"/>
              </a:rPr>
              <a:t>where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we</a:t>
            </a:r>
            <a:r>
              <a:rPr lang="da-DK" kern="0" dirty="0">
                <a:latin typeface="+mn-lt"/>
              </a:rPr>
              <a:t> have </a:t>
            </a:r>
            <a:r>
              <a:rPr lang="da-DK" kern="0" dirty="0" err="1">
                <a:latin typeface="+mn-lt"/>
              </a:rPr>
              <a:t>lower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bounds</a:t>
            </a:r>
            <a:r>
              <a:rPr lang="da-DK" kern="0" dirty="0">
                <a:latin typeface="+mn-lt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Open problems.</a:t>
            </a:r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Lecture</a:t>
            </a:r>
          </a:p>
        </p:txBody>
      </p:sp>
    </p:spTree>
    <p:extLst>
      <p:ext uri="{BB962C8B-B14F-4D97-AF65-F5344CB8AC3E}">
        <p14:creationId xmlns:p14="http://schemas.microsoft.com/office/powerpoint/2010/main" val="4042709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  <a:latin typeface="+mn-lt"/>
              </a:rPr>
              <a:t>Polynomial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Lower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Bounds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We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can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prove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them</a:t>
            </a:r>
            <a:r>
              <a:rPr lang="da-DK" kern="0" dirty="0">
                <a:latin typeface="+mn-lt"/>
              </a:rPr>
              <a:t> for non-adaptive </a:t>
            </a:r>
            <a:r>
              <a:rPr lang="da-DK" kern="0" dirty="0" err="1">
                <a:latin typeface="+mn-lt"/>
              </a:rPr>
              <a:t>dynamic</a:t>
            </a:r>
            <a:r>
              <a:rPr lang="da-DK" kern="0" dirty="0">
                <a:latin typeface="+mn-lt"/>
              </a:rPr>
              <a:t> data </a:t>
            </a:r>
            <a:r>
              <a:rPr lang="da-DK" kern="0" dirty="0" err="1">
                <a:latin typeface="+mn-lt"/>
              </a:rPr>
              <a:t>structures</a:t>
            </a:r>
            <a:r>
              <a:rPr lang="da-DK" kern="0" dirty="0">
                <a:latin typeface="+mn-lt"/>
              </a:rPr>
              <a:t>!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Non-Adaptive: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Set of </a:t>
            </a:r>
            <a:r>
              <a:rPr lang="da-DK" kern="0" dirty="0" err="1">
                <a:latin typeface="+mn-lt"/>
              </a:rPr>
              <a:t>cells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probed</a:t>
            </a:r>
            <a:r>
              <a:rPr lang="da-DK" kern="0" dirty="0">
                <a:latin typeface="+mn-lt"/>
              </a:rPr>
              <a:t> on </a:t>
            </a:r>
            <a:r>
              <a:rPr lang="da-DK" kern="0" dirty="0" err="1">
                <a:latin typeface="+mn-lt"/>
              </a:rPr>
              <a:t>query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determined</a:t>
            </a:r>
            <a:r>
              <a:rPr lang="da-DK" kern="0" dirty="0">
                <a:latin typeface="+mn-lt"/>
              </a:rPr>
              <a:t> from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alone</a:t>
            </a:r>
            <a:r>
              <a:rPr lang="da-DK" kern="0" dirty="0">
                <a:latin typeface="+mn-lt"/>
              </a:rPr>
              <a:t>!</a:t>
            </a: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grpSp>
        <p:nvGrpSpPr>
          <p:cNvPr id="455699" name="Group 455698">
            <a:extLst>
              <a:ext uri="{FF2B5EF4-FFF2-40B4-BE49-F238E27FC236}">
                <a16:creationId xmlns:a16="http://schemas.microsoft.com/office/drawing/2014/main" id="{0C93975D-4B6C-5E4B-AA2A-7A448400FCB3}"/>
              </a:ext>
            </a:extLst>
          </p:cNvPr>
          <p:cNvGrpSpPr/>
          <p:nvPr/>
        </p:nvGrpSpPr>
        <p:grpSpPr>
          <a:xfrm>
            <a:off x="1307994" y="3657978"/>
            <a:ext cx="3131909" cy="2384788"/>
            <a:chOff x="1307994" y="3657978"/>
            <a:chExt cx="3131909" cy="23847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CDDD37-C32C-494B-A378-306C910B6E2C}"/>
                </a:ext>
              </a:extLst>
            </p:cNvPr>
            <p:cNvSpPr/>
            <p:nvPr/>
          </p:nvSpPr>
          <p:spPr bwMode="auto">
            <a:xfrm>
              <a:off x="2517631" y="3657978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6852B4-9607-D640-A517-C88FE6E7FD3E}"/>
                </a:ext>
              </a:extLst>
            </p:cNvPr>
            <p:cNvSpPr/>
            <p:nvPr/>
          </p:nvSpPr>
          <p:spPr bwMode="auto">
            <a:xfrm>
              <a:off x="1389871" y="4419978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CEFF45-80F9-E145-8029-F2D332D53559}"/>
                </a:ext>
              </a:extLst>
            </p:cNvPr>
            <p:cNvSpPr/>
            <p:nvPr/>
          </p:nvSpPr>
          <p:spPr bwMode="auto">
            <a:xfrm>
              <a:off x="2103103" y="4419978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321BD5-3E4F-6F4E-B526-135A5981FF68}"/>
                </a:ext>
              </a:extLst>
            </p:cNvPr>
            <p:cNvSpPr/>
            <p:nvPr/>
          </p:nvSpPr>
          <p:spPr bwMode="auto">
            <a:xfrm>
              <a:off x="2816335" y="4419978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590651-9CEE-9C40-AE41-A006D6E1A289}"/>
                </a:ext>
              </a:extLst>
            </p:cNvPr>
            <p:cNvSpPr/>
            <p:nvPr/>
          </p:nvSpPr>
          <p:spPr bwMode="auto">
            <a:xfrm>
              <a:off x="3529567" y="4419978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A1DDB7-AAB6-7F4B-8832-689F240B4BE8}"/>
                </a:ext>
              </a:extLst>
            </p:cNvPr>
            <p:cNvSpPr/>
            <p:nvPr/>
          </p:nvSpPr>
          <p:spPr bwMode="auto">
            <a:xfrm>
              <a:off x="3919711" y="523944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5AB97E3-2421-6A43-9880-4A48C8754C80}"/>
                </a:ext>
              </a:extLst>
            </p:cNvPr>
            <p:cNvCxnSpPr>
              <a:stCxn id="7" idx="3"/>
              <a:endCxn id="8" idx="7"/>
            </p:cNvCxnSpPr>
            <p:nvPr/>
          </p:nvCxnSpPr>
          <p:spPr bwMode="auto">
            <a:xfrm flipH="1">
              <a:off x="1722880" y="3980580"/>
              <a:ext cx="851886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226FAA1-8707-5C44-8D43-2576546B27AF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 bwMode="auto">
            <a:xfrm flipH="1">
              <a:off x="2298175" y="4035930"/>
              <a:ext cx="414528" cy="3840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A1C6B9C-3586-3148-A8D6-463105A84422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 bwMode="auto">
            <a:xfrm>
              <a:off x="2712703" y="4035930"/>
              <a:ext cx="298704" cy="3840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D5A81D-7013-784F-B826-98FB0B88D778}"/>
                </a:ext>
              </a:extLst>
            </p:cNvPr>
            <p:cNvCxnSpPr>
              <a:cxnSpLocks/>
              <a:stCxn id="7" idx="5"/>
              <a:endCxn id="11" idx="1"/>
            </p:cNvCxnSpPr>
            <p:nvPr/>
          </p:nvCxnSpPr>
          <p:spPr bwMode="auto">
            <a:xfrm>
              <a:off x="2850640" y="3980580"/>
              <a:ext cx="736062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89F397-CECC-4B46-90D7-CFC8E510B379}"/>
                </a:ext>
              </a:extLst>
            </p:cNvPr>
            <p:cNvCxnSpPr>
              <a:cxnSpLocks/>
              <a:stCxn id="11" idx="5"/>
              <a:endCxn id="12" idx="0"/>
            </p:cNvCxnSpPr>
            <p:nvPr/>
          </p:nvCxnSpPr>
          <p:spPr bwMode="auto">
            <a:xfrm>
              <a:off x="3862576" y="4742580"/>
              <a:ext cx="252207" cy="4968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BECBDD-130B-C24A-B1D4-D6AA6EBAE18A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H="1">
              <a:off x="3448048" y="4742580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868E4B-11DC-7648-B524-7534EB97AE01}"/>
                </a:ext>
              </a:extLst>
            </p:cNvPr>
            <p:cNvCxnSpPr>
              <a:cxnSpLocks/>
              <a:stCxn id="11" idx="4"/>
            </p:cNvCxnSpPr>
            <p:nvPr/>
          </p:nvCxnSpPr>
          <p:spPr bwMode="auto">
            <a:xfrm flipH="1">
              <a:off x="3600449" y="4797930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99FB62-8106-6D41-B3DF-96AF6824820F}"/>
                </a:ext>
              </a:extLst>
            </p:cNvPr>
            <p:cNvCxnSpPr>
              <a:cxnSpLocks/>
              <a:stCxn id="11" idx="4"/>
            </p:cNvCxnSpPr>
            <p:nvPr/>
          </p:nvCxnSpPr>
          <p:spPr bwMode="auto">
            <a:xfrm>
              <a:off x="3724639" y="4797930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F105EC-64F9-7B48-A5EA-1B8689DFBFB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34816" y="4742580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B9C177-3A03-E748-926E-D18D891DAE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887217" y="4797930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CDE99A-A5E0-FC4F-A147-2334E0DDD0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1407" y="4797930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48CA67-C1C2-6E46-A529-E8DD5169E1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33059" y="4742580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426477-3DB2-214D-9889-59883C23D2A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85460" y="4797930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3320E05-7F8B-6049-B19E-F0FB3861AB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9650" y="4797930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A45222-DA1D-5146-9239-454D80B33BE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07994" y="4761354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63961D9-7567-3846-A473-CB86AF2AB6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0395" y="4816704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425D9BE-E00B-384F-A702-0D69BB92C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4585" y="4816704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A5E0631-B070-C04A-8EC0-EF29C77A8509}"/>
                </a:ext>
              </a:extLst>
            </p:cNvPr>
            <p:cNvGrpSpPr/>
            <p:nvPr/>
          </p:nvGrpSpPr>
          <p:grpSpPr>
            <a:xfrm>
              <a:off x="1407741" y="3672803"/>
              <a:ext cx="2580938" cy="1094329"/>
              <a:chOff x="1682078" y="3757769"/>
              <a:chExt cx="2580938" cy="109432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6397EE-F445-2741-851E-5AF05B6E14AE}"/>
                  </a:ext>
                </a:extLst>
              </p:cNvPr>
              <p:cNvSpPr txBox="1"/>
              <p:nvPr/>
            </p:nvSpPr>
            <p:spPr>
              <a:xfrm>
                <a:off x="2809479" y="375776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v</a:t>
                </a:r>
                <a:endParaRPr lang="da-DK" baseline="-25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8ADCE4-CF91-D34E-B4FF-026B609D22D8}"/>
                  </a:ext>
                </a:extLst>
              </p:cNvPr>
              <p:cNvSpPr txBox="1"/>
              <p:nvPr/>
            </p:nvSpPr>
            <p:spPr>
              <a:xfrm>
                <a:off x="1682078" y="453212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 err="1"/>
                  <a:t>a</a:t>
                </a:r>
                <a:r>
                  <a:rPr lang="da-DK" sz="1400" baseline="-25000" dirty="0" err="1"/>
                  <a:t>i</a:t>
                </a:r>
                <a:endParaRPr lang="da-DK" baseline="-25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B330B7-8F8F-534A-864E-D02C67A2F6E2}"/>
                  </a:ext>
                </a:extLst>
              </p:cNvPr>
              <p:cNvSpPr txBox="1"/>
              <p:nvPr/>
            </p:nvSpPr>
            <p:spPr>
              <a:xfrm>
                <a:off x="2410968" y="4538543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 err="1"/>
                  <a:t>a</a:t>
                </a:r>
                <a:r>
                  <a:rPr lang="da-DK" sz="1400" baseline="-25000" dirty="0" err="1"/>
                  <a:t>j</a:t>
                </a:r>
                <a:endParaRPr lang="da-DK" baseline="-25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A4AE01-462D-414F-B817-A3CC8429F6BC}"/>
                  </a:ext>
                </a:extLst>
              </p:cNvPr>
              <p:cNvSpPr txBox="1"/>
              <p:nvPr/>
            </p:nvSpPr>
            <p:spPr>
              <a:xfrm>
                <a:off x="3124201" y="4544321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k</a:t>
                </a:r>
                <a:endParaRPr lang="da-DK" baseline="-250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5A82AE-E0E1-9A4E-A2F2-DC429ADE34B6}"/>
                  </a:ext>
                </a:extLst>
              </p:cNvPr>
              <p:cNvSpPr txBox="1"/>
              <p:nvPr/>
            </p:nvSpPr>
            <p:spPr>
              <a:xfrm>
                <a:off x="3826375" y="452676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l</a:t>
                </a:r>
                <a:endParaRPr lang="da-DK" baseline="-25000" dirty="0"/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89EFE62-7B94-7E46-A920-0F69F40934ED}"/>
                </a:ext>
              </a:extLst>
            </p:cNvPr>
            <p:cNvCxnSpPr>
              <a:cxnSpLocks/>
              <a:stCxn id="10" idx="5"/>
            </p:cNvCxnSpPr>
            <p:nvPr/>
          </p:nvCxnSpPr>
          <p:spPr bwMode="auto">
            <a:xfrm>
              <a:off x="3149344" y="4742580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7C09FC0-BBA3-144D-8644-2C292540A8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36498" y="4761354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CDA8B56-E327-0446-8E5C-6039A87375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7957" y="4792737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EA505E-522C-0246-BDAD-4E655E5CF24A}"/>
                </a:ext>
              </a:extLst>
            </p:cNvPr>
            <p:cNvGrpSpPr/>
            <p:nvPr/>
          </p:nvGrpSpPr>
          <p:grpSpPr>
            <a:xfrm>
              <a:off x="1739386" y="4066973"/>
              <a:ext cx="1971084" cy="408355"/>
              <a:chOff x="3766489" y="4144091"/>
              <a:chExt cx="1971084" cy="40835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F7DE04-BE7C-6340-AF91-85B0821BE27A}"/>
                  </a:ext>
                </a:extLst>
              </p:cNvPr>
              <p:cNvSpPr txBox="1"/>
              <p:nvPr/>
            </p:nvSpPr>
            <p:spPr>
              <a:xfrm>
                <a:off x="3766489" y="4144091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00</a:t>
                </a:r>
                <a:endParaRPr lang="da-DK" baseline="-250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2910E0-F009-0749-A04A-6DE2A6F8A8F0}"/>
                  </a:ext>
                </a:extLst>
              </p:cNvPr>
              <p:cNvSpPr txBox="1"/>
              <p:nvPr/>
            </p:nvSpPr>
            <p:spPr>
              <a:xfrm>
                <a:off x="4416092" y="422291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01</a:t>
                </a:r>
                <a:endParaRPr lang="da-DK" baseline="-250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06D686-6D3A-9740-9098-0394850526C1}"/>
                  </a:ext>
                </a:extLst>
              </p:cNvPr>
              <p:cNvSpPr txBox="1"/>
              <p:nvPr/>
            </p:nvSpPr>
            <p:spPr>
              <a:xfrm>
                <a:off x="4929627" y="424466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10</a:t>
                </a:r>
                <a:endParaRPr lang="da-DK" baseline="-25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912415-38A0-2D4A-8739-D46E3B292356}"/>
                  </a:ext>
                </a:extLst>
              </p:cNvPr>
              <p:cNvSpPr txBox="1"/>
              <p:nvPr/>
            </p:nvSpPr>
            <p:spPr>
              <a:xfrm>
                <a:off x="5300932" y="415081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11</a:t>
                </a:r>
                <a:endParaRPr lang="da-DK" baseline="-25000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C6700B-36BC-424C-84D9-CB520C4CFD32}"/>
                </a:ext>
              </a:extLst>
            </p:cNvPr>
            <p:cNvSpPr txBox="1"/>
            <p:nvPr/>
          </p:nvSpPr>
          <p:spPr>
            <a:xfrm>
              <a:off x="3902126" y="5294795"/>
              <a:ext cx="537777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aseline="-25000" dirty="0"/>
                <a:t>8km</a:t>
              </a:r>
              <a:endParaRPr lang="da-DK" baseline="-250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494D33D-8E46-1E41-9245-2615BAEF6CFB}"/>
                </a:ext>
              </a:extLst>
            </p:cNvPr>
            <p:cNvSpPr txBox="1"/>
            <p:nvPr/>
          </p:nvSpPr>
          <p:spPr>
            <a:xfrm>
              <a:off x="2107707" y="5704212"/>
              <a:ext cx="1589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Adaptive</a:t>
              </a:r>
              <a:endParaRPr lang="da-DK" sz="2400" baseline="-25000" dirty="0"/>
            </a:p>
          </p:txBody>
        </p:sp>
      </p:grpSp>
      <p:grpSp>
        <p:nvGrpSpPr>
          <p:cNvPr id="455700" name="Group 455699">
            <a:extLst>
              <a:ext uri="{FF2B5EF4-FFF2-40B4-BE49-F238E27FC236}">
                <a16:creationId xmlns:a16="http://schemas.microsoft.com/office/drawing/2014/main" id="{CBEE7F8D-C3B8-F649-B3BA-37E2D3B123E3}"/>
              </a:ext>
            </a:extLst>
          </p:cNvPr>
          <p:cNvGrpSpPr/>
          <p:nvPr/>
        </p:nvGrpSpPr>
        <p:grpSpPr>
          <a:xfrm>
            <a:off x="5368037" y="3884724"/>
            <a:ext cx="4395348" cy="2158042"/>
            <a:chOff x="5368037" y="3884724"/>
            <a:chExt cx="4395348" cy="215804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55089C3-4BCF-C14A-9CD5-D3F0BC7F8EC4}"/>
                </a:ext>
              </a:extLst>
            </p:cNvPr>
            <p:cNvSpPr/>
            <p:nvPr/>
          </p:nvSpPr>
          <p:spPr bwMode="auto">
            <a:xfrm>
              <a:off x="6478907" y="3884724"/>
              <a:ext cx="187087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CA80DD-622D-1C4C-A069-527540B00AD1}"/>
                </a:ext>
              </a:extLst>
            </p:cNvPr>
            <p:cNvSpPr/>
            <p:nvPr/>
          </p:nvSpPr>
          <p:spPr bwMode="auto">
            <a:xfrm>
              <a:off x="5394235" y="4757811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8888B6A-4F47-8C4F-A2DF-3A40B42BAF95}"/>
                </a:ext>
              </a:extLst>
            </p:cNvPr>
            <p:cNvSpPr/>
            <p:nvPr/>
          </p:nvSpPr>
          <p:spPr bwMode="auto">
            <a:xfrm>
              <a:off x="6107467" y="4757811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DDD7EE7-DB13-D048-9ECC-5573899F7790}"/>
                </a:ext>
              </a:extLst>
            </p:cNvPr>
            <p:cNvSpPr/>
            <p:nvPr/>
          </p:nvSpPr>
          <p:spPr bwMode="auto">
            <a:xfrm>
              <a:off x="6820699" y="4757811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2811C3B-477F-214C-98FE-3D2D384AEF53}"/>
                </a:ext>
              </a:extLst>
            </p:cNvPr>
            <p:cNvSpPr/>
            <p:nvPr/>
          </p:nvSpPr>
          <p:spPr bwMode="auto">
            <a:xfrm>
              <a:off x="7533931" y="4757811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6C6B49-061B-384D-994F-F71DCD41F00E}"/>
                </a:ext>
              </a:extLst>
            </p:cNvPr>
            <p:cNvCxnSpPr>
              <a:cxnSpLocks/>
              <a:stCxn id="46" idx="4"/>
              <a:endCxn id="47" idx="7"/>
            </p:cNvCxnSpPr>
            <p:nvPr/>
          </p:nvCxnSpPr>
          <p:spPr bwMode="auto">
            <a:xfrm flipH="1">
              <a:off x="5727244" y="4262676"/>
              <a:ext cx="1687100" cy="55048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58561C4-320E-2749-B8A5-A7B97814678E}"/>
                </a:ext>
              </a:extLst>
            </p:cNvPr>
            <p:cNvCxnSpPr>
              <a:cxnSpLocks/>
              <a:stCxn id="46" idx="4"/>
              <a:endCxn id="48" idx="0"/>
            </p:cNvCxnSpPr>
            <p:nvPr/>
          </p:nvCxnSpPr>
          <p:spPr bwMode="auto">
            <a:xfrm flipH="1">
              <a:off x="6302539" y="4262676"/>
              <a:ext cx="1111805" cy="4951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A6BDBD7-C5EE-CC43-ADA8-144DE892AB21}"/>
                </a:ext>
              </a:extLst>
            </p:cNvPr>
            <p:cNvCxnSpPr>
              <a:cxnSpLocks/>
              <a:stCxn id="46" idx="4"/>
              <a:endCxn id="49" idx="0"/>
            </p:cNvCxnSpPr>
            <p:nvPr/>
          </p:nvCxnSpPr>
          <p:spPr bwMode="auto">
            <a:xfrm flipH="1">
              <a:off x="7015771" y="4262676"/>
              <a:ext cx="398573" cy="4951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424E0B8-E3A8-504A-B28C-0473A2B42CB7}"/>
                </a:ext>
              </a:extLst>
            </p:cNvPr>
            <p:cNvCxnSpPr>
              <a:cxnSpLocks/>
              <a:stCxn id="46" idx="4"/>
              <a:endCxn id="50" idx="1"/>
            </p:cNvCxnSpPr>
            <p:nvPr/>
          </p:nvCxnSpPr>
          <p:spPr bwMode="auto">
            <a:xfrm>
              <a:off x="7414344" y="4262676"/>
              <a:ext cx="176722" cy="55048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394322-D369-6E44-952D-D98B4D08A6EE}"/>
                </a:ext>
              </a:extLst>
            </p:cNvPr>
            <p:cNvSpPr txBox="1"/>
            <p:nvPr/>
          </p:nvSpPr>
          <p:spPr>
            <a:xfrm>
              <a:off x="6788817" y="3912831"/>
              <a:ext cx="1189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1</a:t>
              </a:r>
              <a:r>
                <a:rPr lang="da-DK" sz="1400" dirty="0"/>
                <a:t>,a</a:t>
              </a:r>
              <a:r>
                <a:rPr lang="da-DK" sz="1400" baseline="-25000" dirty="0"/>
                <a:t>2</a:t>
              </a:r>
              <a:r>
                <a:rPr lang="da-DK" sz="1400" dirty="0"/>
                <a:t>,…,a</a:t>
              </a:r>
              <a:r>
                <a:rPr lang="da-DK" sz="1400" baseline="-25000" dirty="0"/>
                <a:t>t</a:t>
              </a:r>
              <a:endParaRPr lang="da-DK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63355AF-D2B6-1E49-8C6E-9E932729A037}"/>
                </a:ext>
              </a:extLst>
            </p:cNvPr>
            <p:cNvSpPr txBox="1"/>
            <p:nvPr/>
          </p:nvSpPr>
          <p:spPr>
            <a:xfrm>
              <a:off x="5368037" y="4807030"/>
              <a:ext cx="623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/>
                <a:t>2km</a:t>
              </a:r>
              <a:endParaRPr lang="da-DK" sz="16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A2A3E7C-9B23-DA4B-942A-42A15ACBFCFF}"/>
                </a:ext>
              </a:extLst>
            </p:cNvPr>
            <p:cNvSpPr txBox="1"/>
            <p:nvPr/>
          </p:nvSpPr>
          <p:spPr>
            <a:xfrm>
              <a:off x="6063876" y="4813444"/>
              <a:ext cx="679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/>
                <a:t>8km</a:t>
              </a:r>
              <a:endParaRPr lang="da-DK" sz="1800" baseline="-250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189B6AD-52EC-8F48-BA35-291DCE68AB3A}"/>
                </a:ext>
              </a:extLst>
            </p:cNvPr>
            <p:cNvSpPr txBox="1"/>
            <p:nvPr/>
          </p:nvSpPr>
          <p:spPr>
            <a:xfrm>
              <a:off x="8173751" y="4263393"/>
              <a:ext cx="1589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10,11,…,10</a:t>
              </a:r>
              <a:endParaRPr lang="da-DK" baseline="-250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1B819E2-519B-9344-A234-669951E4C494}"/>
                </a:ext>
              </a:extLst>
            </p:cNvPr>
            <p:cNvSpPr/>
            <p:nvPr/>
          </p:nvSpPr>
          <p:spPr bwMode="auto">
            <a:xfrm>
              <a:off x="8175372" y="4751586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33E72E7-7537-DA4E-8AF8-F42C4E1FB7DF}"/>
                </a:ext>
              </a:extLst>
            </p:cNvPr>
            <p:cNvSpPr/>
            <p:nvPr/>
          </p:nvSpPr>
          <p:spPr bwMode="auto">
            <a:xfrm>
              <a:off x="8835120" y="4749048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09B20A5-9614-C948-B0A1-18817081B5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05915" y="4284500"/>
              <a:ext cx="1010249" cy="4889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1D86AB0-07EB-6440-9B3F-437AA142A240}"/>
                </a:ext>
              </a:extLst>
            </p:cNvPr>
            <p:cNvCxnSpPr>
              <a:cxnSpLocks/>
              <a:stCxn id="46" idx="4"/>
            </p:cNvCxnSpPr>
            <p:nvPr/>
          </p:nvCxnSpPr>
          <p:spPr bwMode="auto">
            <a:xfrm>
              <a:off x="7414344" y="4262676"/>
              <a:ext cx="1661568" cy="50819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C35B101-4D02-CB46-BBF2-23A64CA3E524}"/>
                </a:ext>
              </a:extLst>
            </p:cNvPr>
            <p:cNvSpPr txBox="1"/>
            <p:nvPr/>
          </p:nvSpPr>
          <p:spPr>
            <a:xfrm>
              <a:off x="7003476" y="5704212"/>
              <a:ext cx="1589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Non-Adaptive</a:t>
              </a:r>
              <a:endParaRPr lang="da-DK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838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  <a:latin typeface="+mn-lt"/>
              </a:rPr>
              <a:t>Polynomial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Lower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Bounds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We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can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prove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them</a:t>
            </a:r>
            <a:r>
              <a:rPr lang="da-DK" kern="0" dirty="0">
                <a:latin typeface="+mn-lt"/>
              </a:rPr>
              <a:t> for non-adaptive </a:t>
            </a:r>
            <a:r>
              <a:rPr lang="da-DK" kern="0" dirty="0" err="1">
                <a:latin typeface="+mn-lt"/>
              </a:rPr>
              <a:t>dynamic</a:t>
            </a:r>
            <a:r>
              <a:rPr lang="da-DK" kern="0" dirty="0">
                <a:latin typeface="+mn-lt"/>
              </a:rPr>
              <a:t> data </a:t>
            </a:r>
            <a:r>
              <a:rPr lang="da-DK" kern="0" dirty="0" err="1">
                <a:latin typeface="+mn-lt"/>
              </a:rPr>
              <a:t>structures</a:t>
            </a:r>
            <a:r>
              <a:rPr lang="da-DK" kern="0" dirty="0">
                <a:latin typeface="+mn-lt"/>
              </a:rPr>
              <a:t>!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  <a:latin typeface="+mn-lt"/>
              </a:rPr>
              <a:t>Brody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, Larsen’15: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Updates may be adaptive!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Problem: </a:t>
            </a:r>
            <a:r>
              <a:rPr lang="en-US" kern="0" dirty="0"/>
              <a:t>Indexing.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277956" y="3640538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93759"/>
              </p:ext>
            </p:extLst>
          </p:nvPr>
        </p:nvGraphicFramePr>
        <p:xfrm>
          <a:off x="1452697" y="4101578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70640"/>
              </p:ext>
            </p:extLst>
          </p:nvPr>
        </p:nvGraphicFramePr>
        <p:xfrm>
          <a:off x="1978082" y="4099233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14836"/>
              </p:ext>
            </p:extLst>
          </p:nvPr>
        </p:nvGraphicFramePr>
        <p:xfrm>
          <a:off x="2891319" y="4099233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21784" y="4614221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391814" y="5809144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05920"/>
              </p:ext>
            </p:extLst>
          </p:nvPr>
        </p:nvGraphicFramePr>
        <p:xfrm>
          <a:off x="4802012" y="4632001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048735" y="3655055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451088" y="5779712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350136" y="3655055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48194"/>
              </p:ext>
            </p:extLst>
          </p:nvPr>
        </p:nvGraphicFramePr>
        <p:xfrm>
          <a:off x="7024852" y="4632001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742858" y="5780581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315304" y="2764360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38646"/>
                <a:gd name="adj2" fmla="val 9719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CC9103F-AB28-F446-8A83-519D4310C1BC}"/>
              </a:ext>
            </a:extLst>
          </p:cNvPr>
          <p:cNvSpPr/>
          <p:nvPr/>
        </p:nvSpPr>
        <p:spPr bwMode="auto">
          <a:xfrm>
            <a:off x="1850834" y="5100810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80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8" grpId="0"/>
      <p:bldP spid="69" grpId="0"/>
      <p:bldP spid="74" grpId="0"/>
      <p:bldP spid="75" grpId="0"/>
      <p:bldP spid="76" grpId="0"/>
      <p:bldP spid="78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Interesting</a:t>
            </a:r>
            <a:r>
              <a:rPr lang="da-DK" kern="0" dirty="0">
                <a:solidFill>
                  <a:srgbClr val="3737FF"/>
                </a:solidFill>
              </a:rPr>
              <a:t> via </a:t>
            </a:r>
            <a:r>
              <a:rPr lang="da-DK" kern="0" dirty="0" err="1">
                <a:solidFill>
                  <a:srgbClr val="3737FF"/>
                </a:solidFill>
              </a:rPr>
              <a:t>Reductions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Dynamic Connectivity in Directed Graphs: </a:t>
            </a: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355074" y="913675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0808"/>
              </p:ext>
            </p:extLst>
          </p:nvPr>
        </p:nvGraphicFramePr>
        <p:xfrm>
          <a:off x="1529815" y="1374715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19859"/>
              </p:ext>
            </p:extLst>
          </p:nvPr>
        </p:nvGraphicFramePr>
        <p:xfrm>
          <a:off x="2055200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02120"/>
              </p:ext>
            </p:extLst>
          </p:nvPr>
        </p:nvGraphicFramePr>
        <p:xfrm>
          <a:off x="2968437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98902" y="18873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468932" y="308228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48136"/>
              </p:ext>
            </p:extLst>
          </p:nvPr>
        </p:nvGraphicFramePr>
        <p:xfrm>
          <a:off x="487913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125853" y="928192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528206" y="305284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427254" y="928192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5916"/>
              </p:ext>
            </p:extLst>
          </p:nvPr>
        </p:nvGraphicFramePr>
        <p:xfrm>
          <a:off x="710197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819976" y="305371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298427" y="2440022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40807"/>
                <a:gd name="adj2" fmla="val -8153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E5E0110-BAC3-4E43-BE4D-E79D1FC7A6C6}"/>
              </a:ext>
            </a:extLst>
          </p:cNvPr>
          <p:cNvSpPr/>
          <p:nvPr/>
        </p:nvSpPr>
        <p:spPr bwMode="auto">
          <a:xfrm>
            <a:off x="3047597" y="436121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B54E2E-A9FE-D74F-B565-E6AD27A7B6FE}"/>
              </a:ext>
            </a:extLst>
          </p:cNvPr>
          <p:cNvSpPr/>
          <p:nvPr/>
        </p:nvSpPr>
        <p:spPr bwMode="auto">
          <a:xfrm>
            <a:off x="3620932" y="436121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BB3E41-0D02-B542-8BD6-2A562008A962}"/>
              </a:ext>
            </a:extLst>
          </p:cNvPr>
          <p:cNvSpPr/>
          <p:nvPr/>
        </p:nvSpPr>
        <p:spPr bwMode="auto">
          <a:xfrm>
            <a:off x="5835470" y="4362599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4A1052-3A87-5A44-AD81-2DC1C0D93B71}"/>
              </a:ext>
            </a:extLst>
          </p:cNvPr>
          <p:cNvSpPr txBox="1"/>
          <p:nvPr/>
        </p:nvSpPr>
        <p:spPr>
          <a:xfrm>
            <a:off x="4752187" y="431840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7A163-2981-2049-A948-2A00A975DA74}"/>
              </a:ext>
            </a:extLst>
          </p:cNvPr>
          <p:cNvSpPr txBox="1"/>
          <p:nvPr/>
        </p:nvSpPr>
        <p:spPr>
          <a:xfrm>
            <a:off x="3038905" y="435007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S</a:t>
            </a:r>
            <a:r>
              <a:rPr lang="en-DK" sz="1800" baseline="-250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709E4C-7753-874E-A635-86006531F787}"/>
              </a:ext>
            </a:extLst>
          </p:cNvPr>
          <p:cNvSpPr txBox="1"/>
          <p:nvPr/>
        </p:nvSpPr>
        <p:spPr>
          <a:xfrm>
            <a:off x="3624134" y="434918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S</a:t>
            </a:r>
            <a:r>
              <a:rPr lang="en-DK" sz="1800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4A636D-0C89-9840-A15C-E1E0AFCC80D8}"/>
              </a:ext>
            </a:extLst>
          </p:cNvPr>
          <p:cNvSpPr txBox="1"/>
          <p:nvPr/>
        </p:nvSpPr>
        <p:spPr>
          <a:xfrm>
            <a:off x="5725243" y="4327152"/>
            <a:ext cx="5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S</a:t>
            </a:r>
            <a:r>
              <a:rPr lang="en-DK" sz="1800" baseline="-25000" dirty="0"/>
              <a:t>k-1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5DDA66-76FD-1342-9CAC-A4CA51F596EF}"/>
              </a:ext>
            </a:extLst>
          </p:cNvPr>
          <p:cNvSpPr/>
          <p:nvPr/>
        </p:nvSpPr>
        <p:spPr bwMode="auto">
          <a:xfrm>
            <a:off x="3045826" y="514289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A06F01-05D6-BC4E-9E20-95DF07E6B5D1}"/>
              </a:ext>
            </a:extLst>
          </p:cNvPr>
          <p:cNvSpPr txBox="1"/>
          <p:nvPr/>
        </p:nvSpPr>
        <p:spPr>
          <a:xfrm>
            <a:off x="3081202" y="513175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0</a:t>
            </a:r>
            <a:endParaRPr lang="en-DK" sz="1800" baseline="-25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9E8A3C-968B-D841-B45A-91D48BC78CA1}"/>
              </a:ext>
            </a:extLst>
          </p:cNvPr>
          <p:cNvSpPr/>
          <p:nvPr/>
        </p:nvSpPr>
        <p:spPr bwMode="auto">
          <a:xfrm>
            <a:off x="3643558" y="514289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4204D2-0615-1245-BE12-378442F28115}"/>
              </a:ext>
            </a:extLst>
          </p:cNvPr>
          <p:cNvSpPr txBox="1"/>
          <p:nvPr/>
        </p:nvSpPr>
        <p:spPr>
          <a:xfrm>
            <a:off x="3678934" y="513175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1</a:t>
            </a:r>
            <a:endParaRPr lang="en-DK" sz="1800" baseline="-25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CE133E6-B8DF-E545-99E9-FC1896FAAD88}"/>
              </a:ext>
            </a:extLst>
          </p:cNvPr>
          <p:cNvSpPr/>
          <p:nvPr/>
        </p:nvSpPr>
        <p:spPr bwMode="auto">
          <a:xfrm>
            <a:off x="4241290" y="5134814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DD6FEA-6CE6-C54D-8FFB-C47AA7A5DC74}"/>
              </a:ext>
            </a:extLst>
          </p:cNvPr>
          <p:cNvSpPr txBox="1"/>
          <p:nvPr/>
        </p:nvSpPr>
        <p:spPr>
          <a:xfrm>
            <a:off x="4276666" y="512367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2</a:t>
            </a:r>
            <a:endParaRPr lang="en-DK" sz="1800" baseline="-25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017789-4768-DE49-8AFC-0053ABAB4906}"/>
              </a:ext>
            </a:extLst>
          </p:cNvPr>
          <p:cNvSpPr/>
          <p:nvPr/>
        </p:nvSpPr>
        <p:spPr bwMode="auto">
          <a:xfrm>
            <a:off x="4846289" y="5140883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6883A3-88A0-FA4C-ABD7-E560F8E927BD}"/>
              </a:ext>
            </a:extLst>
          </p:cNvPr>
          <p:cNvSpPr txBox="1"/>
          <p:nvPr/>
        </p:nvSpPr>
        <p:spPr>
          <a:xfrm>
            <a:off x="4881665" y="51297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3</a:t>
            </a:r>
            <a:endParaRPr lang="en-DK" sz="1800" baseline="-250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D6A863-7942-4B41-9299-23A400488A0A}"/>
              </a:ext>
            </a:extLst>
          </p:cNvPr>
          <p:cNvSpPr/>
          <p:nvPr/>
        </p:nvSpPr>
        <p:spPr bwMode="auto">
          <a:xfrm>
            <a:off x="5444021" y="5140883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DAEF62-A804-674B-B6F4-1C2D91A768B7}"/>
              </a:ext>
            </a:extLst>
          </p:cNvPr>
          <p:cNvSpPr txBox="1"/>
          <p:nvPr/>
        </p:nvSpPr>
        <p:spPr>
          <a:xfrm>
            <a:off x="5479397" y="51297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4</a:t>
            </a:r>
            <a:endParaRPr lang="en-DK" sz="1800" baseline="-25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22A81D-F306-734F-ACF5-91754711ACD1}"/>
              </a:ext>
            </a:extLst>
          </p:cNvPr>
          <p:cNvSpPr/>
          <p:nvPr/>
        </p:nvSpPr>
        <p:spPr bwMode="auto">
          <a:xfrm>
            <a:off x="6041753" y="5132799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C6053E-ADB0-B543-9376-F4E4598DD337}"/>
              </a:ext>
            </a:extLst>
          </p:cNvPr>
          <p:cNvSpPr txBox="1"/>
          <p:nvPr/>
        </p:nvSpPr>
        <p:spPr>
          <a:xfrm>
            <a:off x="6077129" y="51216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5</a:t>
            </a:r>
            <a:endParaRPr lang="en-DK" sz="1800" baseline="-250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F4EF7CC-0E40-EB42-825D-AE1230B6B833}"/>
              </a:ext>
            </a:extLst>
          </p:cNvPr>
          <p:cNvSpPr/>
          <p:nvPr/>
        </p:nvSpPr>
        <p:spPr bwMode="auto">
          <a:xfrm>
            <a:off x="4608808" y="5758791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7D784-F8AE-894F-A856-2E702D0C08C6}"/>
              </a:ext>
            </a:extLst>
          </p:cNvPr>
          <p:cNvSpPr txBox="1"/>
          <p:nvPr/>
        </p:nvSpPr>
        <p:spPr>
          <a:xfrm>
            <a:off x="4644184" y="574765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/>
              <a:t>t</a:t>
            </a:r>
            <a:endParaRPr lang="en-DK" sz="1800" baseline="-25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7CF7E5-453A-DE47-A1D8-8DC9FA2D8640}"/>
              </a:ext>
            </a:extLst>
          </p:cNvPr>
          <p:cNvGrpSpPr/>
          <p:nvPr/>
        </p:nvGrpSpPr>
        <p:grpSpPr>
          <a:xfrm>
            <a:off x="3242669" y="4739170"/>
            <a:ext cx="3000531" cy="392587"/>
            <a:chOff x="3242669" y="4739170"/>
            <a:chExt cx="3000531" cy="39258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C52592-569E-0B4E-88E0-97AC2C85989A}"/>
                </a:ext>
              </a:extLst>
            </p:cNvPr>
            <p:cNvCxnSpPr>
              <a:cxnSpLocks/>
              <a:stCxn id="19" idx="4"/>
              <a:endCxn id="31" idx="0"/>
            </p:cNvCxnSpPr>
            <p:nvPr/>
          </p:nvCxnSpPr>
          <p:spPr bwMode="auto">
            <a:xfrm>
              <a:off x="3242669" y="4739170"/>
              <a:ext cx="602336" cy="39258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D511393-5039-F044-8A1D-2D839F592784}"/>
                </a:ext>
              </a:extLst>
            </p:cNvPr>
            <p:cNvCxnSpPr>
              <a:cxnSpLocks/>
              <a:stCxn id="19" idx="4"/>
              <a:endCxn id="33" idx="0"/>
            </p:cNvCxnSpPr>
            <p:nvPr/>
          </p:nvCxnSpPr>
          <p:spPr bwMode="auto">
            <a:xfrm>
              <a:off x="3242669" y="4739170"/>
              <a:ext cx="1200068" cy="38450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C7E6725-CA18-7A4F-A225-525DDDBD0023}"/>
                </a:ext>
              </a:extLst>
            </p:cNvPr>
            <p:cNvCxnSpPr>
              <a:cxnSpLocks/>
              <a:stCxn id="19" idx="4"/>
              <a:endCxn id="37" idx="0"/>
            </p:cNvCxnSpPr>
            <p:nvPr/>
          </p:nvCxnSpPr>
          <p:spPr bwMode="auto">
            <a:xfrm>
              <a:off x="3242669" y="4739170"/>
              <a:ext cx="2402799" cy="3905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C2C5A4E-2D0E-E84D-8F6E-F9D98F2303CE}"/>
                </a:ext>
              </a:extLst>
            </p:cNvPr>
            <p:cNvCxnSpPr>
              <a:cxnSpLocks/>
              <a:stCxn id="19" idx="4"/>
              <a:endCxn id="39" idx="0"/>
            </p:cNvCxnSpPr>
            <p:nvPr/>
          </p:nvCxnSpPr>
          <p:spPr bwMode="auto">
            <a:xfrm>
              <a:off x="3242669" y="4739170"/>
              <a:ext cx="3000531" cy="38248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BB38A2-325C-3845-961C-D1F2E9D88987}"/>
              </a:ext>
            </a:extLst>
          </p:cNvPr>
          <p:cNvGrpSpPr/>
          <p:nvPr/>
        </p:nvGrpSpPr>
        <p:grpSpPr>
          <a:xfrm>
            <a:off x="3247273" y="4739170"/>
            <a:ext cx="2995927" cy="392587"/>
            <a:chOff x="3247273" y="4739170"/>
            <a:chExt cx="2995927" cy="392587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D553FC-A0BF-C54D-A1E8-DAEA52715041}"/>
                </a:ext>
              </a:extLst>
            </p:cNvPr>
            <p:cNvCxnSpPr>
              <a:cxnSpLocks/>
              <a:stCxn id="20" idx="4"/>
              <a:endCxn id="29" idx="0"/>
            </p:cNvCxnSpPr>
            <p:nvPr/>
          </p:nvCxnSpPr>
          <p:spPr bwMode="auto">
            <a:xfrm flipH="1">
              <a:off x="3247273" y="4739170"/>
              <a:ext cx="568731" cy="39258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97B9DD5-C451-B245-BC0A-495D0496C5F6}"/>
                </a:ext>
              </a:extLst>
            </p:cNvPr>
            <p:cNvCxnSpPr>
              <a:cxnSpLocks/>
              <a:stCxn id="20" idx="4"/>
              <a:endCxn id="31" idx="0"/>
            </p:cNvCxnSpPr>
            <p:nvPr/>
          </p:nvCxnSpPr>
          <p:spPr bwMode="auto">
            <a:xfrm>
              <a:off x="3816004" y="4739170"/>
              <a:ext cx="29001" cy="39258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4B415F1-8ACE-8940-A5E2-865382120426}"/>
                </a:ext>
              </a:extLst>
            </p:cNvPr>
            <p:cNvCxnSpPr>
              <a:cxnSpLocks/>
              <a:stCxn id="20" idx="4"/>
              <a:endCxn id="33" idx="0"/>
            </p:cNvCxnSpPr>
            <p:nvPr/>
          </p:nvCxnSpPr>
          <p:spPr bwMode="auto">
            <a:xfrm>
              <a:off x="3816004" y="4739170"/>
              <a:ext cx="626733" cy="38450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BABCA56-5ED2-114A-BAA6-B64AD81525C9}"/>
                </a:ext>
              </a:extLst>
            </p:cNvPr>
            <p:cNvCxnSpPr>
              <a:cxnSpLocks/>
              <a:stCxn id="20" idx="4"/>
              <a:endCxn id="35" idx="0"/>
            </p:cNvCxnSpPr>
            <p:nvPr/>
          </p:nvCxnSpPr>
          <p:spPr bwMode="auto">
            <a:xfrm>
              <a:off x="3816004" y="4739170"/>
              <a:ext cx="1231732" cy="3905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139E4C4-D5ED-EC40-889C-38417131283F}"/>
                </a:ext>
              </a:extLst>
            </p:cNvPr>
            <p:cNvCxnSpPr>
              <a:cxnSpLocks/>
              <a:stCxn id="20" idx="4"/>
              <a:endCxn id="39" idx="0"/>
            </p:cNvCxnSpPr>
            <p:nvPr/>
          </p:nvCxnSpPr>
          <p:spPr bwMode="auto">
            <a:xfrm>
              <a:off x="3816004" y="4739170"/>
              <a:ext cx="2427196" cy="38248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405641-1416-CE42-B549-259A7FC7CC54}"/>
              </a:ext>
            </a:extLst>
          </p:cNvPr>
          <p:cNvGrpSpPr/>
          <p:nvPr/>
        </p:nvGrpSpPr>
        <p:grpSpPr>
          <a:xfrm>
            <a:off x="3845005" y="4696484"/>
            <a:ext cx="2398195" cy="435273"/>
            <a:chOff x="3845005" y="4696484"/>
            <a:chExt cx="2398195" cy="43527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803D64E-B7B7-5846-9B5E-C0D8AE8901E8}"/>
                </a:ext>
              </a:extLst>
            </p:cNvPr>
            <p:cNvCxnSpPr>
              <a:cxnSpLocks/>
              <a:stCxn id="27" idx="2"/>
              <a:endCxn id="31" idx="0"/>
            </p:cNvCxnSpPr>
            <p:nvPr/>
          </p:nvCxnSpPr>
          <p:spPr bwMode="auto">
            <a:xfrm flipH="1">
              <a:off x="3845005" y="4696484"/>
              <a:ext cx="2177211" cy="43527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59204AA-CF13-0145-8C48-56EF746CD665}"/>
                </a:ext>
              </a:extLst>
            </p:cNvPr>
            <p:cNvCxnSpPr>
              <a:cxnSpLocks/>
              <a:stCxn id="22" idx="4"/>
              <a:endCxn id="35" idx="0"/>
            </p:cNvCxnSpPr>
            <p:nvPr/>
          </p:nvCxnSpPr>
          <p:spPr bwMode="auto">
            <a:xfrm flipH="1">
              <a:off x="5047736" y="4740551"/>
              <a:ext cx="982806" cy="38919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C4E0F3B-34E6-424B-A427-395B85CBDE64}"/>
                </a:ext>
              </a:extLst>
            </p:cNvPr>
            <p:cNvCxnSpPr>
              <a:cxnSpLocks/>
              <a:stCxn id="27" idx="2"/>
              <a:endCxn id="39" idx="0"/>
            </p:cNvCxnSpPr>
            <p:nvPr/>
          </p:nvCxnSpPr>
          <p:spPr bwMode="auto">
            <a:xfrm>
              <a:off x="6022216" y="4696484"/>
              <a:ext cx="220984" cy="42517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8AF77F0-BB84-1E45-BC6A-24F43075B917}"/>
              </a:ext>
            </a:extLst>
          </p:cNvPr>
          <p:cNvGrpSpPr/>
          <p:nvPr/>
        </p:nvGrpSpPr>
        <p:grpSpPr>
          <a:xfrm>
            <a:off x="158341" y="4318408"/>
            <a:ext cx="2661100" cy="1256435"/>
            <a:chOff x="6408394" y="737581"/>
            <a:chExt cx="2661100" cy="1256435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FE36A679-44EA-0742-A955-A44171D04CCB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1256435"/>
            </a:xfrm>
            <a:prstGeom prst="wedgeRoundRectCallout">
              <a:avLst>
                <a:gd name="adj1" fmla="val 62900"/>
                <a:gd name="adj2" fmla="val 176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7EFBFF2-088B-CA4D-ADF8-6440863D0972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Preprocessing</a:t>
              </a:r>
              <a:r>
                <a:rPr lang="da-DK" sz="1800" dirty="0"/>
                <a:t>: </a:t>
              </a:r>
              <a:r>
                <a:rPr lang="da-DK" sz="1800" dirty="0" err="1"/>
                <a:t>Add</a:t>
              </a:r>
              <a:r>
                <a:rPr lang="da-DK" sz="1800" dirty="0"/>
                <a:t> </a:t>
              </a:r>
              <a:r>
                <a:rPr lang="da-DK" sz="1800" dirty="0" err="1"/>
                <a:t>edge</a:t>
              </a:r>
              <a:r>
                <a:rPr lang="da-DK" sz="1800" dirty="0"/>
                <a:t> from S</a:t>
              </a:r>
              <a:r>
                <a:rPr lang="da-DK" sz="1800" baseline="-25000" dirty="0"/>
                <a:t>i</a:t>
              </a:r>
              <a:r>
                <a:rPr lang="da-DK" sz="1800" dirty="0"/>
                <a:t> to j if </a:t>
              </a:r>
              <a:r>
                <a:rPr lang="da-DK" sz="1800" dirty="0" err="1"/>
                <a:t>j’th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  <a:r>
                <a:rPr lang="da-DK" sz="1800" dirty="0"/>
                <a:t> is 1.</a:t>
              </a:r>
              <a:endParaRPr lang="da-DK" sz="1800" baseline="-25000" dirty="0"/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F5A5678-F3F3-CF44-9EED-4E2C8550B240}"/>
              </a:ext>
            </a:extLst>
          </p:cNvPr>
          <p:cNvCxnSpPr>
            <a:cxnSpLocks/>
            <a:stCxn id="36" idx="4"/>
            <a:endCxn id="41" idx="0"/>
          </p:cNvCxnSpPr>
          <p:nvPr/>
        </p:nvCxnSpPr>
        <p:spPr bwMode="auto">
          <a:xfrm flipH="1">
            <a:off x="4782203" y="5518835"/>
            <a:ext cx="856890" cy="2288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CBD55B4-B21B-EF4D-A65B-76971C5958AE}"/>
              </a:ext>
            </a:extLst>
          </p:cNvPr>
          <p:cNvGrpSpPr/>
          <p:nvPr/>
        </p:nvGrpSpPr>
        <p:grpSpPr>
          <a:xfrm>
            <a:off x="6966347" y="5368878"/>
            <a:ext cx="2387913" cy="748104"/>
            <a:chOff x="6519951" y="732862"/>
            <a:chExt cx="2557681" cy="748104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DD728570-20E4-0744-8C88-77253420EADD}"/>
                </a:ext>
              </a:extLst>
            </p:cNvPr>
            <p:cNvSpPr/>
            <p:nvPr/>
          </p:nvSpPr>
          <p:spPr bwMode="auto">
            <a:xfrm>
              <a:off x="6528089" y="732862"/>
              <a:ext cx="2549543" cy="748104"/>
            </a:xfrm>
            <a:prstGeom prst="wedgeRoundRectCallout">
              <a:avLst>
                <a:gd name="adj1" fmla="val -93537"/>
                <a:gd name="adj2" fmla="val -412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9FEB4EE-BDBE-7B4F-8E81-BF1FC22AFAC3}"/>
                </a:ext>
              </a:extLst>
            </p:cNvPr>
            <p:cNvSpPr txBox="1"/>
            <p:nvPr/>
          </p:nvSpPr>
          <p:spPr>
            <a:xfrm>
              <a:off x="6519951" y="806303"/>
              <a:ext cx="2549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Update: </a:t>
              </a:r>
              <a:r>
                <a:rPr lang="da-DK" sz="1800" dirty="0" err="1"/>
                <a:t>Add</a:t>
              </a:r>
              <a:r>
                <a:rPr lang="da-DK" sz="1800" dirty="0"/>
                <a:t> </a:t>
              </a:r>
              <a:r>
                <a:rPr lang="da-DK" sz="1800" dirty="0" err="1"/>
                <a:t>edge</a:t>
              </a:r>
              <a:r>
                <a:rPr lang="da-DK" sz="1800" dirty="0"/>
                <a:t> from j to t.</a:t>
              </a:r>
              <a:endParaRPr lang="da-DK" sz="1800" baseline="-250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22408C7-850F-3D4A-BF69-B1825BEB1AE4}"/>
              </a:ext>
            </a:extLst>
          </p:cNvPr>
          <p:cNvGrpSpPr/>
          <p:nvPr/>
        </p:nvGrpSpPr>
        <p:grpSpPr>
          <a:xfrm>
            <a:off x="7318095" y="3888439"/>
            <a:ext cx="2387913" cy="748104"/>
            <a:chOff x="6519951" y="732862"/>
            <a:chExt cx="2557681" cy="748104"/>
          </a:xfrm>
        </p:grpSpPr>
        <p:sp>
          <p:nvSpPr>
            <p:cNvPr id="92" name="Rounded Rectangular Callout 91">
              <a:extLst>
                <a:ext uri="{FF2B5EF4-FFF2-40B4-BE49-F238E27FC236}">
                  <a16:creationId xmlns:a16="http://schemas.microsoft.com/office/drawing/2014/main" id="{E489CBB5-7712-394E-80E8-4BFF659A7375}"/>
                </a:ext>
              </a:extLst>
            </p:cNvPr>
            <p:cNvSpPr/>
            <p:nvPr/>
          </p:nvSpPr>
          <p:spPr bwMode="auto">
            <a:xfrm>
              <a:off x="6528089" y="732862"/>
              <a:ext cx="2549543" cy="748104"/>
            </a:xfrm>
            <a:prstGeom prst="wedgeRoundRectCallout">
              <a:avLst>
                <a:gd name="adj1" fmla="val -89834"/>
                <a:gd name="adj2" fmla="val 2679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6A879C7-CD17-474F-99C1-AB01CF891A95}"/>
                </a:ext>
              </a:extLst>
            </p:cNvPr>
            <p:cNvSpPr txBox="1"/>
            <p:nvPr/>
          </p:nvSpPr>
          <p:spPr>
            <a:xfrm>
              <a:off x="6519951" y="806303"/>
              <a:ext cx="2549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Query: Can S</a:t>
              </a:r>
              <a:r>
                <a:rPr lang="da-DK" sz="1800" baseline="-25000" dirty="0"/>
                <a:t>i</a:t>
              </a:r>
              <a:r>
                <a:rPr lang="da-DK" sz="1800" dirty="0"/>
                <a:t> </a:t>
              </a:r>
              <a:r>
                <a:rPr lang="da-DK" sz="1800" dirty="0" err="1"/>
                <a:t>reach</a:t>
              </a:r>
              <a:r>
                <a:rPr lang="da-DK" sz="1800" dirty="0"/>
                <a:t> t?</a:t>
              </a:r>
              <a:endParaRPr lang="da-DK" sz="1800" baseline="-25000" dirty="0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CEC62DC6-39D6-AE4B-86D6-6AA14C4E7AB0}"/>
              </a:ext>
            </a:extLst>
          </p:cNvPr>
          <p:cNvSpPr/>
          <p:nvPr/>
        </p:nvSpPr>
        <p:spPr bwMode="auto">
          <a:xfrm>
            <a:off x="1916935" y="236947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52C3906-700C-8147-9345-F1ABC2B6835A}"/>
              </a:ext>
            </a:extLst>
          </p:cNvPr>
          <p:cNvSpPr/>
          <p:nvPr/>
        </p:nvSpPr>
        <p:spPr bwMode="auto">
          <a:xfrm>
            <a:off x="3501762" y="435019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B0334A1-027D-F049-9896-FC148D65F09B}"/>
              </a:ext>
            </a:extLst>
          </p:cNvPr>
          <p:cNvSpPr/>
          <p:nvPr/>
        </p:nvSpPr>
        <p:spPr bwMode="auto">
          <a:xfrm>
            <a:off x="4467865" y="5747711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68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Interesting</a:t>
            </a:r>
            <a:r>
              <a:rPr lang="da-DK" kern="0" dirty="0">
                <a:solidFill>
                  <a:srgbClr val="3737FF"/>
                </a:solidFill>
              </a:rPr>
              <a:t> via </a:t>
            </a:r>
            <a:r>
              <a:rPr lang="da-DK" kern="0" dirty="0" err="1">
                <a:solidFill>
                  <a:srgbClr val="3737FF"/>
                </a:solidFill>
              </a:rPr>
              <a:t>Reductions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Dynamic Connectivity in Directed Graphs: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Non-Adaptive Dynamic Connectivity Data Structure with preprocessing time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p</a:t>
            </a:r>
            <a:r>
              <a:rPr lang="en-US" kern="0" dirty="0"/>
              <a:t>, update time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, query time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/>
              <a:t>, cell size </a:t>
            </a:r>
            <a:r>
              <a:rPr lang="en-US" i="1" kern="0" dirty="0"/>
              <a:t>w</a:t>
            </a:r>
            <a:r>
              <a:rPr lang="en-US" kern="0" dirty="0"/>
              <a:t>, gives solution with same parameters for Indexing.</a:t>
            </a: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355074" y="913675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/>
        </p:nvGraphicFramePr>
        <p:xfrm>
          <a:off x="1529815" y="1374715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/>
        </p:nvGraphicFramePr>
        <p:xfrm>
          <a:off x="2055200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/>
        </p:nvGraphicFramePr>
        <p:xfrm>
          <a:off x="2968437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98902" y="18873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468932" y="308228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/>
        </p:nvGraphicFramePr>
        <p:xfrm>
          <a:off x="487913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125853" y="928192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528206" y="305284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427254" y="928192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/>
        </p:nvGraphicFramePr>
        <p:xfrm>
          <a:off x="710197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819976" y="305371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298427" y="2440022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40807"/>
                <a:gd name="adj2" fmla="val -8153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E4B1F29D-18D3-B747-9FF0-FAF0A94F4B88}"/>
              </a:ext>
            </a:extLst>
          </p:cNvPr>
          <p:cNvSpPr/>
          <p:nvPr/>
        </p:nvSpPr>
        <p:spPr bwMode="auto">
          <a:xfrm>
            <a:off x="1916935" y="236947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1569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3"/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Lower Bound for Non-Adaptive: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Must </a:t>
                </a:r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have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latin typeface="+mn-lt"/>
                  </a:rPr>
                  <a:t>, regardless of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p</a:t>
                </a:r>
                <a:r>
                  <a:rPr lang="en-US" kern="0" dirty="0">
                    <a:latin typeface="+mn-lt"/>
                  </a:rPr>
                  <a:t>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Same lower bound for Non-Adaptive Dynamic Connectivity.</a:t>
                </a: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355074" y="913675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/>
        </p:nvGraphicFramePr>
        <p:xfrm>
          <a:off x="1529815" y="1374715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/>
        </p:nvGraphicFramePr>
        <p:xfrm>
          <a:off x="2055200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/>
        </p:nvGraphicFramePr>
        <p:xfrm>
          <a:off x="2968437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98902" y="18873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468932" y="308228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/>
        </p:nvGraphicFramePr>
        <p:xfrm>
          <a:off x="487913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125853" y="928192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528206" y="305284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427254" y="928192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/>
        </p:nvGraphicFramePr>
        <p:xfrm>
          <a:off x="710197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819976" y="305371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298427" y="2440022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40807"/>
                <a:gd name="adj2" fmla="val -8153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6E62AC-15D1-F941-A7CA-41482CF3E9DB}"/>
              </a:ext>
            </a:extLst>
          </p:cNvPr>
          <p:cNvSpPr/>
          <p:nvPr/>
        </p:nvSpPr>
        <p:spPr bwMode="auto">
          <a:xfrm>
            <a:off x="1916935" y="236947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08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3"/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Lower Bound for Non-Adaptive: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Must </a:t>
                </a:r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have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latin typeface="+mn-lt"/>
                  </a:rPr>
                  <a:t>, regardless of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p</a:t>
                </a:r>
                <a:r>
                  <a:rPr lang="en-US" kern="0" dirty="0">
                    <a:latin typeface="+mn-lt"/>
                  </a:rPr>
                  <a:t>!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Tight: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Update: </a:t>
                </a:r>
                <a:r>
                  <a:rPr lang="en-US" kern="0" dirty="0">
                    <a:latin typeface="+mn-lt"/>
                  </a:rPr>
                  <a:t>just write down </a:t>
                </a:r>
                <a:r>
                  <a:rPr lang="en-US" i="1" kern="0" dirty="0">
                    <a:latin typeface="+mn-lt"/>
                  </a:rPr>
                  <a:t>j</a:t>
                </a:r>
                <a:r>
                  <a:rPr lang="en-US" kern="0" dirty="0">
                    <a:latin typeface="+mn-lt"/>
                  </a:rPr>
                  <a:t> in some fixed cell.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Query: </a:t>
                </a:r>
                <a:r>
                  <a:rPr lang="en-US" kern="0" dirty="0">
                    <a:latin typeface="+mn-lt"/>
                  </a:rPr>
                  <a:t>Read </a:t>
                </a:r>
                <a:r>
                  <a:rPr lang="en-US" i="1" kern="0" dirty="0">
                    <a:latin typeface="+mn-lt"/>
                  </a:rPr>
                  <a:t>j</a:t>
                </a:r>
                <a:r>
                  <a:rPr lang="en-US" kern="0" dirty="0">
                    <a:latin typeface="+mn-lt"/>
                  </a:rPr>
                  <a:t> from fixed cell and all of S</a:t>
                </a:r>
                <a:r>
                  <a:rPr lang="en-US" i="1" kern="0" baseline="-25000" dirty="0">
                    <a:latin typeface="+mn-lt"/>
                  </a:rPr>
                  <a:t>i</a:t>
                </a:r>
                <a:r>
                  <a:rPr lang="en-US" kern="0" dirty="0">
                    <a:latin typeface="+mn-lt"/>
                  </a:rPr>
                  <a:t>. Output!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u</a:t>
                </a:r>
                <a:r>
                  <a:rPr lang="en-US" kern="0" dirty="0">
                    <a:latin typeface="+mn-lt"/>
                  </a:rPr>
                  <a:t>=O(1),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q</a:t>
                </a:r>
                <a:r>
                  <a:rPr lang="en-US" kern="0" dirty="0">
                    <a:latin typeface="+mn-lt"/>
                  </a:rPr>
                  <a:t>=O(</a:t>
                </a:r>
                <a:r>
                  <a:rPr lang="en-US" i="1" kern="0" dirty="0">
                    <a:latin typeface="+mn-lt"/>
                  </a:rPr>
                  <a:t>n</a:t>
                </a:r>
                <a:r>
                  <a:rPr lang="en-US" kern="0" dirty="0">
                    <a:latin typeface="+mn-lt"/>
                  </a:rPr>
                  <a:t>/</a:t>
                </a:r>
                <a:r>
                  <a:rPr lang="en-US" i="1" kern="0" dirty="0">
                    <a:latin typeface="+mn-lt"/>
                  </a:rPr>
                  <a:t>w</a:t>
                </a:r>
                <a:r>
                  <a:rPr lang="en-US" kern="0" dirty="0">
                    <a:latin typeface="+mn-lt"/>
                  </a:rPr>
                  <a:t>).</a:t>
                </a: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b="-10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355074" y="913675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/>
        </p:nvGraphicFramePr>
        <p:xfrm>
          <a:off x="1529815" y="1374715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/>
        </p:nvGraphicFramePr>
        <p:xfrm>
          <a:off x="2055200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/>
        </p:nvGraphicFramePr>
        <p:xfrm>
          <a:off x="2968437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98902" y="18873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468932" y="308228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/>
        </p:nvGraphicFramePr>
        <p:xfrm>
          <a:off x="487913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125853" y="928192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528206" y="305284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427254" y="928192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/>
        </p:nvGraphicFramePr>
        <p:xfrm>
          <a:off x="710197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819976" y="305371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298427" y="2440022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40807"/>
                <a:gd name="adj2" fmla="val -8153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6E62AC-15D1-F941-A7CA-41482CF3E9DB}"/>
              </a:ext>
            </a:extLst>
          </p:cNvPr>
          <p:cNvSpPr/>
          <p:nvPr/>
        </p:nvSpPr>
        <p:spPr bwMode="auto">
          <a:xfrm>
            <a:off x="1916935" y="236947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97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3"/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Lower Bound for Non-Adaptive: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Must </a:t>
                </a:r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have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latin typeface="+mn-lt"/>
                  </a:rPr>
                  <a:t>, regardless of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p</a:t>
                </a:r>
                <a:r>
                  <a:rPr lang="en-US" kern="0" dirty="0">
                    <a:latin typeface="+mn-lt"/>
                  </a:rPr>
                  <a:t>!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Tight: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Preprocessing: </a:t>
                </a:r>
                <a:r>
                  <a:rPr lang="en-US" kern="0" dirty="0">
                    <a:latin typeface="+mn-lt"/>
                  </a:rPr>
                  <a:t>Construct </a:t>
                </a:r>
                <a:r>
                  <a:rPr lang="en-US" i="1" kern="0" dirty="0">
                    <a:latin typeface="+mn-lt"/>
                  </a:rPr>
                  <a:t>n</a:t>
                </a:r>
                <a:r>
                  <a:rPr lang="en-US" kern="0" dirty="0">
                    <a:latin typeface="+mn-lt"/>
                  </a:rPr>
                  <a:t> bit strings </a:t>
                </a:r>
                <a:r>
                  <a:rPr lang="en-US" i="1" kern="0" dirty="0">
                    <a:latin typeface="+mn-lt"/>
                  </a:rPr>
                  <a:t>T</a:t>
                </a:r>
                <a:r>
                  <a:rPr lang="en-US" kern="0" baseline="-25000" dirty="0">
                    <a:latin typeface="+mn-lt"/>
                  </a:rPr>
                  <a:t>1</a:t>
                </a:r>
                <a:r>
                  <a:rPr lang="en-US" kern="0" dirty="0">
                    <a:latin typeface="+mn-lt"/>
                  </a:rPr>
                  <a:t>,…,</a:t>
                </a:r>
                <a:r>
                  <a:rPr lang="en-US" i="1" kern="0" dirty="0">
                    <a:latin typeface="+mn-lt"/>
                  </a:rPr>
                  <a:t>T</a:t>
                </a:r>
                <a:r>
                  <a:rPr lang="en-US" i="1" kern="0" baseline="-25000" dirty="0">
                    <a:latin typeface="+mn-lt"/>
                  </a:rPr>
                  <a:t>n</a:t>
                </a:r>
                <a:r>
                  <a:rPr lang="en-US" kern="0" dirty="0">
                    <a:latin typeface="+mn-lt"/>
                  </a:rPr>
                  <a:t> of length </a:t>
                </a:r>
                <a:r>
                  <a:rPr lang="en-US" i="1" kern="0" dirty="0">
                    <a:latin typeface="+mn-lt"/>
                  </a:rPr>
                  <a:t>k</a:t>
                </a:r>
                <a:r>
                  <a:rPr lang="en-US" kern="0" dirty="0">
                    <a:latin typeface="+mn-lt"/>
                  </a:rPr>
                  <a:t> each.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j</a:t>
                </a:r>
                <a:r>
                  <a:rPr lang="en-US" kern="0" dirty="0">
                    <a:latin typeface="+mn-lt"/>
                  </a:rPr>
                  <a:t> stores </a:t>
                </a:r>
                <a:r>
                  <a:rPr lang="en-US" i="1" kern="0" dirty="0" err="1">
                    <a:latin typeface="+mn-lt"/>
                  </a:rPr>
                  <a:t>j</a:t>
                </a:r>
                <a:r>
                  <a:rPr lang="en-US" kern="0" dirty="0" err="1">
                    <a:latin typeface="+mn-lt"/>
                  </a:rPr>
                  <a:t>’th</a:t>
                </a:r>
                <a:r>
                  <a:rPr lang="en-US" kern="0" dirty="0">
                    <a:latin typeface="+mn-lt"/>
                  </a:rPr>
                  <a:t> bit of each S</a:t>
                </a:r>
                <a:r>
                  <a:rPr lang="en-US" i="1" kern="0" baseline="-25000" dirty="0">
                    <a:latin typeface="+mn-lt"/>
                  </a:rPr>
                  <a:t>i</a:t>
                </a:r>
                <a:r>
                  <a:rPr lang="en-US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Update: </a:t>
                </a:r>
                <a:r>
                  <a:rPr lang="en-US" kern="0" dirty="0">
                    <a:latin typeface="+mn-lt"/>
                  </a:rPr>
                  <a:t>Copy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j</a:t>
                </a:r>
                <a:r>
                  <a:rPr lang="en-US" kern="0" dirty="0">
                    <a:latin typeface="+mn-lt"/>
                  </a:rPr>
                  <a:t> to fixed location </a:t>
                </a:r>
                <a:r>
                  <a:rPr lang="en-US" i="1" kern="0" dirty="0">
                    <a:latin typeface="+mn-lt"/>
                  </a:rPr>
                  <a:t>T</a:t>
                </a:r>
                <a:r>
                  <a:rPr lang="en-US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Query: </a:t>
                </a:r>
                <a:r>
                  <a:rPr lang="en-US" kern="0" dirty="0">
                    <a:latin typeface="+mn-lt"/>
                  </a:rPr>
                  <a:t>Read </a:t>
                </a:r>
                <a:r>
                  <a:rPr lang="en-US" i="1" kern="0" dirty="0" err="1">
                    <a:latin typeface="+mn-lt"/>
                  </a:rPr>
                  <a:t>i</a:t>
                </a:r>
                <a:r>
                  <a:rPr lang="en-US" kern="0" dirty="0" err="1">
                    <a:latin typeface="+mn-lt"/>
                  </a:rPr>
                  <a:t>’th</a:t>
                </a:r>
                <a:r>
                  <a:rPr lang="en-US" kern="0" dirty="0">
                    <a:latin typeface="+mn-lt"/>
                  </a:rPr>
                  <a:t> entry of </a:t>
                </a:r>
                <a:r>
                  <a:rPr lang="en-US" i="1" kern="0" dirty="0">
                    <a:latin typeface="+mn-lt"/>
                  </a:rPr>
                  <a:t>T</a:t>
                </a:r>
                <a:r>
                  <a:rPr lang="en-US" kern="0" dirty="0">
                    <a:latin typeface="+mn-lt"/>
                  </a:rPr>
                  <a:t>. Output!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u</a:t>
                </a:r>
                <a:r>
                  <a:rPr lang="en-US" kern="0" dirty="0">
                    <a:latin typeface="+mn-lt"/>
                  </a:rPr>
                  <a:t>=O(k/w),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q</a:t>
                </a:r>
                <a:r>
                  <a:rPr lang="en-US" kern="0" dirty="0">
                    <a:latin typeface="+mn-lt"/>
                  </a:rPr>
                  <a:t>=O(1).</a:t>
                </a: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b="-74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355074" y="913675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/>
        </p:nvGraphicFramePr>
        <p:xfrm>
          <a:off x="1529815" y="1374715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/>
        </p:nvGraphicFramePr>
        <p:xfrm>
          <a:off x="2055200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/>
        </p:nvGraphicFramePr>
        <p:xfrm>
          <a:off x="2968437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98902" y="18873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468932" y="308228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/>
        </p:nvGraphicFramePr>
        <p:xfrm>
          <a:off x="487913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125853" y="928192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528206" y="305284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427254" y="928192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/>
        </p:nvGraphicFramePr>
        <p:xfrm>
          <a:off x="710197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819976" y="305371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298427" y="2440022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40807"/>
                <a:gd name="adj2" fmla="val -8153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6E62AC-15D1-F941-A7CA-41482CF3E9DB}"/>
              </a:ext>
            </a:extLst>
          </p:cNvPr>
          <p:cNvSpPr/>
          <p:nvPr/>
        </p:nvSpPr>
        <p:spPr bwMode="auto">
          <a:xfrm>
            <a:off x="1916935" y="236947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396BE6-D2F9-CC44-AD20-87D5ED2D0186}"/>
              </a:ext>
            </a:extLst>
          </p:cNvPr>
          <p:cNvSpPr/>
          <p:nvPr/>
        </p:nvSpPr>
        <p:spPr bwMode="auto">
          <a:xfrm>
            <a:off x="1384056" y="1834521"/>
            <a:ext cx="2240493" cy="400111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8DE580-5B3C-A643-97CF-C5786DFF7D44}"/>
              </a:ext>
            </a:extLst>
          </p:cNvPr>
          <p:cNvSpPr txBox="1"/>
          <p:nvPr/>
        </p:nvSpPr>
        <p:spPr>
          <a:xfrm>
            <a:off x="941820" y="18212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i="1" dirty="0"/>
              <a:t>T</a:t>
            </a:r>
            <a:r>
              <a:rPr lang="en-DK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8205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3"/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Lower Bound for Non-Adaptive: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Must </a:t>
                </a:r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have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latin typeface="+mn-lt"/>
                  </a:rPr>
                  <a:t>, regardless of </a:t>
                </a:r>
                <a:r>
                  <a:rPr lang="en-US" i="1" kern="0" dirty="0" err="1">
                    <a:latin typeface="+mn-lt"/>
                  </a:rPr>
                  <a:t>t</a:t>
                </a:r>
                <a:r>
                  <a:rPr lang="en-US" i="1" kern="0" baseline="-25000" dirty="0" err="1">
                    <a:latin typeface="+mn-lt"/>
                  </a:rPr>
                  <a:t>p</a:t>
                </a:r>
                <a:r>
                  <a:rPr lang="en-US" kern="0" dirty="0">
                    <a:latin typeface="+mn-lt"/>
                  </a:rPr>
                  <a:t>!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Intuition for why hard: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Output of query depends on the </a:t>
                </a:r>
                <a:r>
                  <a:rPr lang="en-US" i="1" kern="0" dirty="0">
                    <a:latin typeface="+mn-lt"/>
                  </a:rPr>
                  <a:t>j</a:t>
                </a:r>
                <a:r>
                  <a:rPr lang="en-US" kern="0" dirty="0">
                    <a:latin typeface="+mn-lt"/>
                  </a:rPr>
                  <a:t> that was updated.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But you are not allowed to be adaptive to what is stored!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Obvious in Indexing, perhaps less so in Dynamic Conn.</a:t>
                </a: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b="-10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7829-07D0-5E4D-BFA5-C4BFA57591E9}"/>
              </a:ext>
            </a:extLst>
          </p:cNvPr>
          <p:cNvSpPr txBox="1"/>
          <p:nvPr/>
        </p:nvSpPr>
        <p:spPr>
          <a:xfrm>
            <a:off x="1355074" y="913675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9C1F9-4954-9442-A2D3-1E1608570DE8}"/>
              </a:ext>
            </a:extLst>
          </p:cNvPr>
          <p:cNvGraphicFramePr>
            <a:graphicFrameLocks noGrp="1"/>
          </p:cNvGraphicFramePr>
          <p:nvPr/>
        </p:nvGraphicFramePr>
        <p:xfrm>
          <a:off x="1529815" y="1374715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E660A70-D81D-944E-8C13-BF682B167C9D}"/>
              </a:ext>
            </a:extLst>
          </p:cNvPr>
          <p:cNvGraphicFramePr>
            <a:graphicFrameLocks noGrp="1"/>
          </p:cNvGraphicFramePr>
          <p:nvPr/>
        </p:nvGraphicFramePr>
        <p:xfrm>
          <a:off x="2055200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582E3FD-D141-E540-BF2D-53EA6CD5BF45}"/>
              </a:ext>
            </a:extLst>
          </p:cNvPr>
          <p:cNvGraphicFramePr>
            <a:graphicFrameLocks noGrp="1"/>
          </p:cNvGraphicFramePr>
          <p:nvPr/>
        </p:nvGraphicFramePr>
        <p:xfrm>
          <a:off x="2968437" y="1372370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77A80D28-1E97-DB48-B14C-73F131A291B7}"/>
              </a:ext>
            </a:extLst>
          </p:cNvPr>
          <p:cNvSpPr txBox="1"/>
          <p:nvPr/>
        </p:nvSpPr>
        <p:spPr>
          <a:xfrm>
            <a:off x="2498902" y="18873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D5F01-AE5D-E544-BCA2-D5FD67587FCA}"/>
              </a:ext>
            </a:extLst>
          </p:cNvPr>
          <p:cNvSpPr txBox="1"/>
          <p:nvPr/>
        </p:nvSpPr>
        <p:spPr>
          <a:xfrm>
            <a:off x="1468932" y="308228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Preprocessing</a:t>
            </a:r>
            <a:endParaRPr lang="en-DK" baseline="30000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17E6CF1-33A8-E249-B89E-F527EC3C48EF}"/>
              </a:ext>
            </a:extLst>
          </p:cNvPr>
          <p:cNvGraphicFramePr>
            <a:graphicFrameLocks noGrp="1"/>
          </p:cNvGraphicFramePr>
          <p:nvPr/>
        </p:nvGraphicFramePr>
        <p:xfrm>
          <a:off x="487913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C36678F-C738-DF4C-8A8A-71C8E0BDF157}"/>
              </a:ext>
            </a:extLst>
          </p:cNvPr>
          <p:cNvSpPr txBox="1"/>
          <p:nvPr/>
        </p:nvSpPr>
        <p:spPr>
          <a:xfrm>
            <a:off x="4125853" y="928192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Index </a:t>
            </a:r>
            <a:r>
              <a:rPr lang="en-DK" i="1" dirty="0"/>
              <a:t>j</a:t>
            </a:r>
            <a:r>
              <a:rPr lang="en-DK" dirty="0"/>
              <a:t> in [n]</a:t>
            </a:r>
            <a:endParaRPr lang="en-DK" baseline="3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458694-BFC1-3245-B625-0107A8C3A079}"/>
              </a:ext>
            </a:extLst>
          </p:cNvPr>
          <p:cNvSpPr txBox="1"/>
          <p:nvPr/>
        </p:nvSpPr>
        <p:spPr>
          <a:xfrm>
            <a:off x="4528206" y="305284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Update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CE215-4943-F943-8087-D396EFD02383}"/>
              </a:ext>
            </a:extLst>
          </p:cNvPr>
          <p:cNvSpPr txBox="1"/>
          <p:nvPr/>
        </p:nvSpPr>
        <p:spPr>
          <a:xfrm>
            <a:off x="6427254" y="928192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 </a:t>
            </a:r>
            <a:r>
              <a:rPr lang="en-DK" i="1" dirty="0"/>
              <a:t>i</a:t>
            </a:r>
            <a:r>
              <a:rPr lang="en-DK" dirty="0"/>
              <a:t> in [k]</a:t>
            </a:r>
            <a:endParaRPr lang="en-DK" baseline="30000" dirty="0"/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20BB9C7-886C-D942-80C2-C39B0D22D2F5}"/>
              </a:ext>
            </a:extLst>
          </p:cNvPr>
          <p:cNvGraphicFramePr>
            <a:graphicFrameLocks noGrp="1"/>
          </p:cNvGraphicFramePr>
          <p:nvPr/>
        </p:nvGraphicFramePr>
        <p:xfrm>
          <a:off x="7101970" y="1905138"/>
          <a:ext cx="398137" cy="266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05A2B76-5C9F-2F4F-8B56-36FB1E6C6D91}"/>
              </a:ext>
            </a:extLst>
          </p:cNvPr>
          <p:cNvSpPr txBox="1"/>
          <p:nvPr/>
        </p:nvSpPr>
        <p:spPr>
          <a:xfrm>
            <a:off x="6819976" y="305371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Query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9A7887-157C-DD47-A245-6F613B3C48C9}"/>
              </a:ext>
            </a:extLst>
          </p:cNvPr>
          <p:cNvGrpSpPr/>
          <p:nvPr/>
        </p:nvGrpSpPr>
        <p:grpSpPr>
          <a:xfrm>
            <a:off x="7298427" y="2440022"/>
            <a:ext cx="2661100" cy="591755"/>
            <a:chOff x="6408394" y="737581"/>
            <a:chExt cx="2661100" cy="591755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A3586953-BD15-4242-A375-664B47EBF096}"/>
                </a:ext>
              </a:extLst>
            </p:cNvPr>
            <p:cNvSpPr/>
            <p:nvPr/>
          </p:nvSpPr>
          <p:spPr bwMode="auto">
            <a:xfrm>
              <a:off x="6408394" y="737581"/>
              <a:ext cx="2549543" cy="591755"/>
            </a:xfrm>
            <a:prstGeom prst="wedgeRoundRectCallout">
              <a:avLst>
                <a:gd name="adj1" fmla="val -40807"/>
                <a:gd name="adj2" fmla="val -8153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6F06FF-181D-5540-86EB-22344D9FF6CA}"/>
                </a:ext>
              </a:extLst>
            </p:cNvPr>
            <p:cNvSpPr txBox="1"/>
            <p:nvPr/>
          </p:nvSpPr>
          <p:spPr>
            <a:xfrm>
              <a:off x="6519951" y="839354"/>
              <a:ext cx="2549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Output </a:t>
              </a:r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bit of S</a:t>
              </a:r>
              <a:r>
                <a:rPr lang="da-DK" sz="1800" baseline="-25000" dirty="0"/>
                <a:t>i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6E62AC-15D1-F941-A7CA-41482CF3E9DB}"/>
              </a:ext>
            </a:extLst>
          </p:cNvPr>
          <p:cNvSpPr/>
          <p:nvPr/>
        </p:nvSpPr>
        <p:spPr bwMode="auto">
          <a:xfrm>
            <a:off x="1916935" y="2369479"/>
            <a:ext cx="672029" cy="4001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32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90664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Must </a:t>
                </a:r>
                <a:r>
                  <a:rPr lang="en-US" kern="0" dirty="0"/>
                  <a:t>have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, regardless of </a:t>
                </a:r>
                <a:r>
                  <a:rPr lang="en-US" i="1" kern="0" dirty="0" err="1"/>
                  <a:t>t</a:t>
                </a:r>
                <a:r>
                  <a:rPr lang="en-US" i="1" kern="0" baseline="-25000" dirty="0" err="1"/>
                  <a:t>p</a:t>
                </a:r>
                <a:r>
                  <a:rPr lang="en-US" kern="0" dirty="0"/>
                  <a:t>!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 of </a:t>
                </a:r>
                <a:r>
                  <a:rPr lang="en-DK" dirty="0">
                    <a:solidFill>
                      <a:srgbClr val="3737FF"/>
                    </a:solidFill>
                  </a:rPr>
                  <a:t>S</a:t>
                </a:r>
                <a:r>
                  <a:rPr lang="en-DK" baseline="-25000" dirty="0">
                    <a:solidFill>
                      <a:srgbClr val="3737FF"/>
                    </a:solidFill>
                  </a:rPr>
                  <a:t>0</a:t>
                </a:r>
                <a:r>
                  <a:rPr lang="en-DK" dirty="0">
                    <a:solidFill>
                      <a:srgbClr val="3737FF"/>
                    </a:solidFill>
                  </a:rPr>
                  <a:t>,…,S</a:t>
                </a:r>
                <a:r>
                  <a:rPr lang="en-DK" baseline="-25000" dirty="0">
                    <a:solidFill>
                      <a:srgbClr val="3737FF"/>
                    </a:solidFill>
                  </a:rPr>
                  <a:t>k-1</a:t>
                </a:r>
                <a:r>
                  <a:rPr lang="en-US" kern="0" dirty="0">
                    <a:solidFill>
                      <a:srgbClr val="3737FF"/>
                    </a:solidFill>
                  </a:rPr>
                  <a:t> (need at least </a:t>
                </a:r>
                <a:r>
                  <a:rPr lang="en-US" i="1" kern="0" dirty="0" err="1">
                    <a:solidFill>
                      <a:srgbClr val="3737FF"/>
                    </a:solidFill>
                  </a:rPr>
                  <a:t>nk</a:t>
                </a:r>
                <a:r>
                  <a:rPr lang="en-US" kern="0" dirty="0">
                    <a:solidFill>
                      <a:srgbClr val="3737FF"/>
                    </a:solidFill>
                  </a:rPr>
                  <a:t> bits):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For each query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 in [</a:t>
                </a:r>
                <a:r>
                  <a:rPr lang="en-US" i="1" kern="0" dirty="0"/>
                  <a:t>k</a:t>
                </a:r>
                <a:r>
                  <a:rPr lang="en-US" kern="0" dirty="0"/>
                  <a:t>]: Let </a:t>
                </a:r>
                <a:r>
                  <a:rPr lang="en-US" i="1" kern="0" dirty="0"/>
                  <a:t>C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be cells probed (non-adaptive).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Write down contents of all </a:t>
                </a:r>
                <a:r>
                  <a:rPr lang="en-US" i="1" kern="0" dirty="0"/>
                  <a:t>C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after preprocessing. 2</a:t>
                </a:r>
                <a:r>
                  <a:rPr lang="en-US" i="1" kern="0" dirty="0"/>
                  <a:t>kt</a:t>
                </a:r>
                <a:r>
                  <a:rPr lang="en-US" i="1" kern="0" baseline="-25000" dirty="0"/>
                  <a:t>q</a:t>
                </a:r>
                <a:r>
                  <a:rPr lang="en-US" i="1" kern="0" dirty="0"/>
                  <a:t>w</a:t>
                </a:r>
                <a:r>
                  <a:rPr lang="en-US" kern="0" dirty="0"/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For each update </a:t>
                </a:r>
                <a:r>
                  <a:rPr lang="en-US" i="1" kern="0" dirty="0"/>
                  <a:t>j</a:t>
                </a:r>
                <a:r>
                  <a:rPr lang="en-US" kern="0" dirty="0"/>
                  <a:t> in [</a:t>
                </a:r>
                <a:r>
                  <a:rPr lang="en-US" i="1" kern="0" dirty="0"/>
                  <a:t>n</a:t>
                </a:r>
                <a:r>
                  <a:rPr lang="en-US" kern="0" dirty="0"/>
                  <a:t>]: Write down changes it makes after </a:t>
                </a:r>
                <a:r>
                  <a:rPr lang="en-DK" dirty="0"/>
                  <a:t>S</a:t>
                </a:r>
                <a:r>
                  <a:rPr lang="en-DK" baseline="-25000" dirty="0"/>
                  <a:t>0</a:t>
                </a:r>
                <a:r>
                  <a:rPr lang="en-DK" dirty="0"/>
                  <a:t>,…,S</a:t>
                </a:r>
                <a:r>
                  <a:rPr lang="en-DK" baseline="-25000" dirty="0"/>
                  <a:t>k-1</a:t>
                </a:r>
                <a:r>
                  <a:rPr lang="en-US" kern="0" dirty="0"/>
                  <a:t>. 2</a:t>
                </a:r>
                <a:r>
                  <a:rPr lang="en-US" i="1" kern="0" dirty="0"/>
                  <a:t>nt</a:t>
                </a:r>
                <a:r>
                  <a:rPr lang="en-US" i="1" kern="0" baseline="-25000" dirty="0"/>
                  <a:t>u</a:t>
                </a:r>
                <a:r>
                  <a:rPr lang="en-US" i="1" kern="0" dirty="0"/>
                  <a:t>w</a:t>
                </a:r>
                <a:r>
                  <a:rPr lang="en-US" kern="0" dirty="0"/>
                  <a:t> bits.</a:t>
                </a:r>
                <a:endParaRPr lang="en-US" i="1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9066484" cy="4752975"/>
              </a:xfrm>
              <a:prstGeom prst="rect">
                <a:avLst/>
              </a:prstGeom>
              <a:blipFill>
                <a:blip r:embed="rId3"/>
                <a:stretch>
                  <a:fillRect l="-4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419CA-80FB-834C-93FC-A668451B1E35}"/>
              </a:ext>
            </a:extLst>
          </p:cNvPr>
          <p:cNvGrpSpPr/>
          <p:nvPr/>
        </p:nvGrpSpPr>
        <p:grpSpPr>
          <a:xfrm>
            <a:off x="2940098" y="2360141"/>
            <a:ext cx="5481037" cy="1239558"/>
            <a:chOff x="1905313" y="3504518"/>
            <a:chExt cx="5481037" cy="123955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9EEEC17-CD4C-4143-B151-13ABB408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13" y="3504518"/>
              <a:ext cx="758991" cy="123955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CB532C-C266-2C46-9923-F94BFBFE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57" y="3549734"/>
              <a:ext cx="1143293" cy="114912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07889B-39AD-4145-95E7-7A29A0C321F7}"/>
              </a:ext>
            </a:extLst>
          </p:cNvPr>
          <p:cNvGrpSpPr/>
          <p:nvPr/>
        </p:nvGrpSpPr>
        <p:grpSpPr>
          <a:xfrm>
            <a:off x="4420703" y="2727455"/>
            <a:ext cx="2681878" cy="577516"/>
            <a:chOff x="3547741" y="2040558"/>
            <a:chExt cx="2681878" cy="577516"/>
          </a:xfrm>
        </p:grpSpPr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165E334E-EB77-2C48-9144-C3662EC7E3EF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900EB7D-8A75-2245-B9AD-16F023C6C551}"/>
                </a:ext>
              </a:extLst>
            </p:cNvPr>
            <p:cNvSpPr txBox="1"/>
            <p:nvPr/>
          </p:nvSpPr>
          <p:spPr>
            <a:xfrm>
              <a:off x="3958570" y="2160039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M</a:t>
              </a:r>
              <a:endParaRPr lang="da-DK" sz="1600" i="1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17B0DF-2072-FD46-9F81-6B5E0A6206E1}"/>
              </a:ext>
            </a:extLst>
          </p:cNvPr>
          <p:cNvSpPr txBox="1"/>
          <p:nvPr/>
        </p:nvSpPr>
        <p:spPr>
          <a:xfrm>
            <a:off x="732958" y="1687408"/>
            <a:ext cx="258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DK" dirty="0"/>
              <a:t> in {0,1}</a:t>
            </a:r>
            <a:r>
              <a:rPr lang="en-DK" baseline="30000" dirty="0"/>
              <a:t>n</a:t>
            </a: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76CA0C84-C890-6642-A07C-285D4ADEA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09731"/>
              </p:ext>
            </p:extLst>
          </p:nvPr>
        </p:nvGraphicFramePr>
        <p:xfrm>
          <a:off x="907699" y="2148448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C5BFFC10-F239-0E43-BC81-586F90093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60055"/>
              </p:ext>
            </p:extLst>
          </p:nvPr>
        </p:nvGraphicFramePr>
        <p:xfrm>
          <a:off x="1433084" y="2146103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7B7C961A-8A45-834A-ADEF-65A17C5ED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40885"/>
              </p:ext>
            </p:extLst>
          </p:nvPr>
        </p:nvGraphicFramePr>
        <p:xfrm>
          <a:off x="2346321" y="2146103"/>
          <a:ext cx="398137" cy="15983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8137">
                  <a:extLst>
                    <a:ext uri="{9D8B030D-6E8A-4147-A177-3AD203B41FA5}">
                      <a16:colId xmlns:a16="http://schemas.microsoft.com/office/drawing/2014/main" val="3577673880"/>
                    </a:ext>
                  </a:extLst>
                </a:gridCol>
              </a:tblGrid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80550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06915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15434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1467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01808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algn="ctr"/>
                      <a:r>
                        <a:rPr lang="en-DK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86108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91EC7B67-911F-934B-87CA-A5F7CC8935AB}"/>
              </a:ext>
            </a:extLst>
          </p:cNvPr>
          <p:cNvSpPr txBox="1"/>
          <p:nvPr/>
        </p:nvSpPr>
        <p:spPr>
          <a:xfrm>
            <a:off x="1876786" y="2661091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…</a:t>
            </a:r>
            <a:endParaRPr lang="en-DK" baseline="30000" dirty="0"/>
          </a:p>
        </p:txBody>
      </p:sp>
    </p:spTree>
    <p:extLst>
      <p:ext uri="{BB962C8B-B14F-4D97-AF65-F5344CB8AC3E}">
        <p14:creationId xmlns:p14="http://schemas.microsoft.com/office/powerpoint/2010/main" val="2438899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906648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Encoding of </a:t>
            </a:r>
            <a:r>
              <a:rPr lang="en-DK" dirty="0">
                <a:solidFill>
                  <a:srgbClr val="3737FF"/>
                </a:solidFill>
              </a:rPr>
              <a:t>S</a:t>
            </a:r>
            <a:r>
              <a:rPr lang="en-DK" baseline="-25000" dirty="0">
                <a:solidFill>
                  <a:srgbClr val="3737FF"/>
                </a:solidFill>
              </a:rPr>
              <a:t>0</a:t>
            </a:r>
            <a:r>
              <a:rPr lang="en-DK" dirty="0">
                <a:solidFill>
                  <a:srgbClr val="3737FF"/>
                </a:solidFill>
              </a:rPr>
              <a:t>,…,S</a:t>
            </a:r>
            <a:r>
              <a:rPr lang="en-DK" baseline="-25000" dirty="0">
                <a:solidFill>
                  <a:srgbClr val="3737FF"/>
                </a:solidFill>
              </a:rPr>
              <a:t>k-1</a:t>
            </a:r>
            <a:r>
              <a:rPr lang="en-US" kern="0" dirty="0">
                <a:solidFill>
                  <a:srgbClr val="3737FF"/>
                </a:solidFill>
              </a:rPr>
              <a:t> (need at least </a:t>
            </a:r>
            <a:r>
              <a:rPr lang="en-US" i="1" kern="0" dirty="0" err="1">
                <a:solidFill>
                  <a:srgbClr val="3737FF"/>
                </a:solidFill>
              </a:rPr>
              <a:t>nk</a:t>
            </a:r>
            <a:r>
              <a:rPr lang="en-US" kern="0" dirty="0">
                <a:solidFill>
                  <a:srgbClr val="3737FF"/>
                </a:solidFill>
              </a:rPr>
              <a:t> bits):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For each query </a:t>
            </a:r>
            <a:r>
              <a:rPr lang="en-US" i="1" kern="0" dirty="0" err="1"/>
              <a:t>i</a:t>
            </a:r>
            <a:r>
              <a:rPr lang="en-US" kern="0" dirty="0"/>
              <a:t> in [</a:t>
            </a:r>
            <a:r>
              <a:rPr lang="en-US" i="1" kern="0" dirty="0"/>
              <a:t>k</a:t>
            </a:r>
            <a:r>
              <a:rPr lang="en-US" kern="0" dirty="0"/>
              <a:t>]: Let </a:t>
            </a:r>
            <a:r>
              <a:rPr lang="en-US" i="1" kern="0" dirty="0"/>
              <a:t>C</a:t>
            </a:r>
            <a:r>
              <a:rPr lang="en-US" i="1" kern="0" baseline="-25000" dirty="0"/>
              <a:t>i</a:t>
            </a:r>
            <a:r>
              <a:rPr lang="en-US" kern="0" dirty="0"/>
              <a:t> be cells probed (non-adaptive).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Write down contents of all </a:t>
            </a:r>
            <a:r>
              <a:rPr lang="en-US" i="1" kern="0" dirty="0"/>
              <a:t>C</a:t>
            </a:r>
            <a:r>
              <a:rPr lang="en-US" i="1" kern="0" baseline="-25000" dirty="0"/>
              <a:t>i</a:t>
            </a:r>
            <a:r>
              <a:rPr lang="en-US" kern="0" dirty="0"/>
              <a:t> after preprocessing. 2</a:t>
            </a:r>
            <a:r>
              <a:rPr lang="en-US" i="1" kern="0" dirty="0"/>
              <a:t>kt</a:t>
            </a:r>
            <a:r>
              <a:rPr lang="en-US" i="1" kern="0" baseline="-25000" dirty="0"/>
              <a:t>q</a:t>
            </a:r>
            <a:r>
              <a:rPr lang="en-US" i="1" kern="0" dirty="0"/>
              <a:t>w</a:t>
            </a:r>
            <a:r>
              <a:rPr lang="en-US" kern="0" dirty="0"/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For each update </a:t>
            </a:r>
            <a:r>
              <a:rPr lang="en-US" i="1" kern="0" dirty="0"/>
              <a:t>j</a:t>
            </a:r>
            <a:r>
              <a:rPr lang="en-US" kern="0" dirty="0"/>
              <a:t> in [</a:t>
            </a:r>
            <a:r>
              <a:rPr lang="en-US" i="1" kern="0" dirty="0"/>
              <a:t>n</a:t>
            </a:r>
            <a:r>
              <a:rPr lang="en-US" kern="0" dirty="0"/>
              <a:t>]: Write down changes it makes after </a:t>
            </a:r>
            <a:r>
              <a:rPr lang="en-DK" dirty="0"/>
              <a:t>S</a:t>
            </a:r>
            <a:r>
              <a:rPr lang="en-DK" baseline="-25000" dirty="0"/>
              <a:t>0</a:t>
            </a:r>
            <a:r>
              <a:rPr lang="en-DK" dirty="0"/>
              <a:t>,…,S</a:t>
            </a:r>
            <a:r>
              <a:rPr lang="en-DK" baseline="-25000" dirty="0"/>
              <a:t>k-1</a:t>
            </a:r>
            <a:r>
              <a:rPr lang="en-US" kern="0" dirty="0"/>
              <a:t>. 2</a:t>
            </a:r>
            <a:r>
              <a:rPr lang="en-US" i="1" kern="0" dirty="0"/>
              <a:t>nt</a:t>
            </a:r>
            <a:r>
              <a:rPr lang="en-US" i="1" kern="0" baseline="-25000" dirty="0"/>
              <a:t>u</a:t>
            </a:r>
            <a:r>
              <a:rPr lang="en-US" i="1" kern="0" dirty="0"/>
              <a:t>w</a:t>
            </a:r>
            <a:r>
              <a:rPr lang="en-US" kern="0" dirty="0"/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i="1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Decoding: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Set cell contents of all </a:t>
            </a:r>
            <a:r>
              <a:rPr lang="en-US" i="1" kern="0" dirty="0"/>
              <a:t>C</a:t>
            </a:r>
            <a:r>
              <a:rPr lang="en-US" i="1" kern="0" baseline="-25000" dirty="0"/>
              <a:t>i</a:t>
            </a:r>
            <a:r>
              <a:rPr lang="en-US" kern="0" dirty="0"/>
              <a:t> as received from encoder.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For each update </a:t>
            </a:r>
            <a:r>
              <a:rPr lang="en-US" i="1" kern="0" dirty="0"/>
              <a:t>j</a:t>
            </a:r>
            <a:r>
              <a:rPr lang="en-US" kern="0" dirty="0"/>
              <a:t> in [</a:t>
            </a:r>
            <a:r>
              <a:rPr lang="en-US" i="1" kern="0" dirty="0"/>
              <a:t>n</a:t>
            </a:r>
            <a:r>
              <a:rPr lang="en-US" kern="0" dirty="0"/>
              <a:t>]: Apply the changes it makes (known).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For each query </a:t>
            </a:r>
            <a:r>
              <a:rPr lang="en-US" i="1" kern="0" dirty="0" err="1"/>
              <a:t>i</a:t>
            </a:r>
            <a:r>
              <a:rPr lang="en-US" kern="0" dirty="0"/>
              <a:t> in [</a:t>
            </a:r>
            <a:r>
              <a:rPr lang="en-US" i="1" kern="0" dirty="0"/>
              <a:t>k</a:t>
            </a:r>
            <a:r>
              <a:rPr lang="en-US" kern="0" dirty="0"/>
              <a:t>]: Run query algorithm. Need only cells in </a:t>
            </a:r>
            <a:r>
              <a:rPr lang="en-US" i="1" kern="0" dirty="0"/>
              <a:t>C</a:t>
            </a:r>
            <a:r>
              <a:rPr lang="en-US" i="1" kern="0" baseline="-25000" dirty="0"/>
              <a:t>i</a:t>
            </a:r>
            <a:r>
              <a:rPr lang="en-US" kern="0" dirty="0"/>
              <a:t> since non-adaptive.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Learn </a:t>
            </a:r>
            <a:r>
              <a:rPr lang="en-US" i="1" kern="0" dirty="0" err="1"/>
              <a:t>j</a:t>
            </a:r>
            <a:r>
              <a:rPr lang="en-US" kern="0" dirty="0" err="1"/>
              <a:t>’th</a:t>
            </a:r>
            <a:r>
              <a:rPr lang="en-US" kern="0" dirty="0"/>
              <a:t> bit of S</a:t>
            </a:r>
            <a:r>
              <a:rPr lang="en-US" kern="0" baseline="-25000" dirty="0"/>
              <a:t>i</a:t>
            </a:r>
            <a:r>
              <a:rPr lang="en-US" kern="0" dirty="0"/>
              <a:t> for every </a:t>
            </a:r>
            <a:r>
              <a:rPr lang="en-US" i="1" kern="0" dirty="0" err="1"/>
              <a:t>i</a:t>
            </a:r>
            <a:r>
              <a:rPr lang="en-US" kern="0" dirty="0"/>
              <a:t> and </a:t>
            </a:r>
            <a:r>
              <a:rPr lang="en-US" i="1" kern="0" dirty="0"/>
              <a:t>j</a:t>
            </a:r>
            <a:r>
              <a:rPr lang="en-US" kern="0" dirty="0"/>
              <a:t>!</a:t>
            </a: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456421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 dirty="0"/>
              <a:t>: Larsen</a:t>
            </a:r>
          </a:p>
          <a:p>
            <a:pPr lvl="4"/>
            <a:r>
              <a:rPr lang="en-US" kern="0" dirty="0"/>
              <a:t>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91094837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  <a:latin typeface="+mn-lt"/>
              </a:rPr>
              <a:t>Polynomial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Lower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Bounds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We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can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prove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them</a:t>
            </a:r>
            <a:r>
              <a:rPr lang="da-DK" kern="0" dirty="0">
                <a:latin typeface="+mn-lt"/>
              </a:rPr>
              <a:t> for non-adaptive </a:t>
            </a:r>
            <a:r>
              <a:rPr lang="da-DK" kern="0" dirty="0" err="1">
                <a:latin typeface="+mn-lt"/>
              </a:rPr>
              <a:t>dynamic</a:t>
            </a:r>
            <a:r>
              <a:rPr lang="da-DK" kern="0" dirty="0">
                <a:latin typeface="+mn-lt"/>
              </a:rPr>
              <a:t> data </a:t>
            </a:r>
            <a:r>
              <a:rPr lang="da-DK" kern="0" dirty="0" err="1">
                <a:latin typeface="+mn-lt"/>
              </a:rPr>
              <a:t>structures</a:t>
            </a:r>
            <a:r>
              <a:rPr lang="da-DK" kern="0" dirty="0">
                <a:latin typeface="+mn-lt"/>
              </a:rPr>
              <a:t>!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  <a:latin typeface="+mn-lt"/>
              </a:rPr>
              <a:t>Other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works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Recently a number of papers on non-adaptive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Not polynomial, but for interesting problems.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Examples: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Rao, Ramamoorthy’18: </a:t>
            </a:r>
            <a:r>
              <a:rPr lang="en-US" kern="0" dirty="0">
                <a:latin typeface="+mn-lt"/>
              </a:rPr>
              <a:t>Lower bounds for maintaining dynamic set supporting median queries. Logarithmic.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FF0000"/>
                </a:solidFill>
                <a:latin typeface="+mn-lt"/>
              </a:rPr>
              <a:t>Boninger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, Brody, Kephart’18: </a:t>
            </a:r>
            <a:r>
              <a:rPr lang="en-US" kern="0" dirty="0">
                <a:latin typeface="+mn-lt"/>
              </a:rPr>
              <a:t>Lower bounds for predecessor search. Logarithmic.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FF0000"/>
                </a:solidFill>
                <a:latin typeface="+mn-lt"/>
              </a:rPr>
              <a:t>Persiano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, Yeo’20: </a:t>
            </a:r>
            <a:r>
              <a:rPr lang="en-US" kern="0" dirty="0">
                <a:latin typeface="+mn-lt"/>
              </a:rPr>
              <a:t>Lower bounds for non-adaptive static membership (hash tables). </a:t>
            </a:r>
            <a:r>
              <a:rPr lang="en-US" i="1" kern="0" dirty="0"/>
              <a:t>t</a:t>
            </a:r>
            <a:r>
              <a:rPr lang="en-US" kern="0" dirty="0"/>
              <a:t> ≥ lg(</a:t>
            </a:r>
            <a:r>
              <a:rPr lang="en-US" i="1" kern="0" dirty="0"/>
              <a:t>p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)/lg(</a:t>
            </a:r>
            <a:r>
              <a:rPr lang="en-US" i="1" kern="0" dirty="0"/>
              <a:t>S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 for universe [</a:t>
            </a:r>
            <a:r>
              <a:rPr lang="en-US" i="1" kern="0" dirty="0"/>
              <a:t>p</a:t>
            </a:r>
            <a:r>
              <a:rPr lang="en-US" kern="0" dirty="0"/>
              <a:t>].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987710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  <a:latin typeface="+mn-lt"/>
              </a:rPr>
              <a:t>Polynomial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Lower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Bounds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We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can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prove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them</a:t>
            </a:r>
            <a:r>
              <a:rPr lang="da-DK" kern="0" dirty="0">
                <a:latin typeface="+mn-lt"/>
              </a:rPr>
              <a:t> for non-adaptive </a:t>
            </a:r>
            <a:r>
              <a:rPr lang="da-DK" kern="0" dirty="0" err="1">
                <a:latin typeface="+mn-lt"/>
              </a:rPr>
              <a:t>dynamic</a:t>
            </a:r>
            <a:r>
              <a:rPr lang="da-DK" kern="0" dirty="0">
                <a:latin typeface="+mn-lt"/>
              </a:rPr>
              <a:t> data </a:t>
            </a:r>
            <a:r>
              <a:rPr lang="da-DK" kern="0" dirty="0" err="1">
                <a:latin typeface="+mn-lt"/>
              </a:rPr>
              <a:t>structures</a:t>
            </a:r>
            <a:r>
              <a:rPr lang="da-DK" kern="0" dirty="0">
                <a:latin typeface="+mn-lt"/>
              </a:rPr>
              <a:t>!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Good Open Problems: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Can we prove stronger than </a:t>
            </a:r>
            <a:r>
              <a:rPr lang="en-US" i="1" kern="0" dirty="0"/>
              <a:t>t</a:t>
            </a:r>
            <a:r>
              <a:rPr lang="en-US" kern="0" dirty="0"/>
              <a:t> ≥ lg(</a:t>
            </a:r>
            <a:r>
              <a:rPr lang="en-US" i="1" kern="0" dirty="0"/>
              <a:t>p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)/lg(</a:t>
            </a:r>
            <a:r>
              <a:rPr lang="en-US" i="1" kern="0" dirty="0"/>
              <a:t>S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 lower bounds for non-adaptive static data structures?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Can we prove polynomial lower bounds for dynamic data structures if the update algorithm is non-adaptive instead of the query algorithm?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We can for some even more restricted data structures, see </a:t>
            </a:r>
            <a:r>
              <a:rPr lang="en-US" kern="0" dirty="0">
                <a:solidFill>
                  <a:srgbClr val="FF0000"/>
                </a:solidFill>
              </a:rPr>
              <a:t>Brody, Larsen’15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11026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Matrix-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Rigidity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and Circuit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Lower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Bounds</a:t>
            </a:r>
            <a:endParaRPr lang="da-DK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latin typeface="+mn-lt"/>
              </a:rPr>
              <a:t>Exciting</a:t>
            </a:r>
            <a:r>
              <a:rPr lang="da-DK" kern="0" dirty="0">
                <a:latin typeface="+mn-lt"/>
              </a:rPr>
              <a:t> recent </a:t>
            </a:r>
            <a:r>
              <a:rPr lang="da-DK" kern="0" dirty="0" err="1">
                <a:latin typeface="+mn-lt"/>
              </a:rPr>
              <a:t>work</a:t>
            </a:r>
            <a:r>
              <a:rPr lang="da-DK" kern="0" dirty="0">
                <a:latin typeface="+mn-lt"/>
              </a:rPr>
              <a:t> by </a:t>
            </a:r>
            <a:r>
              <a:rPr lang="da-DK" kern="0" dirty="0" err="1">
                <a:solidFill>
                  <a:srgbClr val="FF0000"/>
                </a:solidFill>
                <a:latin typeface="+mn-lt"/>
              </a:rPr>
              <a:t>Dvir</a:t>
            </a:r>
            <a:r>
              <a:rPr lang="da-DK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da-DK" kern="0" dirty="0" err="1">
                <a:solidFill>
                  <a:srgbClr val="FF0000"/>
                </a:solidFill>
                <a:latin typeface="+mn-lt"/>
              </a:rPr>
              <a:t>Golovnev</a:t>
            </a:r>
            <a:r>
              <a:rPr lang="da-DK" kern="0" dirty="0">
                <a:solidFill>
                  <a:srgbClr val="FF0000"/>
                </a:solidFill>
                <a:latin typeface="+mn-lt"/>
              </a:rPr>
              <a:t>, Weinstein’19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Setup: </a:t>
            </a:r>
            <a:r>
              <a:rPr lang="da-DK" i="1" kern="0" dirty="0" err="1">
                <a:latin typeface="+mn-lt"/>
              </a:rPr>
              <a:t>n</a:t>
            </a:r>
            <a:r>
              <a:rPr lang="da-DK" kern="0" dirty="0" err="1">
                <a:latin typeface="+mn-lt"/>
              </a:rPr>
              <a:t>x</a:t>
            </a:r>
            <a:r>
              <a:rPr lang="da-DK" i="1" kern="0" dirty="0" err="1">
                <a:latin typeface="+mn-lt"/>
              </a:rPr>
              <a:t>n</a:t>
            </a:r>
            <a:r>
              <a:rPr lang="da-DK" kern="0" dirty="0">
                <a:latin typeface="+mn-lt"/>
              </a:rPr>
              <a:t> matrix A over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en-US" kern="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(</a:t>
            </a:r>
            <a:r>
              <a:rPr lang="en-US" i="1" kern="0" dirty="0" err="1"/>
              <a:t>r</a:t>
            </a:r>
            <a:r>
              <a:rPr lang="en-US" kern="0" dirty="0" err="1"/>
              <a:t>,</a:t>
            </a:r>
            <a:r>
              <a:rPr lang="en-US" i="1" kern="0" dirty="0" err="1"/>
              <a:t>d</a:t>
            </a:r>
            <a:r>
              <a:rPr lang="en-US" kern="0" dirty="0"/>
              <a:t>)-rigid if decreasing rank(</a:t>
            </a:r>
            <a:r>
              <a:rPr lang="en-US" i="1" kern="0" dirty="0"/>
              <a:t>A</a:t>
            </a:r>
            <a:r>
              <a:rPr lang="en-US" kern="0" dirty="0"/>
              <a:t>) below </a:t>
            </a:r>
            <a:r>
              <a:rPr lang="en-US" i="1" kern="0" dirty="0"/>
              <a:t>r</a:t>
            </a:r>
            <a:r>
              <a:rPr lang="en-US" kern="0" dirty="0"/>
              <a:t> requires ≥</a:t>
            </a:r>
            <a:r>
              <a:rPr lang="en-US" i="1" kern="0" dirty="0"/>
              <a:t>d</a:t>
            </a:r>
            <a:r>
              <a:rPr lang="en-US" kern="0" dirty="0"/>
              <a:t> edits.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Introduced by </a:t>
            </a:r>
            <a:r>
              <a:rPr lang="en-US" kern="0" dirty="0">
                <a:solidFill>
                  <a:srgbClr val="FF0000"/>
                </a:solidFill>
              </a:rPr>
              <a:t>Valiant’77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Strong rigidity bounds for explicit matrix A gives super-linear lower bounds for linear circuits computing linear operator.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Big open problem in circuit complexity.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144726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FF0000"/>
                </a:solidFill>
              </a:rPr>
              <a:t>Dvir</a:t>
            </a:r>
            <a:r>
              <a:rPr lang="en-US" kern="0" dirty="0">
                <a:solidFill>
                  <a:srgbClr val="FF0000"/>
                </a:solidFill>
              </a:rPr>
              <a:t>, </a:t>
            </a:r>
            <a:r>
              <a:rPr lang="en-US" kern="0" dirty="0" err="1">
                <a:solidFill>
                  <a:srgbClr val="FF0000"/>
                </a:solidFill>
              </a:rPr>
              <a:t>Golovnev</a:t>
            </a:r>
            <a:r>
              <a:rPr lang="en-US" kern="0" dirty="0">
                <a:solidFill>
                  <a:srgbClr val="FF0000"/>
                </a:solidFill>
              </a:rPr>
              <a:t>, Weinstein’19: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Consider a static range searching data structure problem: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en-US" kern="0" dirty="0"/>
              <a:t>Set of points with weights 0/1.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Goal: </a:t>
            </a:r>
            <a:r>
              <a:rPr lang="en-US" kern="0" dirty="0"/>
              <a:t>Preprocess such that parity inside query range can be found efficiently.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0E697-8F44-8F47-938F-7EDC43DD1C90}"/>
              </a:ext>
            </a:extLst>
          </p:cNvPr>
          <p:cNvSpPr/>
          <p:nvPr/>
        </p:nvSpPr>
        <p:spPr bwMode="auto">
          <a:xfrm>
            <a:off x="4519998" y="23300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ADF592-73EE-8243-91BB-14DF078DAD3B}"/>
              </a:ext>
            </a:extLst>
          </p:cNvPr>
          <p:cNvSpPr/>
          <p:nvPr/>
        </p:nvSpPr>
        <p:spPr bwMode="auto">
          <a:xfrm>
            <a:off x="4200585" y="325364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71D5E-6B2E-254F-BA11-43F07ADEA40E}"/>
              </a:ext>
            </a:extLst>
          </p:cNvPr>
          <p:cNvSpPr/>
          <p:nvPr/>
        </p:nvSpPr>
        <p:spPr bwMode="auto">
          <a:xfrm>
            <a:off x="5377553" y="256876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6562DF-A5B9-7344-930F-8412C7458823}"/>
              </a:ext>
            </a:extLst>
          </p:cNvPr>
          <p:cNvSpPr/>
          <p:nvPr/>
        </p:nvSpPr>
        <p:spPr bwMode="auto">
          <a:xfrm>
            <a:off x="4914845" y="304248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ABBA6C-F778-5F47-97D4-729DF8D4E71C}"/>
              </a:ext>
            </a:extLst>
          </p:cNvPr>
          <p:cNvSpPr/>
          <p:nvPr/>
        </p:nvSpPr>
        <p:spPr bwMode="auto">
          <a:xfrm>
            <a:off x="5430878" y="3494180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F024BC-C385-9D45-BDCC-031AF82E1D51}"/>
              </a:ext>
            </a:extLst>
          </p:cNvPr>
          <p:cNvSpPr/>
          <p:nvPr/>
        </p:nvSpPr>
        <p:spPr bwMode="auto">
          <a:xfrm>
            <a:off x="4032395" y="2185010"/>
            <a:ext cx="1323123" cy="1140246"/>
          </a:xfrm>
          <a:prstGeom prst="ellipse">
            <a:avLst/>
          </a:prstGeom>
          <a:solidFill>
            <a:srgbClr val="00FF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C404D4-352B-B542-996D-A204DFF5452D}"/>
              </a:ext>
            </a:extLst>
          </p:cNvPr>
          <p:cNvSpPr/>
          <p:nvPr/>
        </p:nvSpPr>
        <p:spPr bwMode="auto">
          <a:xfrm>
            <a:off x="6879883" y="227314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5FAAA6-D87A-7245-87AA-EF319C009925}"/>
              </a:ext>
            </a:extLst>
          </p:cNvPr>
          <p:cNvSpPr/>
          <p:nvPr/>
        </p:nvSpPr>
        <p:spPr bwMode="auto">
          <a:xfrm>
            <a:off x="6560470" y="319672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B4FAAA-F469-334E-A9EE-7454E741FE4B}"/>
              </a:ext>
            </a:extLst>
          </p:cNvPr>
          <p:cNvSpPr/>
          <p:nvPr/>
        </p:nvSpPr>
        <p:spPr bwMode="auto">
          <a:xfrm>
            <a:off x="7737438" y="2511842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94F427-6513-264E-A1F6-6DBD3ACFF776}"/>
              </a:ext>
            </a:extLst>
          </p:cNvPr>
          <p:cNvSpPr/>
          <p:nvPr/>
        </p:nvSpPr>
        <p:spPr bwMode="auto">
          <a:xfrm>
            <a:off x="7274730" y="29855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3884-7492-4E43-AE1B-F9112D6F6867}"/>
              </a:ext>
            </a:extLst>
          </p:cNvPr>
          <p:cNvSpPr/>
          <p:nvPr/>
        </p:nvSpPr>
        <p:spPr bwMode="auto">
          <a:xfrm>
            <a:off x="7790763" y="343725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D0DEEF-F979-EB44-B67C-C61C281DB7C0}"/>
              </a:ext>
            </a:extLst>
          </p:cNvPr>
          <p:cNvSpPr/>
          <p:nvPr/>
        </p:nvSpPr>
        <p:spPr bwMode="auto">
          <a:xfrm rot="3161761">
            <a:off x="7159881" y="2050101"/>
            <a:ext cx="1000876" cy="1288878"/>
          </a:xfrm>
          <a:prstGeom prst="triangle">
            <a:avLst/>
          </a:prstGeom>
          <a:solidFill>
            <a:srgbClr val="00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4842DC-8513-6D4E-93F0-147AD9A4F4A0}"/>
              </a:ext>
            </a:extLst>
          </p:cNvPr>
          <p:cNvSpPr/>
          <p:nvPr/>
        </p:nvSpPr>
        <p:spPr bwMode="auto">
          <a:xfrm>
            <a:off x="1641514" y="2236423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8FD6D4-426E-8F43-BFE8-816417AAE23E}"/>
              </a:ext>
            </a:extLst>
          </p:cNvPr>
          <p:cNvSpPr/>
          <p:nvPr/>
        </p:nvSpPr>
        <p:spPr bwMode="auto">
          <a:xfrm>
            <a:off x="1253516" y="3171019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0527FA3-FB86-D941-B3F9-993BEDB636AF}"/>
              </a:ext>
            </a:extLst>
          </p:cNvPr>
          <p:cNvSpPr/>
          <p:nvPr/>
        </p:nvSpPr>
        <p:spPr bwMode="auto">
          <a:xfrm>
            <a:off x="2386769" y="2486137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B53B8B-4B77-C34D-900F-454942482B61}"/>
              </a:ext>
            </a:extLst>
          </p:cNvPr>
          <p:cNvSpPr/>
          <p:nvPr/>
        </p:nvSpPr>
        <p:spPr bwMode="auto">
          <a:xfrm>
            <a:off x="2036361" y="2948845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4B903E-0D34-2B4E-8302-1C728480BA6C}"/>
              </a:ext>
            </a:extLst>
          </p:cNvPr>
          <p:cNvSpPr/>
          <p:nvPr/>
        </p:nvSpPr>
        <p:spPr bwMode="auto">
          <a:xfrm>
            <a:off x="2761343" y="340053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E8C481-B7F0-FE46-A3C6-C2486891919D}"/>
              </a:ext>
            </a:extLst>
          </p:cNvPr>
          <p:cNvSpPr/>
          <p:nvPr/>
        </p:nvSpPr>
        <p:spPr bwMode="auto">
          <a:xfrm>
            <a:off x="1924060" y="2365507"/>
            <a:ext cx="925418" cy="846461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78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FF0000"/>
                </a:solidFill>
              </a:rPr>
              <a:t>Dvir</a:t>
            </a:r>
            <a:r>
              <a:rPr lang="en-US" kern="0" dirty="0">
                <a:solidFill>
                  <a:srgbClr val="FF0000"/>
                </a:solidFill>
              </a:rPr>
              <a:t>, </a:t>
            </a:r>
            <a:r>
              <a:rPr lang="en-US" kern="0" dirty="0" err="1">
                <a:solidFill>
                  <a:srgbClr val="FF0000"/>
                </a:solidFill>
              </a:rPr>
              <a:t>Golovnev</a:t>
            </a:r>
            <a:r>
              <a:rPr lang="en-US" kern="0" dirty="0">
                <a:solidFill>
                  <a:srgbClr val="FF0000"/>
                </a:solidFill>
              </a:rPr>
              <a:t>, Weinstein’19: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Consider a static range searching data structure problem: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Incidence matrix from problem: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Row pr. query, column pr. point. </a:t>
            </a:r>
            <a:r>
              <a:rPr lang="en-US" kern="0" dirty="0" err="1"/>
              <a:t>A</a:t>
            </a:r>
            <a:r>
              <a:rPr lang="en-US" kern="0" baseline="-25000" dirty="0" err="1"/>
              <a:t>i,j</a:t>
            </a:r>
            <a:r>
              <a:rPr lang="en-US" kern="0" dirty="0"/>
              <a:t>=1 </a:t>
            </a:r>
            <a:r>
              <a:rPr lang="en-US" kern="0" dirty="0" err="1"/>
              <a:t>iff</a:t>
            </a:r>
            <a:r>
              <a:rPr lang="en-US" kern="0" dirty="0"/>
              <a:t> </a:t>
            </a:r>
            <a:r>
              <a:rPr lang="en-US" kern="0" dirty="0" err="1"/>
              <a:t>j’th</a:t>
            </a:r>
            <a:r>
              <a:rPr lang="en-US" kern="0" dirty="0"/>
              <a:t> point is in </a:t>
            </a:r>
            <a:r>
              <a:rPr lang="en-US" kern="0" dirty="0" err="1"/>
              <a:t>i’th</a:t>
            </a:r>
            <a:r>
              <a:rPr lang="en-US" kern="0" dirty="0"/>
              <a:t> query.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FB4AE5-15A2-6E4F-8BD2-BFBDF9FA231B}"/>
              </a:ext>
            </a:extLst>
          </p:cNvPr>
          <p:cNvSpPr/>
          <p:nvPr/>
        </p:nvSpPr>
        <p:spPr bwMode="auto">
          <a:xfrm>
            <a:off x="1641514" y="2236423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99B989-BE3D-A34A-A096-500A31BCA5D9}"/>
              </a:ext>
            </a:extLst>
          </p:cNvPr>
          <p:cNvSpPr/>
          <p:nvPr/>
        </p:nvSpPr>
        <p:spPr bwMode="auto">
          <a:xfrm>
            <a:off x="1253516" y="3171019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AFFD5A-DAF8-D846-B3FC-E88A67A1F073}"/>
              </a:ext>
            </a:extLst>
          </p:cNvPr>
          <p:cNvSpPr/>
          <p:nvPr/>
        </p:nvSpPr>
        <p:spPr bwMode="auto">
          <a:xfrm>
            <a:off x="2386769" y="2486137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7EEDBD-2CBC-9449-97C9-9E57FF2B239D}"/>
              </a:ext>
            </a:extLst>
          </p:cNvPr>
          <p:cNvSpPr/>
          <p:nvPr/>
        </p:nvSpPr>
        <p:spPr bwMode="auto">
          <a:xfrm>
            <a:off x="2036361" y="2948845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E39A53-C242-2C47-82CB-1F0E9CDDF0DA}"/>
              </a:ext>
            </a:extLst>
          </p:cNvPr>
          <p:cNvSpPr/>
          <p:nvPr/>
        </p:nvSpPr>
        <p:spPr bwMode="auto">
          <a:xfrm>
            <a:off x="2761343" y="340053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FB269-DB6F-B946-93C1-6A6F8DE9ECD7}"/>
              </a:ext>
            </a:extLst>
          </p:cNvPr>
          <p:cNvSpPr/>
          <p:nvPr/>
        </p:nvSpPr>
        <p:spPr bwMode="auto">
          <a:xfrm>
            <a:off x="1924060" y="2365507"/>
            <a:ext cx="925418" cy="846461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0E697-8F44-8F47-938F-7EDC43DD1C90}"/>
              </a:ext>
            </a:extLst>
          </p:cNvPr>
          <p:cNvSpPr/>
          <p:nvPr/>
        </p:nvSpPr>
        <p:spPr bwMode="auto">
          <a:xfrm>
            <a:off x="4519998" y="23300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ADF592-73EE-8243-91BB-14DF078DAD3B}"/>
              </a:ext>
            </a:extLst>
          </p:cNvPr>
          <p:cNvSpPr/>
          <p:nvPr/>
        </p:nvSpPr>
        <p:spPr bwMode="auto">
          <a:xfrm>
            <a:off x="4200585" y="325364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71D5E-6B2E-254F-BA11-43F07ADEA40E}"/>
              </a:ext>
            </a:extLst>
          </p:cNvPr>
          <p:cNvSpPr/>
          <p:nvPr/>
        </p:nvSpPr>
        <p:spPr bwMode="auto">
          <a:xfrm>
            <a:off x="5377553" y="256876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6562DF-A5B9-7344-930F-8412C7458823}"/>
              </a:ext>
            </a:extLst>
          </p:cNvPr>
          <p:cNvSpPr/>
          <p:nvPr/>
        </p:nvSpPr>
        <p:spPr bwMode="auto">
          <a:xfrm>
            <a:off x="4914845" y="304248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ABBA6C-F778-5F47-97D4-729DF8D4E71C}"/>
              </a:ext>
            </a:extLst>
          </p:cNvPr>
          <p:cNvSpPr/>
          <p:nvPr/>
        </p:nvSpPr>
        <p:spPr bwMode="auto">
          <a:xfrm>
            <a:off x="5430878" y="3494180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F024BC-C385-9D45-BDCC-031AF82E1D51}"/>
              </a:ext>
            </a:extLst>
          </p:cNvPr>
          <p:cNvSpPr/>
          <p:nvPr/>
        </p:nvSpPr>
        <p:spPr bwMode="auto">
          <a:xfrm>
            <a:off x="4032395" y="2185010"/>
            <a:ext cx="1323123" cy="1140246"/>
          </a:xfrm>
          <a:prstGeom prst="ellipse">
            <a:avLst/>
          </a:prstGeom>
          <a:solidFill>
            <a:srgbClr val="00FF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C404D4-352B-B542-996D-A204DFF5452D}"/>
              </a:ext>
            </a:extLst>
          </p:cNvPr>
          <p:cNvSpPr/>
          <p:nvPr/>
        </p:nvSpPr>
        <p:spPr bwMode="auto">
          <a:xfrm>
            <a:off x="6879883" y="227314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5FAAA6-D87A-7245-87AA-EF319C009925}"/>
              </a:ext>
            </a:extLst>
          </p:cNvPr>
          <p:cNvSpPr/>
          <p:nvPr/>
        </p:nvSpPr>
        <p:spPr bwMode="auto">
          <a:xfrm>
            <a:off x="6560470" y="319672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B4FAAA-F469-334E-A9EE-7454E741FE4B}"/>
              </a:ext>
            </a:extLst>
          </p:cNvPr>
          <p:cNvSpPr/>
          <p:nvPr/>
        </p:nvSpPr>
        <p:spPr bwMode="auto">
          <a:xfrm>
            <a:off x="7737438" y="2511842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94F427-6513-264E-A1F6-6DBD3ACFF776}"/>
              </a:ext>
            </a:extLst>
          </p:cNvPr>
          <p:cNvSpPr/>
          <p:nvPr/>
        </p:nvSpPr>
        <p:spPr bwMode="auto">
          <a:xfrm>
            <a:off x="7274730" y="29855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3884-7492-4E43-AE1B-F9112D6F6867}"/>
              </a:ext>
            </a:extLst>
          </p:cNvPr>
          <p:cNvSpPr/>
          <p:nvPr/>
        </p:nvSpPr>
        <p:spPr bwMode="auto">
          <a:xfrm>
            <a:off x="7790763" y="343725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D0DEEF-F979-EB44-B67C-C61C281DB7C0}"/>
              </a:ext>
            </a:extLst>
          </p:cNvPr>
          <p:cNvSpPr/>
          <p:nvPr/>
        </p:nvSpPr>
        <p:spPr bwMode="auto">
          <a:xfrm rot="3161761">
            <a:off x="7159881" y="2050101"/>
            <a:ext cx="1000876" cy="1288878"/>
          </a:xfrm>
          <a:prstGeom prst="triangle">
            <a:avLst/>
          </a:prstGeom>
          <a:solidFill>
            <a:srgbClr val="00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22B902C-788E-444F-88B2-C23038CBC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70056"/>
              </p:ext>
            </p:extLst>
          </p:nvPr>
        </p:nvGraphicFramePr>
        <p:xfrm>
          <a:off x="1187806" y="3659433"/>
          <a:ext cx="1873380" cy="31476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832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16385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1289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594046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9905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59F445EE-9399-4947-8423-528F015EE847}"/>
              </a:ext>
            </a:extLst>
          </p:cNvPr>
          <p:cNvSpPr/>
          <p:nvPr/>
        </p:nvSpPr>
        <p:spPr bwMode="auto">
          <a:xfrm>
            <a:off x="22431" y="4655179"/>
            <a:ext cx="925418" cy="846461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8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FF0000"/>
                </a:solidFill>
              </a:rPr>
              <a:t>Dvir</a:t>
            </a:r>
            <a:r>
              <a:rPr lang="en-US" kern="0" dirty="0">
                <a:solidFill>
                  <a:srgbClr val="FF0000"/>
                </a:solidFill>
              </a:rPr>
              <a:t>, </a:t>
            </a:r>
            <a:r>
              <a:rPr lang="en-US" kern="0" dirty="0" err="1">
                <a:solidFill>
                  <a:srgbClr val="FF0000"/>
                </a:solidFill>
              </a:rPr>
              <a:t>Golovnev</a:t>
            </a:r>
            <a:r>
              <a:rPr lang="en-US" kern="0" dirty="0">
                <a:solidFill>
                  <a:srgbClr val="FF0000"/>
                </a:solidFill>
              </a:rPr>
              <a:t>, Weinstein’19: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Consider a static range searching data structure problem: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Incidence matrix from problem: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Row pr. query, column pr. point. </a:t>
            </a:r>
            <a:r>
              <a:rPr lang="en-US" kern="0" dirty="0" err="1"/>
              <a:t>A</a:t>
            </a:r>
            <a:r>
              <a:rPr lang="en-US" kern="0" baseline="-25000" dirty="0" err="1"/>
              <a:t>i,j</a:t>
            </a:r>
            <a:r>
              <a:rPr lang="en-US" kern="0" dirty="0"/>
              <a:t>=1 </a:t>
            </a:r>
            <a:r>
              <a:rPr lang="en-US" kern="0" dirty="0" err="1"/>
              <a:t>iff</a:t>
            </a:r>
            <a:r>
              <a:rPr lang="en-US" kern="0" dirty="0"/>
              <a:t> </a:t>
            </a:r>
            <a:r>
              <a:rPr lang="en-US" kern="0" dirty="0" err="1"/>
              <a:t>j’th</a:t>
            </a:r>
            <a:r>
              <a:rPr lang="en-US" kern="0" dirty="0"/>
              <a:t> point is in </a:t>
            </a:r>
            <a:r>
              <a:rPr lang="en-US" kern="0" dirty="0" err="1"/>
              <a:t>i’th</a:t>
            </a:r>
            <a:r>
              <a:rPr lang="en-US" kern="0" dirty="0"/>
              <a:t> query.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Result: </a:t>
            </a:r>
            <a:r>
              <a:rPr lang="en-US" kern="0" dirty="0"/>
              <a:t>Data structure lower bound implies rigidity lower bounds for A.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FB4AE5-15A2-6E4F-8BD2-BFBDF9FA231B}"/>
              </a:ext>
            </a:extLst>
          </p:cNvPr>
          <p:cNvSpPr/>
          <p:nvPr/>
        </p:nvSpPr>
        <p:spPr bwMode="auto">
          <a:xfrm>
            <a:off x="1641514" y="2236423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99B989-BE3D-A34A-A096-500A31BCA5D9}"/>
              </a:ext>
            </a:extLst>
          </p:cNvPr>
          <p:cNvSpPr/>
          <p:nvPr/>
        </p:nvSpPr>
        <p:spPr bwMode="auto">
          <a:xfrm>
            <a:off x="1253516" y="3171019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AFFD5A-DAF8-D846-B3FC-E88A67A1F073}"/>
              </a:ext>
            </a:extLst>
          </p:cNvPr>
          <p:cNvSpPr/>
          <p:nvPr/>
        </p:nvSpPr>
        <p:spPr bwMode="auto">
          <a:xfrm>
            <a:off x="2386769" y="2486137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7EEDBD-2CBC-9449-97C9-9E57FF2B239D}"/>
              </a:ext>
            </a:extLst>
          </p:cNvPr>
          <p:cNvSpPr/>
          <p:nvPr/>
        </p:nvSpPr>
        <p:spPr bwMode="auto">
          <a:xfrm>
            <a:off x="2036361" y="2948845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E39A53-C242-2C47-82CB-1F0E9CDDF0DA}"/>
              </a:ext>
            </a:extLst>
          </p:cNvPr>
          <p:cNvSpPr/>
          <p:nvPr/>
        </p:nvSpPr>
        <p:spPr bwMode="auto">
          <a:xfrm>
            <a:off x="2761343" y="340053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FB269-DB6F-B946-93C1-6A6F8DE9ECD7}"/>
              </a:ext>
            </a:extLst>
          </p:cNvPr>
          <p:cNvSpPr/>
          <p:nvPr/>
        </p:nvSpPr>
        <p:spPr bwMode="auto">
          <a:xfrm>
            <a:off x="1924060" y="2365507"/>
            <a:ext cx="925418" cy="846461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0E697-8F44-8F47-938F-7EDC43DD1C90}"/>
              </a:ext>
            </a:extLst>
          </p:cNvPr>
          <p:cNvSpPr/>
          <p:nvPr/>
        </p:nvSpPr>
        <p:spPr bwMode="auto">
          <a:xfrm>
            <a:off x="4519998" y="23300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ADF592-73EE-8243-91BB-14DF078DAD3B}"/>
              </a:ext>
            </a:extLst>
          </p:cNvPr>
          <p:cNvSpPr/>
          <p:nvPr/>
        </p:nvSpPr>
        <p:spPr bwMode="auto">
          <a:xfrm>
            <a:off x="4200585" y="325364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71D5E-6B2E-254F-BA11-43F07ADEA40E}"/>
              </a:ext>
            </a:extLst>
          </p:cNvPr>
          <p:cNvSpPr/>
          <p:nvPr/>
        </p:nvSpPr>
        <p:spPr bwMode="auto">
          <a:xfrm>
            <a:off x="5377553" y="256876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6562DF-A5B9-7344-930F-8412C7458823}"/>
              </a:ext>
            </a:extLst>
          </p:cNvPr>
          <p:cNvSpPr/>
          <p:nvPr/>
        </p:nvSpPr>
        <p:spPr bwMode="auto">
          <a:xfrm>
            <a:off x="4914845" y="304248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ABBA6C-F778-5F47-97D4-729DF8D4E71C}"/>
              </a:ext>
            </a:extLst>
          </p:cNvPr>
          <p:cNvSpPr/>
          <p:nvPr/>
        </p:nvSpPr>
        <p:spPr bwMode="auto">
          <a:xfrm>
            <a:off x="5430878" y="3494180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F024BC-C385-9D45-BDCC-031AF82E1D51}"/>
              </a:ext>
            </a:extLst>
          </p:cNvPr>
          <p:cNvSpPr/>
          <p:nvPr/>
        </p:nvSpPr>
        <p:spPr bwMode="auto">
          <a:xfrm>
            <a:off x="4032395" y="2185010"/>
            <a:ext cx="1323123" cy="1140246"/>
          </a:xfrm>
          <a:prstGeom prst="ellipse">
            <a:avLst/>
          </a:prstGeom>
          <a:solidFill>
            <a:srgbClr val="00FF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C404D4-352B-B542-996D-A204DFF5452D}"/>
              </a:ext>
            </a:extLst>
          </p:cNvPr>
          <p:cNvSpPr/>
          <p:nvPr/>
        </p:nvSpPr>
        <p:spPr bwMode="auto">
          <a:xfrm>
            <a:off x="6879883" y="227314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5FAAA6-D87A-7245-87AA-EF319C009925}"/>
              </a:ext>
            </a:extLst>
          </p:cNvPr>
          <p:cNvSpPr/>
          <p:nvPr/>
        </p:nvSpPr>
        <p:spPr bwMode="auto">
          <a:xfrm>
            <a:off x="6560470" y="319672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B4FAAA-F469-334E-A9EE-7454E741FE4B}"/>
              </a:ext>
            </a:extLst>
          </p:cNvPr>
          <p:cNvSpPr/>
          <p:nvPr/>
        </p:nvSpPr>
        <p:spPr bwMode="auto">
          <a:xfrm>
            <a:off x="7737438" y="2511842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94F427-6513-264E-A1F6-6DBD3ACFF776}"/>
              </a:ext>
            </a:extLst>
          </p:cNvPr>
          <p:cNvSpPr/>
          <p:nvPr/>
        </p:nvSpPr>
        <p:spPr bwMode="auto">
          <a:xfrm>
            <a:off x="7274730" y="29855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3884-7492-4E43-AE1B-F9112D6F6867}"/>
              </a:ext>
            </a:extLst>
          </p:cNvPr>
          <p:cNvSpPr/>
          <p:nvPr/>
        </p:nvSpPr>
        <p:spPr bwMode="auto">
          <a:xfrm>
            <a:off x="7790763" y="343725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D0DEEF-F979-EB44-B67C-C61C281DB7C0}"/>
              </a:ext>
            </a:extLst>
          </p:cNvPr>
          <p:cNvSpPr/>
          <p:nvPr/>
        </p:nvSpPr>
        <p:spPr bwMode="auto">
          <a:xfrm rot="3161761">
            <a:off x="7159881" y="2050101"/>
            <a:ext cx="1000876" cy="1288878"/>
          </a:xfrm>
          <a:prstGeom prst="triangle">
            <a:avLst/>
          </a:prstGeom>
          <a:solidFill>
            <a:srgbClr val="00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7433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Dvir, </a:t>
                </a:r>
                <a:r>
                  <a:rPr lang="en-US" kern="0" dirty="0" err="1">
                    <a:solidFill>
                      <a:srgbClr val="FF0000"/>
                    </a:solidFill>
                  </a:rPr>
                  <a:t>Golovnev</a:t>
                </a:r>
                <a:r>
                  <a:rPr lang="en-US" kern="0" dirty="0">
                    <a:solidFill>
                      <a:srgbClr val="FF0000"/>
                    </a:solidFill>
                  </a:rPr>
                  <a:t>, Weinstein’19: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Consider a static range searching data structure problem: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Implications: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chemeClr val="tx1"/>
                    </a:solidFill>
                  </a:rPr>
                  <a:t>Lower bound for space </a:t>
                </a:r>
                <a:r>
                  <a:rPr lang="en-US" i="1" kern="0" dirty="0">
                    <a:solidFill>
                      <a:schemeClr val="tx1"/>
                    </a:solidFill>
                  </a:rPr>
                  <a:t>S</a:t>
                </a:r>
                <a:r>
                  <a:rPr lang="en-US" kern="0" dirty="0">
                    <a:solidFill>
                      <a:schemeClr val="tx1"/>
                    </a:solidFill>
                  </a:rPr>
                  <a:t>=1.01</a:t>
                </a:r>
                <a:r>
                  <a:rPr lang="en-US" i="1" kern="0" dirty="0">
                    <a:solidFill>
                      <a:schemeClr val="tx1"/>
                    </a:solidFill>
                  </a:rPr>
                  <a:t>n</a:t>
                </a:r>
                <a:r>
                  <a:rPr lang="en-US" kern="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a-DK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da-DK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a-DK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da-DK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improves over best current rigidity lower bound.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i="1" kern="0" dirty="0"/>
                  <a:t>p</a:t>
                </a:r>
                <a:r>
                  <a:rPr lang="en-US" kern="0" dirty="0"/>
                  <a:t> queries, then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kern="0" dirty="0"/>
                  <a:t> lower bound for space </a:t>
                </a:r>
                <a:r>
                  <a:rPr lang="en-US" i="1" kern="0" dirty="0"/>
                  <a:t>S</a:t>
                </a:r>
                <a:r>
                  <a:rPr lang="en-US" kern="0" dirty="0"/>
                  <a:t>=</a:t>
                </a:r>
                <a:r>
                  <a:rPr lang="en-US" i="1" kern="0" dirty="0"/>
                  <a:t>p</a:t>
                </a:r>
                <a:r>
                  <a:rPr lang="en-US" kern="0" dirty="0"/>
                  <a:t>/</a:t>
                </a:r>
                <a:r>
                  <a:rPr lang="en-US" kern="0" dirty="0" err="1"/>
                  <a:t>lglg</a:t>
                </a:r>
                <a:r>
                  <a:rPr lang="en-US" i="1" kern="0" dirty="0" err="1"/>
                  <a:t>p</a:t>
                </a:r>
                <a:r>
                  <a:rPr lang="en-US" kern="0" dirty="0"/>
                  <a:t> gives strong enough rigidity for super-linear log-depth circuit lower bounds.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3"/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1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FB4AE5-15A2-6E4F-8BD2-BFBDF9FA231B}"/>
              </a:ext>
            </a:extLst>
          </p:cNvPr>
          <p:cNvSpPr/>
          <p:nvPr/>
        </p:nvSpPr>
        <p:spPr bwMode="auto">
          <a:xfrm>
            <a:off x="1641514" y="2236423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99B989-BE3D-A34A-A096-500A31BCA5D9}"/>
              </a:ext>
            </a:extLst>
          </p:cNvPr>
          <p:cNvSpPr/>
          <p:nvPr/>
        </p:nvSpPr>
        <p:spPr bwMode="auto">
          <a:xfrm>
            <a:off x="1253516" y="3171019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AFFD5A-DAF8-D846-B3FC-E88A67A1F073}"/>
              </a:ext>
            </a:extLst>
          </p:cNvPr>
          <p:cNvSpPr/>
          <p:nvPr/>
        </p:nvSpPr>
        <p:spPr bwMode="auto">
          <a:xfrm>
            <a:off x="2386769" y="2486137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7EEDBD-2CBC-9449-97C9-9E57FF2B239D}"/>
              </a:ext>
            </a:extLst>
          </p:cNvPr>
          <p:cNvSpPr/>
          <p:nvPr/>
        </p:nvSpPr>
        <p:spPr bwMode="auto">
          <a:xfrm>
            <a:off x="2036361" y="2948845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E39A53-C242-2C47-82CB-1F0E9CDDF0DA}"/>
              </a:ext>
            </a:extLst>
          </p:cNvPr>
          <p:cNvSpPr/>
          <p:nvPr/>
        </p:nvSpPr>
        <p:spPr bwMode="auto">
          <a:xfrm>
            <a:off x="2761343" y="340053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FB269-DB6F-B946-93C1-6A6F8DE9ECD7}"/>
              </a:ext>
            </a:extLst>
          </p:cNvPr>
          <p:cNvSpPr/>
          <p:nvPr/>
        </p:nvSpPr>
        <p:spPr bwMode="auto">
          <a:xfrm>
            <a:off x="1924060" y="2365507"/>
            <a:ext cx="925418" cy="846461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0E697-8F44-8F47-938F-7EDC43DD1C90}"/>
              </a:ext>
            </a:extLst>
          </p:cNvPr>
          <p:cNvSpPr/>
          <p:nvPr/>
        </p:nvSpPr>
        <p:spPr bwMode="auto">
          <a:xfrm>
            <a:off x="4519998" y="23300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ADF592-73EE-8243-91BB-14DF078DAD3B}"/>
              </a:ext>
            </a:extLst>
          </p:cNvPr>
          <p:cNvSpPr/>
          <p:nvPr/>
        </p:nvSpPr>
        <p:spPr bwMode="auto">
          <a:xfrm>
            <a:off x="4200585" y="325364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71D5E-6B2E-254F-BA11-43F07ADEA40E}"/>
              </a:ext>
            </a:extLst>
          </p:cNvPr>
          <p:cNvSpPr/>
          <p:nvPr/>
        </p:nvSpPr>
        <p:spPr bwMode="auto">
          <a:xfrm>
            <a:off x="5377553" y="256876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6562DF-A5B9-7344-930F-8412C7458823}"/>
              </a:ext>
            </a:extLst>
          </p:cNvPr>
          <p:cNvSpPr/>
          <p:nvPr/>
        </p:nvSpPr>
        <p:spPr bwMode="auto">
          <a:xfrm>
            <a:off x="4914845" y="304248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ABBA6C-F778-5F47-97D4-729DF8D4E71C}"/>
              </a:ext>
            </a:extLst>
          </p:cNvPr>
          <p:cNvSpPr/>
          <p:nvPr/>
        </p:nvSpPr>
        <p:spPr bwMode="auto">
          <a:xfrm>
            <a:off x="5430878" y="3494180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F024BC-C385-9D45-BDCC-031AF82E1D51}"/>
              </a:ext>
            </a:extLst>
          </p:cNvPr>
          <p:cNvSpPr/>
          <p:nvPr/>
        </p:nvSpPr>
        <p:spPr bwMode="auto">
          <a:xfrm>
            <a:off x="4032395" y="2185010"/>
            <a:ext cx="1323123" cy="1140246"/>
          </a:xfrm>
          <a:prstGeom prst="ellipse">
            <a:avLst/>
          </a:prstGeom>
          <a:solidFill>
            <a:srgbClr val="00FF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C404D4-352B-B542-996D-A204DFF5452D}"/>
              </a:ext>
            </a:extLst>
          </p:cNvPr>
          <p:cNvSpPr/>
          <p:nvPr/>
        </p:nvSpPr>
        <p:spPr bwMode="auto">
          <a:xfrm>
            <a:off x="6879883" y="227314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5FAAA6-D87A-7245-87AA-EF319C009925}"/>
              </a:ext>
            </a:extLst>
          </p:cNvPr>
          <p:cNvSpPr/>
          <p:nvPr/>
        </p:nvSpPr>
        <p:spPr bwMode="auto">
          <a:xfrm>
            <a:off x="6560470" y="3196724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B4FAAA-F469-334E-A9EE-7454E741FE4B}"/>
              </a:ext>
            </a:extLst>
          </p:cNvPr>
          <p:cNvSpPr/>
          <p:nvPr/>
        </p:nvSpPr>
        <p:spPr bwMode="auto">
          <a:xfrm>
            <a:off x="7737438" y="2511842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94F427-6513-264E-A1F6-6DBD3ACFF776}"/>
              </a:ext>
            </a:extLst>
          </p:cNvPr>
          <p:cNvSpPr/>
          <p:nvPr/>
        </p:nvSpPr>
        <p:spPr bwMode="auto">
          <a:xfrm>
            <a:off x="7274730" y="298556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3884-7492-4E43-AE1B-F9112D6F6867}"/>
              </a:ext>
            </a:extLst>
          </p:cNvPr>
          <p:cNvSpPr/>
          <p:nvPr/>
        </p:nvSpPr>
        <p:spPr bwMode="auto">
          <a:xfrm>
            <a:off x="7790763" y="3437258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D0DEEF-F979-EB44-B67C-C61C281DB7C0}"/>
              </a:ext>
            </a:extLst>
          </p:cNvPr>
          <p:cNvSpPr/>
          <p:nvPr/>
        </p:nvSpPr>
        <p:spPr bwMode="auto">
          <a:xfrm rot="3161761">
            <a:off x="7159881" y="2050101"/>
            <a:ext cx="1000876" cy="1288878"/>
          </a:xfrm>
          <a:prstGeom prst="triangle">
            <a:avLst/>
          </a:prstGeom>
          <a:solidFill>
            <a:srgbClr val="00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9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Viola’19: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barriers from circuit complexity.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Prove e.g.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kern="0" dirty="0"/>
                  <a:t> for static problem with </a:t>
                </a:r>
                <a:r>
                  <a:rPr lang="en-US" i="1" kern="0" dirty="0"/>
                  <a:t>p</a:t>
                </a:r>
                <a:r>
                  <a:rPr lang="en-US" kern="0" dirty="0"/>
                  <a:t>=100</a:t>
                </a:r>
                <a:r>
                  <a:rPr lang="en-US" i="1" kern="0" dirty="0"/>
                  <a:t>n</a:t>
                </a:r>
                <a:r>
                  <a:rPr lang="en-US" kern="0" dirty="0"/>
                  <a:t> queries and </a:t>
                </a:r>
                <a:r>
                  <a:rPr lang="en-US" i="1" kern="0" dirty="0"/>
                  <a:t>S</a:t>
                </a:r>
                <a:r>
                  <a:rPr lang="en-US" kern="0" dirty="0"/>
                  <a:t>=1.01</a:t>
                </a:r>
                <a:r>
                  <a:rPr lang="en-US" i="1" kern="0" dirty="0"/>
                  <a:t>n</a:t>
                </a:r>
                <a:r>
                  <a:rPr lang="en-US" kern="0" dirty="0"/>
                  <a:t> space (say </a:t>
                </a:r>
                <a:r>
                  <a:rPr lang="en-US" i="1" kern="0" dirty="0"/>
                  <a:t>w</a:t>
                </a:r>
                <a:r>
                  <a:rPr lang="en-US" kern="0" dirty="0"/>
                  <a:t>=1) gives new circuit lower bounds.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Current best </a:t>
                </a:r>
                <a:r>
                  <a:rPr lang="en-US" i="1" kern="0" dirty="0"/>
                  <a:t>t</a:t>
                </a:r>
                <a:r>
                  <a:rPr lang="en-US" kern="0" dirty="0"/>
                  <a:t> ≥ lg(</a:t>
                </a:r>
                <a:r>
                  <a:rPr lang="en-US" i="1" kern="0" dirty="0"/>
                  <a:t>p</a:t>
                </a:r>
                <a:r>
                  <a:rPr lang="en-US" kern="0" dirty="0"/>
                  <a:t>/</a:t>
                </a:r>
                <a:r>
                  <a:rPr lang="en-US" i="1" kern="0" dirty="0"/>
                  <a:t>n</a:t>
                </a:r>
                <a:r>
                  <a:rPr lang="en-US" kern="0" dirty="0"/>
                  <a:t>)/lg(</a:t>
                </a:r>
                <a:r>
                  <a:rPr lang="en-US" i="1" kern="0" dirty="0"/>
                  <a:t>S</a:t>
                </a:r>
                <a:r>
                  <a:rPr lang="en-US" kern="0" dirty="0"/>
                  <a:t>/</a:t>
                </a:r>
                <a:r>
                  <a:rPr lang="en-US" i="1" kern="0" dirty="0"/>
                  <a:t>n</a:t>
                </a:r>
                <a:r>
                  <a:rPr lang="en-US" kern="0" dirty="0"/>
                  <a:t>) = lg(100)/lg(1.01) = O(1).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Prove e.g.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kern="0" dirty="0"/>
                  <a:t> for static problem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kern="0" dirty="0"/>
                  <a:t> queries and </a:t>
                </a:r>
                <a:r>
                  <a:rPr lang="en-US" i="1" kern="0" dirty="0"/>
                  <a:t>S</a:t>
                </a:r>
                <a:r>
                  <a:rPr lang="en-US" kern="0" dirty="0"/>
                  <a:t>=1.01</a:t>
                </a:r>
                <a:r>
                  <a:rPr lang="en-US" i="1" kern="0" dirty="0"/>
                  <a:t>n</a:t>
                </a:r>
                <a:r>
                  <a:rPr lang="en-US" kern="0" dirty="0"/>
                  <a:t> space (say </a:t>
                </a:r>
                <a:r>
                  <a:rPr lang="en-US" i="1" kern="0" dirty="0"/>
                  <a:t>w</a:t>
                </a:r>
                <a:r>
                  <a:rPr lang="en-US" kern="0" dirty="0"/>
                  <a:t>=1) gives new circuit lower bounds.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Current best </a:t>
                </a:r>
                <a:r>
                  <a:rPr lang="en-US" i="1" kern="0" dirty="0"/>
                  <a:t>t</a:t>
                </a:r>
                <a:r>
                  <a:rPr lang="en-US" kern="0" dirty="0"/>
                  <a:t> ≥ lg(</a:t>
                </a:r>
                <a:r>
                  <a:rPr lang="en-US" i="1" kern="0" dirty="0"/>
                  <a:t>p</a:t>
                </a:r>
                <a:r>
                  <a:rPr lang="en-US" kern="0" dirty="0"/>
                  <a:t>/</a:t>
                </a:r>
                <a:r>
                  <a:rPr lang="en-US" i="1" kern="0" dirty="0"/>
                  <a:t>n</a:t>
                </a:r>
                <a:r>
                  <a:rPr lang="en-US" kern="0" dirty="0"/>
                  <a:t>)/lg(</a:t>
                </a:r>
                <a:r>
                  <a:rPr lang="en-US" i="1" kern="0" dirty="0"/>
                  <a:t>S</a:t>
                </a:r>
                <a:r>
                  <a:rPr lang="en-US" kern="0" dirty="0"/>
                  <a:t>/</a:t>
                </a:r>
                <a:r>
                  <a:rPr lang="en-US" i="1" kern="0" dirty="0"/>
                  <a:t>n</a:t>
                </a:r>
                <a:r>
                  <a:rPr lang="en-US" kern="0" dirty="0"/>
                  <a:t>) = </a:t>
                </a:r>
                <a:r>
                  <a:rPr lang="en-US" kern="0" dirty="0" err="1"/>
                  <a:t>lg</a:t>
                </a:r>
                <a:r>
                  <a:rPr lang="en-US" i="1" kern="0" dirty="0" err="1"/>
                  <a:t>n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3"/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339888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Personally: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I don’t need circuit implications to be impressed.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We like circuit implications because many have looked at circuits.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My opinion: </a:t>
            </a:r>
            <a:r>
              <a:rPr lang="en-US" kern="0" dirty="0"/>
              <a:t>Many have also looked at data structures since 1989 (arguably somewhat less).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In the </a:t>
            </a:r>
            <a:r>
              <a:rPr lang="en-US" kern="0" dirty="0">
                <a:solidFill>
                  <a:srgbClr val="3737FF"/>
                </a:solidFill>
              </a:rPr>
              <a:t>early days</a:t>
            </a:r>
            <a:r>
              <a:rPr lang="en-US" kern="0" dirty="0"/>
              <a:t>, many famous complexity theorists: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 err="1"/>
              <a:t>Kushilevitz</a:t>
            </a:r>
            <a:r>
              <a:rPr lang="en-US" kern="0" dirty="0"/>
              <a:t>, </a:t>
            </a:r>
            <a:r>
              <a:rPr lang="en-US" kern="0" dirty="0" err="1"/>
              <a:t>Wigderson</a:t>
            </a:r>
            <a:r>
              <a:rPr lang="en-US" kern="0" dirty="0"/>
              <a:t>, Nisan, </a:t>
            </a:r>
            <a:r>
              <a:rPr lang="en-US" kern="0" dirty="0" err="1"/>
              <a:t>Ajtai</a:t>
            </a:r>
            <a:r>
              <a:rPr lang="en-US" kern="0" dirty="0"/>
              <a:t>, Yao, </a:t>
            </a:r>
            <a:r>
              <a:rPr lang="en-US" kern="0" dirty="0" err="1"/>
              <a:t>Beame</a:t>
            </a:r>
            <a:r>
              <a:rPr lang="en-US" kern="0" dirty="0"/>
              <a:t>, </a:t>
            </a:r>
            <a:r>
              <a:rPr lang="en-US" kern="0" dirty="0" err="1"/>
              <a:t>Rabani</a:t>
            </a:r>
            <a:r>
              <a:rPr lang="en-US" kern="0" dirty="0"/>
              <a:t>, Ostrovsky,…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Recently: </a:t>
            </a:r>
            <a:r>
              <a:rPr lang="en-US" kern="0" dirty="0" err="1"/>
              <a:t>Thorup</a:t>
            </a:r>
            <a:r>
              <a:rPr lang="en-US" kern="0" dirty="0"/>
              <a:t>, </a:t>
            </a:r>
            <a:r>
              <a:rPr lang="en-US" kern="0" dirty="0" err="1"/>
              <a:t>Patrascu</a:t>
            </a:r>
            <a:r>
              <a:rPr lang="en-US" kern="0" dirty="0"/>
              <a:t>, Rao, Viola, </a:t>
            </a:r>
            <a:r>
              <a:rPr lang="en-US" kern="0" dirty="0" err="1"/>
              <a:t>Pitassi</a:t>
            </a:r>
            <a:r>
              <a:rPr lang="en-US" kern="0" dirty="0"/>
              <a:t>, </a:t>
            </a:r>
            <a:r>
              <a:rPr lang="en-US" kern="0" dirty="0" err="1"/>
              <a:t>Koucky</a:t>
            </a:r>
            <a:r>
              <a:rPr lang="en-US" kern="0" dirty="0"/>
              <a:t>, </a:t>
            </a:r>
            <a:r>
              <a:rPr lang="en-US" kern="0" dirty="0" err="1"/>
              <a:t>Chattopadhya</a:t>
            </a:r>
            <a:r>
              <a:rPr lang="en-US" kern="0" dirty="0"/>
              <a:t>, Weinstein, Yu…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(Non-exhaustive, no insult intended if someone you know worked on DS lower bounds and is not on the list).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3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93757B-AC38-1046-9DEA-8B48EB7C1A36}"/>
              </a:ext>
            </a:extLst>
          </p:cNvPr>
          <p:cNvGrpSpPr/>
          <p:nvPr/>
        </p:nvGrpSpPr>
        <p:grpSpPr>
          <a:xfrm>
            <a:off x="3360145" y="2952519"/>
            <a:ext cx="3602515" cy="1145755"/>
            <a:chOff x="5867461" y="3545355"/>
            <a:chExt cx="3602515" cy="114575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B54CBE-F6CB-0740-B4C7-8747B6A36A0A}"/>
                </a:ext>
              </a:extLst>
            </p:cNvPr>
            <p:cNvSpPr/>
            <p:nvPr/>
          </p:nvSpPr>
          <p:spPr bwMode="auto">
            <a:xfrm>
              <a:off x="5867461" y="3545355"/>
              <a:ext cx="3602515" cy="1145755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9C5C01-AC7B-9443-8A78-1FBEE3B58174}"/>
                </a:ext>
              </a:extLst>
            </p:cNvPr>
            <p:cNvSpPr txBox="1"/>
            <p:nvPr/>
          </p:nvSpPr>
          <p:spPr>
            <a:xfrm>
              <a:off x="6250008" y="3654345"/>
              <a:ext cx="29996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b="1" dirty="0">
                  <a:solidFill>
                    <a:srgbClr val="FF0000"/>
                  </a:solidFill>
                </a:rPr>
                <a:t>My </a:t>
              </a:r>
              <a:r>
                <a:rPr lang="da-DK" sz="1800" b="1" dirty="0" err="1">
                  <a:solidFill>
                    <a:srgbClr val="FF0000"/>
                  </a:solidFill>
                </a:rPr>
                <a:t>advice</a:t>
              </a:r>
              <a:r>
                <a:rPr lang="da-DK" sz="1800" b="1" dirty="0">
                  <a:solidFill>
                    <a:srgbClr val="FF0000"/>
                  </a:solidFill>
                </a:rPr>
                <a:t>: </a:t>
              </a:r>
              <a:r>
                <a:rPr lang="da-DK" sz="1800" dirty="0" err="1"/>
                <a:t>Don’t</a:t>
              </a:r>
              <a:r>
                <a:rPr lang="da-DK" sz="1800" dirty="0"/>
                <a:t> </a:t>
              </a:r>
              <a:r>
                <a:rPr lang="da-DK" sz="1800" dirty="0" err="1"/>
                <a:t>take</a:t>
              </a:r>
              <a:r>
                <a:rPr lang="da-DK" sz="1800" dirty="0"/>
                <a:t> ”</a:t>
              </a:r>
              <a:r>
                <a:rPr lang="da-DK" sz="1800" dirty="0" err="1"/>
                <a:t>proofs</a:t>
              </a:r>
              <a:r>
                <a:rPr lang="da-DK" sz="1800" dirty="0"/>
                <a:t> by intimidation” </a:t>
              </a:r>
              <a:r>
                <a:rPr lang="da-DK" sz="1800" dirty="0" err="1"/>
                <a:t>too</a:t>
              </a:r>
              <a:r>
                <a:rPr lang="da-DK" sz="1800" dirty="0"/>
                <a:t> </a:t>
              </a:r>
              <a:r>
                <a:rPr lang="da-DK" sz="1800" dirty="0" err="1"/>
                <a:t>seriously</a:t>
              </a:r>
              <a:r>
                <a:rPr lang="da-DK" sz="1800" dirty="0"/>
                <a:t>.</a:t>
              </a:r>
              <a:endParaRPr lang="da-DK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46556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Powerful Model: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Allow arbitrary instructions, depending on everything probed.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Natural Question: </a:t>
            </a:r>
            <a:r>
              <a:rPr lang="en-US" kern="0" dirty="0">
                <a:latin typeface="+mn-lt"/>
              </a:rPr>
              <a:t>Is it too powerful?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In many cases: </a:t>
            </a:r>
            <a:r>
              <a:rPr lang="en-US" b="1" kern="0" dirty="0">
                <a:latin typeface="+mn-lt"/>
              </a:rPr>
              <a:t>No</a:t>
            </a:r>
            <a:r>
              <a:rPr lang="en-US" kern="0" dirty="0">
                <a:latin typeface="+mn-lt"/>
              </a:rPr>
              <a:t>, have matching word-RAM upper bounds.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Example</a:t>
            </a:r>
            <a:r>
              <a:rPr lang="en-US" kern="0" dirty="0">
                <a:latin typeface="+mn-lt"/>
              </a:rPr>
              <a:t> of problem where have very efficient cell probe data structure, but no efficient word-RAM solution?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Have one concrete example.</a:t>
            </a:r>
            <a:endParaRPr lang="en-US" kern="0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35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c=O(1), </a:t>
            </a:r>
            <a:r>
              <a:rPr lang="en-US" kern="0" dirty="0">
                <a:solidFill>
                  <a:srgbClr val="FF0000"/>
                </a:solidFill>
              </a:rPr>
              <a:t>output 1 bit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2018</a:t>
            </a:r>
            <a:r>
              <a:rPr lang="en-US" kern="0" dirty="0"/>
              <a:t>: Larsen, Weinstein and Yu</a:t>
            </a:r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 err="1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1.5</a:t>
            </a:r>
            <a:r>
              <a:rPr lang="en-US" kern="0" dirty="0"/>
              <a:t>/(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849445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Central Hardness Conjecture: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Online Matrix-Vector Multiplication (OMV).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Receive </a:t>
            </a:r>
            <a:r>
              <a:rPr lang="en-US" kern="0" dirty="0" err="1">
                <a:latin typeface="+mn-lt"/>
              </a:rPr>
              <a:t>boolean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 err="1">
                <a:latin typeface="+mn-lt"/>
              </a:rPr>
              <a:t>x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 matrix </a:t>
            </a:r>
            <a:r>
              <a:rPr lang="en-US" i="1" kern="0" dirty="0">
                <a:latin typeface="+mn-lt"/>
              </a:rPr>
              <a:t>M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Then receive 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 query vectors </a:t>
            </a:r>
            <a:r>
              <a:rPr lang="en-US" i="1" kern="0" dirty="0">
                <a:latin typeface="+mn-lt"/>
              </a:rPr>
              <a:t>v</a:t>
            </a:r>
            <a:r>
              <a:rPr lang="en-US" kern="0" baseline="-25000" dirty="0">
                <a:latin typeface="+mn-lt"/>
              </a:rPr>
              <a:t>1</a:t>
            </a:r>
            <a:r>
              <a:rPr lang="en-US" kern="0" dirty="0">
                <a:latin typeface="+mn-lt"/>
              </a:rPr>
              <a:t>,…,</a:t>
            </a:r>
            <a:r>
              <a:rPr lang="en-US" i="1" kern="0" dirty="0" err="1">
                <a:latin typeface="+mn-lt"/>
              </a:rPr>
              <a:t>v</a:t>
            </a:r>
            <a:r>
              <a:rPr lang="en-US" i="1" kern="0" baseline="-2500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 in {0,1}</a:t>
            </a:r>
            <a:r>
              <a:rPr lang="en-US" i="1" kern="0" baseline="3000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, </a:t>
            </a:r>
            <a:r>
              <a:rPr lang="en-US" i="1" kern="0" dirty="0">
                <a:latin typeface="+mn-lt"/>
              </a:rPr>
              <a:t>one at a time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Goal: </a:t>
            </a:r>
            <a:r>
              <a:rPr lang="en-US" kern="0" dirty="0">
                <a:latin typeface="+mn-lt"/>
              </a:rPr>
              <a:t>Output </a:t>
            </a:r>
            <a:r>
              <a:rPr lang="en-US" i="1" kern="0" dirty="0" err="1">
                <a:latin typeface="+mn-lt"/>
              </a:rPr>
              <a:t>Mv</a:t>
            </a:r>
            <a:r>
              <a:rPr lang="en-US" i="1" kern="0" baseline="-25000" dirty="0" err="1">
                <a:latin typeface="+mn-lt"/>
              </a:rPr>
              <a:t>i</a:t>
            </a:r>
            <a:r>
              <a:rPr lang="en-US" kern="0" dirty="0">
                <a:latin typeface="+mn-lt"/>
              </a:rPr>
              <a:t> before seeing </a:t>
            </a:r>
            <a:r>
              <a:rPr lang="en-US" i="1" kern="0" dirty="0">
                <a:latin typeface="+mn-lt"/>
              </a:rPr>
              <a:t>v</a:t>
            </a:r>
            <a:r>
              <a:rPr lang="en-US" i="1" kern="0" baseline="-25000" dirty="0">
                <a:latin typeface="+mn-lt"/>
              </a:rPr>
              <a:t>i</a:t>
            </a:r>
            <a:r>
              <a:rPr lang="en-US" kern="0" baseline="-25000" dirty="0">
                <a:latin typeface="+mn-lt"/>
              </a:rPr>
              <a:t>+1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Matrix-vector product over Boolean semi-ring: + is OR and * is AND.</a:t>
            </a:r>
            <a:endParaRPr lang="en-US" kern="0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Complexity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3935F8-3AF5-FC4E-91FA-AADC94932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94653"/>
              </p:ext>
            </p:extLst>
          </p:nvPr>
        </p:nvGraphicFramePr>
        <p:xfrm>
          <a:off x="1573396" y="2227241"/>
          <a:ext cx="1873380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6196DB-6B8C-D243-A54E-EB694B0B3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845615"/>
              </p:ext>
            </p:extLst>
          </p:nvPr>
        </p:nvGraphicFramePr>
        <p:xfrm>
          <a:off x="4138490" y="2227240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EBAD26-6C83-2D4D-B557-7204CDF48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91512"/>
              </p:ext>
            </p:extLst>
          </p:nvPr>
        </p:nvGraphicFramePr>
        <p:xfrm>
          <a:off x="4920456" y="2227240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1E4906-A3E5-AB4F-913F-0472117D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89786"/>
              </p:ext>
            </p:extLst>
          </p:nvPr>
        </p:nvGraphicFramePr>
        <p:xfrm>
          <a:off x="5702422" y="2227239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AC3B4A-5AA2-794A-BE71-AB49C23AC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06901"/>
              </p:ext>
            </p:extLst>
          </p:nvPr>
        </p:nvGraphicFramePr>
        <p:xfrm>
          <a:off x="6484388" y="2227238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90DCEC-B8D5-074D-8585-C40D34AC5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71001"/>
              </p:ext>
            </p:extLst>
          </p:nvPr>
        </p:nvGraphicFramePr>
        <p:xfrm>
          <a:off x="7266354" y="2227238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996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Central Hardness Conjecture: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Online Matrix-Vector Multiplication (OMV).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Conjecture: </a:t>
            </a:r>
            <a:r>
              <a:rPr lang="en-US" kern="0" dirty="0">
                <a:latin typeface="+mn-lt"/>
              </a:rPr>
              <a:t>Total time at least </a:t>
            </a:r>
            <a:r>
              <a:rPr lang="en-US" i="1" kern="0" dirty="0">
                <a:latin typeface="+mn-lt"/>
              </a:rPr>
              <a:t>n</a:t>
            </a:r>
            <a:r>
              <a:rPr lang="en-US" kern="0" baseline="30000" dirty="0">
                <a:latin typeface="+mn-lt"/>
              </a:rPr>
              <a:t>3-o(1)</a:t>
            </a:r>
            <a:r>
              <a:rPr lang="en-US" kern="0" dirty="0">
                <a:latin typeface="+mn-lt"/>
              </a:rPr>
              <a:t>, </a:t>
            </a:r>
            <a:r>
              <a:rPr lang="en-US" kern="0" dirty="0" err="1">
                <a:solidFill>
                  <a:srgbClr val="FF0000"/>
                </a:solidFill>
                <a:latin typeface="+mn-lt"/>
              </a:rPr>
              <a:t>Henzinger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 et al.’15.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Via reductions: </a:t>
            </a:r>
            <a:r>
              <a:rPr lang="en-US" kern="0" dirty="0">
                <a:latin typeface="+mn-lt"/>
              </a:rPr>
              <a:t>Tight conditional lower bounds for many dynamic data structure problems, including e.g. directed connectivity.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Complexity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3935F8-3AF5-FC4E-91FA-AADC94932956}"/>
              </a:ext>
            </a:extLst>
          </p:cNvPr>
          <p:cNvGraphicFramePr>
            <a:graphicFrameLocks noGrp="1"/>
          </p:cNvGraphicFramePr>
          <p:nvPr/>
        </p:nvGraphicFramePr>
        <p:xfrm>
          <a:off x="1573396" y="2227241"/>
          <a:ext cx="1873380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6196DB-6B8C-D243-A54E-EB694B0B3833}"/>
              </a:ext>
            </a:extLst>
          </p:cNvPr>
          <p:cNvGraphicFramePr>
            <a:graphicFrameLocks noGrp="1"/>
          </p:cNvGraphicFramePr>
          <p:nvPr/>
        </p:nvGraphicFramePr>
        <p:xfrm>
          <a:off x="4138490" y="2227240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EBAD26-6C83-2D4D-B557-7204CDF48BDF}"/>
              </a:ext>
            </a:extLst>
          </p:cNvPr>
          <p:cNvGraphicFramePr>
            <a:graphicFrameLocks noGrp="1"/>
          </p:cNvGraphicFramePr>
          <p:nvPr/>
        </p:nvGraphicFramePr>
        <p:xfrm>
          <a:off x="4920456" y="2227240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1E4906-A3E5-AB4F-913F-0472117DB513}"/>
              </a:ext>
            </a:extLst>
          </p:cNvPr>
          <p:cNvGraphicFramePr>
            <a:graphicFrameLocks noGrp="1"/>
          </p:cNvGraphicFramePr>
          <p:nvPr/>
        </p:nvGraphicFramePr>
        <p:xfrm>
          <a:off x="5702422" y="2227239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AC3B4A-5AA2-794A-BE71-AB49C23ACBFF}"/>
              </a:ext>
            </a:extLst>
          </p:cNvPr>
          <p:cNvGraphicFramePr>
            <a:graphicFrameLocks noGrp="1"/>
          </p:cNvGraphicFramePr>
          <p:nvPr/>
        </p:nvGraphicFramePr>
        <p:xfrm>
          <a:off x="6484388" y="2227238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90DCEC-B8D5-074D-8585-C40D34AC51E9}"/>
              </a:ext>
            </a:extLst>
          </p:cNvPr>
          <p:cNvGraphicFramePr>
            <a:graphicFrameLocks noGrp="1"/>
          </p:cNvGraphicFramePr>
          <p:nvPr/>
        </p:nvGraphicFramePr>
        <p:xfrm>
          <a:off x="7266354" y="2227238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11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Central Hardness Conjecture: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Online Matrix-Vector Multiplication (OMV).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Conjecture: </a:t>
                </a:r>
                <a:r>
                  <a:rPr lang="en-US" kern="0" dirty="0">
                    <a:latin typeface="+mn-lt"/>
                  </a:rPr>
                  <a:t>Total time at least </a:t>
                </a:r>
                <a:r>
                  <a:rPr lang="en-US" i="1" kern="0" dirty="0">
                    <a:latin typeface="+mn-lt"/>
                  </a:rPr>
                  <a:t>n</a:t>
                </a:r>
                <a:r>
                  <a:rPr lang="en-US" kern="0" baseline="30000" dirty="0">
                    <a:latin typeface="+mn-lt"/>
                  </a:rPr>
                  <a:t>3-o(1)</a:t>
                </a:r>
                <a:r>
                  <a:rPr lang="en-US" kern="0" dirty="0"/>
                  <a:t>, </a:t>
                </a:r>
                <a:r>
                  <a:rPr lang="en-US" kern="0" dirty="0" err="1">
                    <a:solidFill>
                      <a:srgbClr val="FF0000"/>
                    </a:solidFill>
                  </a:rPr>
                  <a:t>Henzinger</a:t>
                </a:r>
                <a:r>
                  <a:rPr lang="en-US" kern="0" dirty="0">
                    <a:solidFill>
                      <a:srgbClr val="FF0000"/>
                    </a:solidFill>
                  </a:rPr>
                  <a:t> et al.’15.</a:t>
                </a:r>
                <a:endParaRPr lang="en-US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Upper Bounds word-RAM: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Williams’09: </a:t>
                </a:r>
                <a:r>
                  <a:rPr lang="en-US" i="1" kern="0" dirty="0">
                    <a:latin typeface="+mn-lt"/>
                  </a:rPr>
                  <a:t>n</a:t>
                </a:r>
                <a:r>
                  <a:rPr lang="en-US" kern="0" baseline="30000" dirty="0">
                    <a:latin typeface="+mn-lt"/>
                  </a:rPr>
                  <a:t>3</a:t>
                </a:r>
                <a:r>
                  <a:rPr lang="en-US" kern="0" dirty="0">
                    <a:latin typeface="+mn-lt"/>
                  </a:rPr>
                  <a:t>/lg</a:t>
                </a:r>
                <a:r>
                  <a:rPr lang="en-US" kern="0" baseline="30000" dirty="0">
                    <a:latin typeface="+mn-lt"/>
                  </a:rPr>
                  <a:t>2</a:t>
                </a:r>
                <a:r>
                  <a:rPr lang="en-US" i="1" kern="0" dirty="0">
                    <a:latin typeface="+mn-lt"/>
                  </a:rPr>
                  <a:t>n</a:t>
                </a: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Larsen, Williams’17: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sup>
                        </m:sSup>
                      </m:den>
                    </m:f>
                  </m:oMath>
                </a14:m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3935F8-3AF5-FC4E-91FA-AADC94932956}"/>
              </a:ext>
            </a:extLst>
          </p:cNvPr>
          <p:cNvGraphicFramePr>
            <a:graphicFrameLocks noGrp="1"/>
          </p:cNvGraphicFramePr>
          <p:nvPr/>
        </p:nvGraphicFramePr>
        <p:xfrm>
          <a:off x="1573396" y="2227241"/>
          <a:ext cx="1873380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6196DB-6B8C-D243-A54E-EB694B0B3833}"/>
              </a:ext>
            </a:extLst>
          </p:cNvPr>
          <p:cNvGraphicFramePr>
            <a:graphicFrameLocks noGrp="1"/>
          </p:cNvGraphicFramePr>
          <p:nvPr/>
        </p:nvGraphicFramePr>
        <p:xfrm>
          <a:off x="4138490" y="2227240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EBAD26-6C83-2D4D-B557-7204CDF48BDF}"/>
              </a:ext>
            </a:extLst>
          </p:cNvPr>
          <p:cNvGraphicFramePr>
            <a:graphicFrameLocks noGrp="1"/>
          </p:cNvGraphicFramePr>
          <p:nvPr/>
        </p:nvGraphicFramePr>
        <p:xfrm>
          <a:off x="4920456" y="2227240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1E4906-A3E5-AB4F-913F-0472117DB513}"/>
              </a:ext>
            </a:extLst>
          </p:cNvPr>
          <p:cNvGraphicFramePr>
            <a:graphicFrameLocks noGrp="1"/>
          </p:cNvGraphicFramePr>
          <p:nvPr/>
        </p:nvGraphicFramePr>
        <p:xfrm>
          <a:off x="5702422" y="2227239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AC3B4A-5AA2-794A-BE71-AB49C23ACBFF}"/>
              </a:ext>
            </a:extLst>
          </p:cNvPr>
          <p:cNvGraphicFramePr>
            <a:graphicFrameLocks noGrp="1"/>
          </p:cNvGraphicFramePr>
          <p:nvPr/>
        </p:nvGraphicFramePr>
        <p:xfrm>
          <a:off x="6484388" y="2227238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90DCEC-B8D5-074D-8585-C40D34AC51E9}"/>
              </a:ext>
            </a:extLst>
          </p:cNvPr>
          <p:cNvGraphicFramePr>
            <a:graphicFrameLocks noGrp="1"/>
          </p:cNvGraphicFramePr>
          <p:nvPr/>
        </p:nvGraphicFramePr>
        <p:xfrm>
          <a:off x="7266354" y="2227238"/>
          <a:ext cx="374676" cy="1573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54D63F-C4AB-D843-9584-1643ADEF5D8E}"/>
              </a:ext>
            </a:extLst>
          </p:cNvPr>
          <p:cNvSpPr txBox="1"/>
          <p:nvPr/>
        </p:nvSpPr>
        <p:spPr>
          <a:xfrm>
            <a:off x="5237311" y="4457144"/>
            <a:ext cx="4432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3737FF"/>
                </a:solidFill>
              </a:rPr>
              <a:t>Upper Bounds cell probe:</a:t>
            </a:r>
            <a:endParaRPr lang="en-US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Larsen, Williams’17:</a:t>
            </a:r>
            <a:r>
              <a:rPr lang="en-US" kern="0" dirty="0"/>
              <a:t> </a:t>
            </a:r>
            <a:r>
              <a:rPr lang="en-US" i="1" kern="0" dirty="0"/>
              <a:t>n</a:t>
            </a:r>
            <a:r>
              <a:rPr lang="en-US" kern="0" baseline="30000" dirty="0"/>
              <a:t>2.75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Chakraborty, </a:t>
            </a:r>
            <a:r>
              <a:rPr lang="en-US" kern="0" dirty="0" err="1">
                <a:solidFill>
                  <a:srgbClr val="FF0000"/>
                </a:solidFill>
              </a:rPr>
              <a:t>Kamma</a:t>
            </a:r>
            <a:r>
              <a:rPr lang="en-US" kern="0" dirty="0">
                <a:solidFill>
                  <a:srgbClr val="FF0000"/>
                </a:solidFill>
              </a:rPr>
              <a:t>, Larsen’18: </a:t>
            </a:r>
            <a:r>
              <a:rPr lang="en-US" i="1" kern="0" dirty="0"/>
              <a:t>n</a:t>
            </a:r>
            <a:r>
              <a:rPr lang="en-US" kern="0" baseline="30000" dirty="0"/>
              <a:t>2.5</a:t>
            </a:r>
            <a:endParaRPr lang="en-DK" baseline="30000" dirty="0"/>
          </a:p>
        </p:txBody>
      </p:sp>
    </p:spTree>
    <p:extLst>
      <p:ext uri="{BB962C8B-B14F-4D97-AF65-F5344CB8AC3E}">
        <p14:creationId xmlns:p14="http://schemas.microsoft.com/office/powerpoint/2010/main" val="1721024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Succinct (static data structures):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Space is very close to information theoretic minimum.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Formally:</a:t>
            </a:r>
            <a:r>
              <a:rPr lang="en-US" kern="0" dirty="0">
                <a:latin typeface="+mn-lt"/>
              </a:rPr>
              <a:t> If 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 bits is information theoretic minimum space, then use 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 err="1">
                <a:latin typeface="+mn-lt"/>
              </a:rPr>
              <a:t>+</a:t>
            </a:r>
            <a:r>
              <a:rPr lang="en-US" i="1" kern="0" dirty="0" err="1">
                <a:latin typeface="+mn-lt"/>
              </a:rPr>
              <a:t>r</a:t>
            </a:r>
            <a:r>
              <a:rPr lang="en-US" kern="0" dirty="0">
                <a:latin typeface="+mn-lt"/>
              </a:rPr>
              <a:t> bits of space, where </a:t>
            </a:r>
            <a:r>
              <a:rPr lang="en-US" i="1" kern="0" dirty="0">
                <a:latin typeface="+mn-lt"/>
              </a:rPr>
              <a:t>r</a:t>
            </a:r>
            <a:r>
              <a:rPr lang="en-US" kern="0" dirty="0">
                <a:latin typeface="+mn-lt"/>
              </a:rPr>
              <a:t> is </a:t>
            </a:r>
            <a:r>
              <a:rPr lang="en-US" i="1" kern="0" dirty="0">
                <a:solidFill>
                  <a:srgbClr val="FF0000"/>
                </a:solidFill>
                <a:latin typeface="+mn-lt"/>
              </a:rPr>
              <a:t>redundancy</a:t>
            </a:r>
            <a:r>
              <a:rPr lang="en-US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Tons of upper bounds!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Succinct rank/select, range minimum etc.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Data Structures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F57579-A58F-424A-A2AC-717A88DF0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19029"/>
              </p:ext>
            </p:extLst>
          </p:nvPr>
        </p:nvGraphicFramePr>
        <p:xfrm>
          <a:off x="1386109" y="2568764"/>
          <a:ext cx="1873380" cy="3147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E4E3489-FEBD-D44F-9A73-5C3768B26830}"/>
              </a:ext>
            </a:extLst>
          </p:cNvPr>
          <p:cNvSpPr/>
          <p:nvPr/>
        </p:nvSpPr>
        <p:spPr bwMode="auto">
          <a:xfrm>
            <a:off x="5938015" y="2138262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EA4D72-9275-8240-9B92-24F31A9644AC}"/>
              </a:ext>
            </a:extLst>
          </p:cNvPr>
          <p:cNvSpPr/>
          <p:nvPr/>
        </p:nvSpPr>
        <p:spPr bwMode="auto">
          <a:xfrm>
            <a:off x="5319234" y="24076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923A22-E1CA-5546-BC46-876CFAB71D89}"/>
              </a:ext>
            </a:extLst>
          </p:cNvPr>
          <p:cNvSpPr/>
          <p:nvPr/>
        </p:nvSpPr>
        <p:spPr bwMode="auto">
          <a:xfrm>
            <a:off x="7270797" y="24076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96C41C-2397-734E-B412-31C9CB13865A}"/>
              </a:ext>
            </a:extLst>
          </p:cNvPr>
          <p:cNvSpPr/>
          <p:nvPr/>
        </p:nvSpPr>
        <p:spPr bwMode="auto">
          <a:xfrm>
            <a:off x="6475713" y="27261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F2BD58-FAC7-534F-860C-5DD4E0B4C5E2}"/>
              </a:ext>
            </a:extLst>
          </p:cNvPr>
          <p:cNvSpPr/>
          <p:nvPr/>
        </p:nvSpPr>
        <p:spPr bwMode="auto">
          <a:xfrm>
            <a:off x="6929197" y="3037086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6C2CE1-66F2-E24A-AF57-CC2E4292AFE8}"/>
              </a:ext>
            </a:extLst>
          </p:cNvPr>
          <p:cNvSpPr/>
          <p:nvPr/>
        </p:nvSpPr>
        <p:spPr bwMode="auto">
          <a:xfrm>
            <a:off x="5716363" y="27261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B889A8-0FF4-5D4F-8A7D-9B2332EE91F3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 flipH="1">
            <a:off x="5552501" y="2410119"/>
            <a:ext cx="435540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00A672-65C0-A442-999B-CA1CC852474D}"/>
              </a:ext>
            </a:extLst>
          </p:cNvPr>
          <p:cNvCxnSpPr>
            <a:cxnSpLocks/>
            <a:stCxn id="15" idx="5"/>
          </p:cNvCxnSpPr>
          <p:nvPr/>
        </p:nvCxnSpPr>
        <p:spPr bwMode="auto">
          <a:xfrm>
            <a:off x="6229589" y="2410119"/>
            <a:ext cx="1129678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A37A51-6376-9E48-87E5-7A8CDC508BB2}"/>
              </a:ext>
            </a:extLst>
          </p:cNvPr>
          <p:cNvCxnSpPr>
            <a:cxnSpLocks/>
            <a:stCxn id="18" idx="5"/>
          </p:cNvCxnSpPr>
          <p:nvPr/>
        </p:nvCxnSpPr>
        <p:spPr bwMode="auto">
          <a:xfrm>
            <a:off x="5610808" y="2679504"/>
            <a:ext cx="228132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AABAAC-9676-5047-B3F6-76EE3CAA2B09}"/>
              </a:ext>
            </a:extLst>
          </p:cNvPr>
          <p:cNvCxnSpPr>
            <a:cxnSpLocks/>
            <a:stCxn id="19" idx="2"/>
            <a:endCxn id="20" idx="7"/>
          </p:cNvCxnSpPr>
          <p:nvPr/>
        </p:nvCxnSpPr>
        <p:spPr bwMode="auto">
          <a:xfrm flipH="1">
            <a:off x="6767287" y="2566897"/>
            <a:ext cx="503510" cy="2058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5B8493-0220-1445-90C3-1E7F2B0838E8}"/>
              </a:ext>
            </a:extLst>
          </p:cNvPr>
          <p:cNvCxnSpPr>
            <a:cxnSpLocks/>
            <a:stCxn id="20" idx="5"/>
            <a:endCxn id="21" idx="1"/>
          </p:cNvCxnSpPr>
          <p:nvPr/>
        </p:nvCxnSpPr>
        <p:spPr bwMode="auto">
          <a:xfrm>
            <a:off x="6767287" y="2998004"/>
            <a:ext cx="211936" cy="857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1728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Succinct (static data structures):</a:t>
                </a: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Space is very close to information theoretic minimum.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Lower Bounds: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Gal, Miltersen’07</a:t>
                </a:r>
                <a:r>
                  <a:rPr lang="en-US" kern="0" dirty="0">
                    <a:solidFill>
                      <a:schemeClr val="tx1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kern="0" dirty="0">
                    <a:latin typeface="+mn-lt"/>
                  </a:rPr>
                  <a:t> Cell-sampling and encodings.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 err="1">
                    <a:solidFill>
                      <a:srgbClr val="FF0000"/>
                    </a:solidFill>
                    <a:latin typeface="+mn-lt"/>
                  </a:rPr>
                  <a:t>Patrascu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, Viola’10</a:t>
                </a:r>
                <a:r>
                  <a:rPr lang="en-US" kern="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kern="0" dirty="0"/>
                  <a:t> Weaker, but beautiful technique. Near-tight for succinct prefix sums.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Chakraborty, </a:t>
                </a:r>
                <a:r>
                  <a:rPr lang="en-US" kern="0" dirty="0" err="1">
                    <a:solidFill>
                      <a:srgbClr val="FF0000"/>
                    </a:solidFill>
                  </a:rPr>
                  <a:t>Kamma</a:t>
                </a:r>
                <a:r>
                  <a:rPr lang="en-US" kern="0" dirty="0">
                    <a:solidFill>
                      <a:srgbClr val="FF0000"/>
                    </a:solidFill>
                  </a:rPr>
                  <a:t>, Larsen’18</a:t>
                </a:r>
                <a:r>
                  <a:rPr lang="en-US" kern="0" dirty="0"/>
                  <a:t>: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Data Structures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F57579-A58F-424A-A2AC-717A88DF0342}"/>
              </a:ext>
            </a:extLst>
          </p:cNvPr>
          <p:cNvGraphicFramePr>
            <a:graphicFrameLocks noGrp="1"/>
          </p:cNvGraphicFramePr>
          <p:nvPr/>
        </p:nvGraphicFramePr>
        <p:xfrm>
          <a:off x="1386109" y="2568764"/>
          <a:ext cx="1873380" cy="3147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E4E3489-FEBD-D44F-9A73-5C3768B26830}"/>
              </a:ext>
            </a:extLst>
          </p:cNvPr>
          <p:cNvSpPr/>
          <p:nvPr/>
        </p:nvSpPr>
        <p:spPr bwMode="auto">
          <a:xfrm>
            <a:off x="5938015" y="2138262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EA4D72-9275-8240-9B92-24F31A9644AC}"/>
              </a:ext>
            </a:extLst>
          </p:cNvPr>
          <p:cNvSpPr/>
          <p:nvPr/>
        </p:nvSpPr>
        <p:spPr bwMode="auto">
          <a:xfrm>
            <a:off x="5319234" y="24076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923A22-E1CA-5546-BC46-876CFAB71D89}"/>
              </a:ext>
            </a:extLst>
          </p:cNvPr>
          <p:cNvSpPr/>
          <p:nvPr/>
        </p:nvSpPr>
        <p:spPr bwMode="auto">
          <a:xfrm>
            <a:off x="7270797" y="24076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96C41C-2397-734E-B412-31C9CB13865A}"/>
              </a:ext>
            </a:extLst>
          </p:cNvPr>
          <p:cNvSpPr/>
          <p:nvPr/>
        </p:nvSpPr>
        <p:spPr bwMode="auto">
          <a:xfrm>
            <a:off x="6475713" y="27261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F2BD58-FAC7-534F-860C-5DD4E0B4C5E2}"/>
              </a:ext>
            </a:extLst>
          </p:cNvPr>
          <p:cNvSpPr/>
          <p:nvPr/>
        </p:nvSpPr>
        <p:spPr bwMode="auto">
          <a:xfrm>
            <a:off x="6929197" y="3037086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6C2CE1-66F2-E24A-AF57-CC2E4292AFE8}"/>
              </a:ext>
            </a:extLst>
          </p:cNvPr>
          <p:cNvSpPr/>
          <p:nvPr/>
        </p:nvSpPr>
        <p:spPr bwMode="auto">
          <a:xfrm>
            <a:off x="5716363" y="27261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B889A8-0FF4-5D4F-8A7D-9B2332EE91F3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 flipH="1">
            <a:off x="5552501" y="2410119"/>
            <a:ext cx="435540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00A672-65C0-A442-999B-CA1CC852474D}"/>
              </a:ext>
            </a:extLst>
          </p:cNvPr>
          <p:cNvCxnSpPr>
            <a:cxnSpLocks/>
            <a:stCxn id="15" idx="5"/>
          </p:cNvCxnSpPr>
          <p:nvPr/>
        </p:nvCxnSpPr>
        <p:spPr bwMode="auto">
          <a:xfrm>
            <a:off x="6229589" y="2410119"/>
            <a:ext cx="1129678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A37A51-6376-9E48-87E5-7A8CDC508BB2}"/>
              </a:ext>
            </a:extLst>
          </p:cNvPr>
          <p:cNvCxnSpPr>
            <a:cxnSpLocks/>
            <a:stCxn id="18" idx="5"/>
          </p:cNvCxnSpPr>
          <p:nvPr/>
        </p:nvCxnSpPr>
        <p:spPr bwMode="auto">
          <a:xfrm>
            <a:off x="5610808" y="2679504"/>
            <a:ext cx="228132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AABAAC-9676-5047-B3F6-76EE3CAA2B09}"/>
              </a:ext>
            </a:extLst>
          </p:cNvPr>
          <p:cNvCxnSpPr>
            <a:cxnSpLocks/>
            <a:stCxn id="19" idx="2"/>
            <a:endCxn id="20" idx="7"/>
          </p:cNvCxnSpPr>
          <p:nvPr/>
        </p:nvCxnSpPr>
        <p:spPr bwMode="auto">
          <a:xfrm flipH="1">
            <a:off x="6767287" y="2566897"/>
            <a:ext cx="503510" cy="2058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5B8493-0220-1445-90C3-1E7F2B0838E8}"/>
              </a:ext>
            </a:extLst>
          </p:cNvPr>
          <p:cNvCxnSpPr>
            <a:cxnSpLocks/>
            <a:stCxn id="20" idx="5"/>
            <a:endCxn id="21" idx="1"/>
          </p:cNvCxnSpPr>
          <p:nvPr/>
        </p:nvCxnSpPr>
        <p:spPr bwMode="auto">
          <a:xfrm>
            <a:off x="6767287" y="2998004"/>
            <a:ext cx="211936" cy="857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45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Succinct (static data structures):</a:t>
                </a: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Space is very close to information theoretic minimum.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Open Problems:</a:t>
                </a: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Chakraborty, </a:t>
                </a:r>
                <a:r>
                  <a:rPr lang="en-US" kern="0" dirty="0" err="1">
                    <a:solidFill>
                      <a:srgbClr val="FF0000"/>
                    </a:solidFill>
                  </a:rPr>
                  <a:t>Kamma</a:t>
                </a:r>
                <a:r>
                  <a:rPr lang="en-US" kern="0" dirty="0">
                    <a:solidFill>
                      <a:srgbClr val="FF0000"/>
                    </a:solidFill>
                  </a:rPr>
                  <a:t>, Larsen’18</a:t>
                </a:r>
                <a:r>
                  <a:rPr lang="en-US" kern="0" dirty="0"/>
                  <a:t>: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Beat the above.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Prove other types of tradeoffs, e.g. if </a:t>
                </a:r>
                <a:r>
                  <a:rPr lang="en-US" i="1" kern="0" dirty="0"/>
                  <a:t>r</a:t>
                </a:r>
                <a:r>
                  <a:rPr lang="en-US" kern="0" dirty="0"/>
                  <a:t>=o(</a:t>
                </a:r>
                <a:r>
                  <a:rPr lang="en-US" i="1" kern="0" dirty="0"/>
                  <a:t>n</a:t>
                </a:r>
                <a:r>
                  <a:rPr lang="en-US" kern="0" dirty="0"/>
                  <a:t>), then </a:t>
                </a:r>
                <a:r>
                  <a:rPr lang="en-US" i="1" kern="0" dirty="0"/>
                  <a:t>t</a:t>
                </a:r>
                <a:r>
                  <a:rPr lang="en-US" kern="0" dirty="0"/>
                  <a:t> is polynomial.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Data Structures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F57579-A58F-424A-A2AC-717A88DF0342}"/>
              </a:ext>
            </a:extLst>
          </p:cNvPr>
          <p:cNvGraphicFramePr>
            <a:graphicFrameLocks noGrp="1"/>
          </p:cNvGraphicFramePr>
          <p:nvPr/>
        </p:nvGraphicFramePr>
        <p:xfrm>
          <a:off x="1386109" y="2568764"/>
          <a:ext cx="1873380" cy="3147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E4E3489-FEBD-D44F-9A73-5C3768B26830}"/>
              </a:ext>
            </a:extLst>
          </p:cNvPr>
          <p:cNvSpPr/>
          <p:nvPr/>
        </p:nvSpPr>
        <p:spPr bwMode="auto">
          <a:xfrm>
            <a:off x="5938015" y="2138262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EA4D72-9275-8240-9B92-24F31A9644AC}"/>
              </a:ext>
            </a:extLst>
          </p:cNvPr>
          <p:cNvSpPr/>
          <p:nvPr/>
        </p:nvSpPr>
        <p:spPr bwMode="auto">
          <a:xfrm>
            <a:off x="5319234" y="24076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923A22-E1CA-5546-BC46-876CFAB71D89}"/>
              </a:ext>
            </a:extLst>
          </p:cNvPr>
          <p:cNvSpPr/>
          <p:nvPr/>
        </p:nvSpPr>
        <p:spPr bwMode="auto">
          <a:xfrm>
            <a:off x="7270797" y="24076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96C41C-2397-734E-B412-31C9CB13865A}"/>
              </a:ext>
            </a:extLst>
          </p:cNvPr>
          <p:cNvSpPr/>
          <p:nvPr/>
        </p:nvSpPr>
        <p:spPr bwMode="auto">
          <a:xfrm>
            <a:off x="6475713" y="27261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F2BD58-FAC7-534F-860C-5DD4E0B4C5E2}"/>
              </a:ext>
            </a:extLst>
          </p:cNvPr>
          <p:cNvSpPr/>
          <p:nvPr/>
        </p:nvSpPr>
        <p:spPr bwMode="auto">
          <a:xfrm>
            <a:off x="6929197" y="3037086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6C2CE1-66F2-E24A-AF57-CC2E4292AFE8}"/>
              </a:ext>
            </a:extLst>
          </p:cNvPr>
          <p:cNvSpPr/>
          <p:nvPr/>
        </p:nvSpPr>
        <p:spPr bwMode="auto">
          <a:xfrm>
            <a:off x="5716363" y="2726147"/>
            <a:ext cx="341600" cy="3185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B889A8-0FF4-5D4F-8A7D-9B2332EE91F3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 flipH="1">
            <a:off x="5552501" y="2410119"/>
            <a:ext cx="435540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00A672-65C0-A442-999B-CA1CC852474D}"/>
              </a:ext>
            </a:extLst>
          </p:cNvPr>
          <p:cNvCxnSpPr>
            <a:cxnSpLocks/>
            <a:stCxn id="15" idx="5"/>
          </p:cNvCxnSpPr>
          <p:nvPr/>
        </p:nvCxnSpPr>
        <p:spPr bwMode="auto">
          <a:xfrm>
            <a:off x="6229589" y="2410119"/>
            <a:ext cx="1129678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A37A51-6376-9E48-87E5-7A8CDC508BB2}"/>
              </a:ext>
            </a:extLst>
          </p:cNvPr>
          <p:cNvCxnSpPr>
            <a:cxnSpLocks/>
            <a:stCxn id="18" idx="5"/>
          </p:cNvCxnSpPr>
          <p:nvPr/>
        </p:nvCxnSpPr>
        <p:spPr bwMode="auto">
          <a:xfrm>
            <a:off x="5610808" y="2679504"/>
            <a:ext cx="228132" cy="46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AABAAC-9676-5047-B3F6-76EE3CAA2B09}"/>
              </a:ext>
            </a:extLst>
          </p:cNvPr>
          <p:cNvCxnSpPr>
            <a:cxnSpLocks/>
            <a:stCxn id="19" idx="2"/>
            <a:endCxn id="20" idx="7"/>
          </p:cNvCxnSpPr>
          <p:nvPr/>
        </p:nvCxnSpPr>
        <p:spPr bwMode="auto">
          <a:xfrm flipH="1">
            <a:off x="6767287" y="2566897"/>
            <a:ext cx="503510" cy="2058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5B8493-0220-1445-90C3-1E7F2B0838E8}"/>
              </a:ext>
            </a:extLst>
          </p:cNvPr>
          <p:cNvCxnSpPr>
            <a:cxnSpLocks/>
            <a:stCxn id="20" idx="5"/>
            <a:endCxn id="21" idx="1"/>
          </p:cNvCxnSpPr>
          <p:nvPr/>
        </p:nvCxnSpPr>
        <p:spPr bwMode="auto">
          <a:xfrm>
            <a:off x="6767287" y="2998004"/>
            <a:ext cx="211936" cy="857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71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Very recent direction: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Lower bounds in crypto via cell probe techniques.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Larsen, Nielsen’18 </a:t>
            </a:r>
            <a:r>
              <a:rPr lang="en-US" kern="0" dirty="0">
                <a:latin typeface="+mn-lt"/>
              </a:rPr>
              <a:t>CRYPTO Best Paper.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Oblivious RAM: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Introduced by </a:t>
            </a:r>
            <a:r>
              <a:rPr lang="en-US" kern="0" dirty="0" err="1"/>
              <a:t>Goldreich</a:t>
            </a:r>
            <a:r>
              <a:rPr lang="en-US" kern="0" dirty="0"/>
              <a:t> and Ostrovsky’96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“Encrypts” memory access pattern of algorithm.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</a:t>
            </a:r>
          </a:p>
        </p:txBody>
      </p:sp>
    </p:spTree>
    <p:extLst>
      <p:ext uri="{BB962C8B-B14F-4D97-AF65-F5344CB8AC3E}">
        <p14:creationId xmlns:p14="http://schemas.microsoft.com/office/powerpoint/2010/main" val="490467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Oblivious RAM,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786086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Server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 large, passive store of data, a random-access memory</a:t>
            </a:r>
          </a:p>
          <a:p>
            <a:r>
              <a:rPr lang="en-GB" b="1" dirty="0"/>
              <a:t>Client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Runs a program which simulates a large memory (an </a:t>
            </a:r>
            <a:r>
              <a:rPr lang="en-GB" b="1" dirty="0"/>
              <a:t>array</a:t>
            </a:r>
            <a:r>
              <a:rPr lang="en-GB" dirty="0"/>
              <a:t> with random access) </a:t>
            </a:r>
          </a:p>
          <a:p>
            <a:pPr lvl="1"/>
            <a:r>
              <a:rPr lang="en-GB" dirty="0"/>
              <a:t>Has a small persistent memory </a:t>
            </a:r>
          </a:p>
          <a:p>
            <a:pPr lvl="1"/>
            <a:r>
              <a:rPr lang="en-GB" dirty="0"/>
              <a:t>Outsources the rest of the data to the server</a:t>
            </a:r>
          </a:p>
          <a:p>
            <a:r>
              <a:rPr lang="en-GB" b="1" dirty="0"/>
              <a:t>Eavesdropper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Sees </a:t>
            </a:r>
            <a:r>
              <a:rPr lang="en-GB" b="1" dirty="0"/>
              <a:t>access pattern</a:t>
            </a:r>
            <a:r>
              <a:rPr lang="en-GB" dirty="0"/>
              <a:t> to the server</a:t>
            </a:r>
          </a:p>
          <a:p>
            <a:pPr lvl="1"/>
            <a:r>
              <a:rPr lang="en-GB" dirty="0"/>
              <a:t>Does not see the actual data</a:t>
            </a:r>
          </a:p>
          <a:p>
            <a:r>
              <a:rPr lang="en-GB" b="1" dirty="0"/>
              <a:t>Security</a:t>
            </a:r>
          </a:p>
          <a:p>
            <a:pPr lvl="1"/>
            <a:r>
              <a:rPr lang="en-GB" dirty="0"/>
              <a:t>For any two sequences of access to the array of the same length, the access pattern seen by Eavesdropper are indistinguishable </a:t>
            </a:r>
          </a:p>
        </p:txBody>
      </p:sp>
    </p:spTree>
    <p:extLst>
      <p:ext uri="{BB962C8B-B14F-4D97-AF65-F5344CB8AC3E}">
        <p14:creationId xmlns:p14="http://schemas.microsoft.com/office/powerpoint/2010/main" val="149723957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64974" y="1761528"/>
            <a:ext cx="1572382" cy="1284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2611196">
            <a:off x="7186588" y="1465177"/>
            <a:ext cx="2872102" cy="2872102"/>
          </a:xfrm>
          <a:prstGeom prst="rect">
            <a:avLst/>
          </a:prstGeom>
        </p:spPr>
      </p:pic>
      <p:pic>
        <p:nvPicPr>
          <p:cNvPr id="4" name="Picture 3" descr="mode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41" y="492142"/>
            <a:ext cx="6580889" cy="502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015" y="4111959"/>
            <a:ext cx="1606565" cy="185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9533" y="248796"/>
            <a:ext cx="43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2882619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Bandwidth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important performance metric is the </a:t>
            </a:r>
            <a:r>
              <a:rPr lang="en-US" i="1" dirty="0"/>
              <a:t>bandwidth overhead.</a:t>
            </a:r>
            <a:endParaRPr lang="en-GB" dirty="0"/>
          </a:p>
          <a:p>
            <a:r>
              <a:rPr lang="en-GB" dirty="0"/>
              <a:t>If after </a:t>
            </a:r>
            <a:r>
              <a:rPr lang="en-GB" i="1" dirty="0"/>
              <a:t>N</a:t>
            </a:r>
            <a:r>
              <a:rPr lang="en-GB" dirty="0"/>
              <a:t> accesses the ORAM makes </a:t>
            </a:r>
            <a:r>
              <a:rPr lang="en-GB" i="1" dirty="0"/>
              <a:t>M</a:t>
            </a:r>
            <a:r>
              <a:rPr lang="en-GB" dirty="0"/>
              <a:t> probes, then</a:t>
            </a:r>
            <a:br>
              <a:rPr lang="en-GB" dirty="0"/>
            </a:br>
            <a:r>
              <a:rPr lang="en-GB" dirty="0"/>
              <a:t>			Overhead = </a:t>
            </a:r>
            <a:r>
              <a:rPr lang="en-GB" i="1" dirty="0"/>
              <a:t>M / N</a:t>
            </a:r>
          </a:p>
        </p:txBody>
      </p:sp>
    </p:spTree>
    <p:extLst>
      <p:ext uri="{BB962C8B-B14F-4D97-AF65-F5344CB8AC3E}">
        <p14:creationId xmlns:p14="http://schemas.microsoft.com/office/powerpoint/2010/main" val="15512312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Connectivity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Input</a:t>
            </a:r>
            <a:r>
              <a:rPr lang="en-US" kern="0" dirty="0">
                <a:latin typeface="+mn-lt"/>
              </a:rPr>
              <a:t>: Empty graph on </a:t>
            </a:r>
            <a:r>
              <a:rPr lang="en-US" i="1" kern="0" dirty="0">
                <a:latin typeface="+mn-lt"/>
              </a:rPr>
              <a:t>n </a:t>
            </a:r>
            <a:r>
              <a:rPr lang="en-US" kern="0" dirty="0">
                <a:latin typeface="+mn-lt"/>
              </a:rPr>
              <a:t>nodes.</a:t>
            </a:r>
            <a:endParaRPr lang="da-DK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</a:rPr>
              <a:t>u</a:t>
            </a:r>
            <a:r>
              <a:rPr lang="da-DK" kern="0" dirty="0" err="1">
                <a:solidFill>
                  <a:srgbClr val="3737FF"/>
                </a:solidFill>
              </a:rPr>
              <a:t>,</a:t>
            </a:r>
            <a:r>
              <a:rPr lang="da-DK" i="1" kern="0" dirty="0" err="1">
                <a:solidFill>
                  <a:srgbClr val="3737FF"/>
                </a:solidFill>
              </a:rPr>
              <a:t>v</a:t>
            </a:r>
            <a:r>
              <a:rPr lang="da-DK" kern="0" dirty="0">
                <a:solidFill>
                  <a:srgbClr val="3737FF"/>
                </a:solidFill>
              </a:rPr>
              <a:t>): </a:t>
            </a:r>
            <a:r>
              <a:rPr lang="da-DK" kern="0" dirty="0" err="1"/>
              <a:t>Add</a:t>
            </a:r>
            <a:r>
              <a:rPr lang="da-DK" kern="0" dirty="0"/>
              <a:t> </a:t>
            </a:r>
            <a:r>
              <a:rPr lang="da-DK" kern="0" dirty="0" err="1"/>
              <a:t>edge</a:t>
            </a:r>
            <a:r>
              <a:rPr lang="da-DK" kern="0" dirty="0"/>
              <a:t> </a:t>
            </a:r>
            <a:r>
              <a:rPr lang="da-DK" i="1" kern="0" dirty="0"/>
              <a:t>u</a:t>
            </a:r>
            <a:r>
              <a:rPr lang="da-DK" kern="0" dirty="0"/>
              <a:t> to </a:t>
            </a:r>
            <a:r>
              <a:rPr lang="da-DK" i="1" kern="0" dirty="0"/>
              <a:t>v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Query(</a:t>
            </a:r>
            <a:r>
              <a:rPr lang="da-DK" i="1" kern="0" dirty="0" err="1">
                <a:solidFill>
                  <a:srgbClr val="3737FF"/>
                </a:solidFill>
              </a:rPr>
              <a:t>u,v</a:t>
            </a:r>
            <a:r>
              <a:rPr lang="da-DK" kern="0" dirty="0">
                <a:solidFill>
                  <a:srgbClr val="3737FF"/>
                </a:solidFill>
              </a:rPr>
              <a:t>): </a:t>
            </a:r>
            <a:r>
              <a:rPr lang="en-US" kern="0" dirty="0"/>
              <a:t>Is there a path from </a:t>
            </a:r>
            <a:r>
              <a:rPr lang="en-US" i="1" kern="0" dirty="0"/>
              <a:t>u</a:t>
            </a:r>
            <a:r>
              <a:rPr lang="en-US" kern="0" dirty="0"/>
              <a:t> to </a:t>
            </a:r>
            <a:r>
              <a:rPr lang="en-US" i="1" kern="0" dirty="0"/>
              <a:t>v</a:t>
            </a:r>
            <a:r>
              <a:rPr lang="en-US" kern="0" dirty="0"/>
              <a:t>?</a:t>
            </a:r>
            <a:endParaRPr lang="da-DK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Examples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9B4DE6-2B12-4541-A722-9C1F63D18F7B}"/>
              </a:ext>
            </a:extLst>
          </p:cNvPr>
          <p:cNvCxnSpPr>
            <a:stCxn id="22" idx="2"/>
            <a:endCxn id="19" idx="5"/>
          </p:cNvCxnSpPr>
          <p:nvPr/>
        </p:nvCxnSpPr>
        <p:spPr bwMode="auto">
          <a:xfrm flipH="1" flipV="1">
            <a:off x="4054753" y="4805321"/>
            <a:ext cx="1339396" cy="478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8422AA-A633-C24D-A33E-6968D7099D5A}"/>
              </a:ext>
            </a:extLst>
          </p:cNvPr>
          <p:cNvCxnSpPr>
            <a:stCxn id="18" idx="6"/>
            <a:endCxn id="20" idx="2"/>
          </p:cNvCxnSpPr>
          <p:nvPr/>
        </p:nvCxnSpPr>
        <p:spPr bwMode="auto">
          <a:xfrm>
            <a:off x="3854379" y="3882444"/>
            <a:ext cx="2390001" cy="21844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49C01E-FE1A-9D42-B92B-212F85918061}"/>
              </a:ext>
            </a:extLst>
          </p:cNvPr>
          <p:cNvGrpSpPr/>
          <p:nvPr/>
        </p:nvGrpSpPr>
        <p:grpSpPr>
          <a:xfrm>
            <a:off x="2862027" y="4100884"/>
            <a:ext cx="3621113" cy="1337807"/>
            <a:chOff x="2862027" y="4100884"/>
            <a:chExt cx="3621113" cy="13378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71B4CF-CCD8-024A-8F00-635F8ABDBF92}"/>
                </a:ext>
              </a:extLst>
            </p:cNvPr>
            <p:cNvCxnSpPr>
              <a:stCxn id="17" idx="7"/>
              <a:endCxn id="19" idx="3"/>
            </p:cNvCxnSpPr>
            <p:nvPr/>
          </p:nvCxnSpPr>
          <p:spPr bwMode="auto">
            <a:xfrm flipV="1">
              <a:off x="2862027" y="4805321"/>
              <a:ext cx="855068" cy="27180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893A61B-8D1A-5B40-B11C-12D53B2F5007}"/>
                </a:ext>
              </a:extLst>
            </p:cNvPr>
            <p:cNvCxnSpPr>
              <a:stCxn id="19" idx="0"/>
              <a:endCxn id="18" idx="4"/>
            </p:cNvCxnSpPr>
            <p:nvPr/>
          </p:nvCxnSpPr>
          <p:spPr bwMode="auto">
            <a:xfrm flipH="1" flipV="1">
              <a:off x="3615619" y="4100884"/>
              <a:ext cx="270305" cy="33153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FF2059F-522E-2F4E-A03F-F636D00CF16A}"/>
                </a:ext>
              </a:extLst>
            </p:cNvPr>
            <p:cNvCxnSpPr>
              <a:stCxn id="20" idx="4"/>
              <a:endCxn id="22" idx="7"/>
            </p:cNvCxnSpPr>
            <p:nvPr/>
          </p:nvCxnSpPr>
          <p:spPr bwMode="auto">
            <a:xfrm flipH="1">
              <a:off x="5801738" y="4319324"/>
              <a:ext cx="681402" cy="81044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458CF7-F881-D84A-BBE5-098C2E1B8C35}"/>
                </a:ext>
              </a:extLst>
            </p:cNvPr>
            <p:cNvCxnSpPr>
              <a:stCxn id="19" idx="6"/>
              <a:endCxn id="20" idx="3"/>
            </p:cNvCxnSpPr>
            <p:nvPr/>
          </p:nvCxnSpPr>
          <p:spPr bwMode="auto">
            <a:xfrm flipV="1">
              <a:off x="4124684" y="4255344"/>
              <a:ext cx="2189627" cy="39551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7A1EDF-B49A-B042-9ADD-F8FDE8989E71}"/>
                </a:ext>
              </a:extLst>
            </p:cNvPr>
            <p:cNvCxnSpPr>
              <a:stCxn id="17" idx="6"/>
              <a:endCxn id="22" idx="3"/>
            </p:cNvCxnSpPr>
            <p:nvPr/>
          </p:nvCxnSpPr>
          <p:spPr bwMode="auto">
            <a:xfrm>
              <a:off x="2931958" y="5231585"/>
              <a:ext cx="2532122" cy="20710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1F0037-032A-724A-86B3-5FE36E66ACA8}"/>
              </a:ext>
            </a:extLst>
          </p:cNvPr>
          <p:cNvCxnSpPr>
            <a:stCxn id="20" idx="6"/>
            <a:endCxn id="21" idx="2"/>
          </p:cNvCxnSpPr>
          <p:nvPr/>
        </p:nvCxnSpPr>
        <p:spPr bwMode="auto">
          <a:xfrm flipV="1">
            <a:off x="6721900" y="3888046"/>
            <a:ext cx="714409" cy="21283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CBB8C-BFED-744D-835C-E23926538CF0}"/>
              </a:ext>
            </a:extLst>
          </p:cNvPr>
          <p:cNvGrpSpPr/>
          <p:nvPr/>
        </p:nvGrpSpPr>
        <p:grpSpPr>
          <a:xfrm>
            <a:off x="2454438" y="3664004"/>
            <a:ext cx="5497891" cy="1838667"/>
            <a:chOff x="2454438" y="3664004"/>
            <a:chExt cx="5497891" cy="18386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7E4529-0B0F-3449-86D7-27D6AB02C3CA}"/>
                </a:ext>
              </a:extLst>
            </p:cNvPr>
            <p:cNvSpPr/>
            <p:nvPr/>
          </p:nvSpPr>
          <p:spPr bwMode="auto">
            <a:xfrm>
              <a:off x="2454438" y="501314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F1FC82-F816-9446-B1EB-434E83A0A0BC}"/>
                </a:ext>
              </a:extLst>
            </p:cNvPr>
            <p:cNvSpPr/>
            <p:nvPr/>
          </p:nvSpPr>
          <p:spPr bwMode="auto">
            <a:xfrm>
              <a:off x="3376859" y="3664004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EE53DF-DD83-3C4D-9887-FEC4E4A56378}"/>
                </a:ext>
              </a:extLst>
            </p:cNvPr>
            <p:cNvSpPr/>
            <p:nvPr/>
          </p:nvSpPr>
          <p:spPr bwMode="auto">
            <a:xfrm>
              <a:off x="3647164" y="4432421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104BBC-E7B2-CF4E-B151-ADD5E442E49D}"/>
                </a:ext>
              </a:extLst>
            </p:cNvPr>
            <p:cNvSpPr/>
            <p:nvPr/>
          </p:nvSpPr>
          <p:spPr bwMode="auto">
            <a:xfrm>
              <a:off x="6244380" y="3882444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BB041F-FF48-E446-B6FC-ECC184A612E2}"/>
                </a:ext>
              </a:extLst>
            </p:cNvPr>
            <p:cNvSpPr/>
            <p:nvPr/>
          </p:nvSpPr>
          <p:spPr bwMode="auto">
            <a:xfrm>
              <a:off x="7436309" y="3669606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30C713-B3EC-F745-A1AE-F0F403654ADA}"/>
                </a:ext>
              </a:extLst>
            </p:cNvPr>
            <p:cNvSpPr/>
            <p:nvPr/>
          </p:nvSpPr>
          <p:spPr bwMode="auto">
            <a:xfrm>
              <a:off x="5394149" y="5065791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28682B-33C8-5942-8EF2-963E1E5BD20B}"/>
                </a:ext>
              </a:extLst>
            </p:cNvPr>
            <p:cNvSpPr txBox="1"/>
            <p:nvPr/>
          </p:nvSpPr>
          <p:spPr>
            <a:xfrm>
              <a:off x="2525821" y="5029000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D4CE8F-1286-C34B-BFA9-E2B32DA8711B}"/>
                </a:ext>
              </a:extLst>
            </p:cNvPr>
            <p:cNvSpPr txBox="1"/>
            <p:nvPr/>
          </p:nvSpPr>
          <p:spPr>
            <a:xfrm>
              <a:off x="3712271" y="4448798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363968-269E-A949-AACA-99C22EE05B2B}"/>
                </a:ext>
              </a:extLst>
            </p:cNvPr>
            <p:cNvSpPr txBox="1"/>
            <p:nvPr/>
          </p:nvSpPr>
          <p:spPr>
            <a:xfrm>
              <a:off x="3439284" y="3706376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4E834A-4437-9D4D-9F13-6434892C3333}"/>
                </a:ext>
              </a:extLst>
            </p:cNvPr>
            <p:cNvSpPr txBox="1"/>
            <p:nvPr/>
          </p:nvSpPr>
          <p:spPr>
            <a:xfrm>
              <a:off x="5470625" y="5084176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17C345-E155-2448-9AB7-7757B6402E21}"/>
                </a:ext>
              </a:extLst>
            </p:cNvPr>
            <p:cNvSpPr txBox="1"/>
            <p:nvPr/>
          </p:nvSpPr>
          <p:spPr>
            <a:xfrm>
              <a:off x="6315240" y="3899964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A7F33C-6557-5E4D-9510-1F82CDC426DA}"/>
                </a:ext>
              </a:extLst>
            </p:cNvPr>
            <p:cNvSpPr txBox="1"/>
            <p:nvPr/>
          </p:nvSpPr>
          <p:spPr>
            <a:xfrm>
              <a:off x="7526942" y="3696751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40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Upper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Goldreich</a:t>
            </a:r>
            <a:r>
              <a:rPr lang="en-GB" dirty="0"/>
              <a:t>, </a:t>
            </a:r>
            <a:r>
              <a:rPr lang="en-GB" dirty="0" err="1"/>
              <a:t>Ostrovsky</a:t>
            </a:r>
            <a:r>
              <a:rPr lang="en-GB" dirty="0"/>
              <a:t>, 1996: </a:t>
            </a:r>
            <a:r>
              <a:rPr lang="en-GB" i="1" dirty="0"/>
              <a:t>poly(log(N))</a:t>
            </a:r>
          </a:p>
          <a:p>
            <a:r>
              <a:rPr lang="en-GB" dirty="0"/>
              <a:t>A </a:t>
            </a:r>
            <a:r>
              <a:rPr lang="en-GB" b="1" dirty="0"/>
              <a:t>lot</a:t>
            </a:r>
            <a:r>
              <a:rPr lang="en-GB" dirty="0"/>
              <a:t> of research on more efficient ORAMs  </a:t>
            </a:r>
          </a:p>
          <a:p>
            <a:r>
              <a:rPr lang="en-GB" dirty="0" err="1"/>
              <a:t>optORAMa</a:t>
            </a:r>
            <a:r>
              <a:rPr lang="en-GB" dirty="0"/>
              <a:t>, 2018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Asharov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Komargodski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Lin, Nayak, Shi]	</a:t>
            </a:r>
          </a:p>
          <a:p>
            <a:pPr lvl="1"/>
            <a:r>
              <a:rPr lang="en-GB" dirty="0"/>
              <a:t>Overhead log(N)</a:t>
            </a:r>
            <a:endParaRPr lang="en-GB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21216756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11" y="576721"/>
            <a:ext cx="6580889" cy="5028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Oblivious RAM,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85" y="4196538"/>
            <a:ext cx="1606565" cy="185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219768" y="2324042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Array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687374" y="208488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 rot="18891588">
            <a:off x="4249302" y="1979197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Probes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6711" y="5629616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Client 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5803" y="333375"/>
            <a:ext cx="43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2320107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70" y="274638"/>
            <a:ext cx="8736990" cy="1143000"/>
          </a:xfrm>
        </p:spPr>
        <p:txBody>
          <a:bodyPr>
            <a:noAutofit/>
          </a:bodyPr>
          <a:lstStyle/>
          <a:p>
            <a:r>
              <a:rPr lang="en-GB" dirty="0"/>
              <a:t>Proof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Simple case: </a:t>
            </a:r>
          </a:p>
          <a:p>
            <a:pPr lvl="1"/>
            <a:r>
              <a:rPr lang="en-GB" dirty="0">
                <a:effectLst>
                  <a:outerShdw blurRad="50800" dist="38100" dir="2700000" algn="tl" rotWithShape="0">
                    <a:srgbClr val="FF0000">
                      <a:alpha val="0"/>
                    </a:srgbClr>
                  </a:outerShdw>
                </a:effectLst>
              </a:rPr>
              <a:t>No client memory</a:t>
            </a:r>
          </a:p>
          <a:p>
            <a:pPr lvl="1"/>
            <a:r>
              <a:rPr lang="en-GB">
                <a:effectLst>
                  <a:outerShdw blurRad="50800" dist="38100" dir="2700000" algn="tl" rotWithShape="0">
                    <a:srgbClr val="FF0000">
                      <a:alpha val="0"/>
                    </a:srgbClr>
                  </a:outerShdw>
                </a:effectLst>
              </a:rPr>
              <a:t>Perfect obliviousness</a:t>
            </a:r>
            <a:endParaRPr lang="en-GB" dirty="0">
              <a:effectLst>
                <a:outerShdw blurRad="50800" dist="38100" dir="2700000" algn="tl" rotWithShape="0">
                  <a:srgbClr val="FF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647652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218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w(1,r</a:t>
            </a:r>
            <a:r>
              <a:rPr lang="en-GB" sz="1100" b="1" baseline="-25000" dirty="0"/>
              <a:t>1</a:t>
            </a:r>
            <a:r>
              <a:rPr lang="en-GB" sz="1100" dirty="0"/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8051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w(2,r</a:t>
            </a:r>
            <a:r>
              <a:rPr lang="en-GB" sz="1100" b="1" baseline="-25000" dirty="0"/>
              <a:t>2</a:t>
            </a:r>
            <a:r>
              <a:rPr lang="en-GB" sz="1100" dirty="0"/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31898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w(3,r</a:t>
            </a:r>
            <a:r>
              <a:rPr lang="en-GB" sz="1100" b="1" baseline="-25000" dirty="0"/>
              <a:t>3</a:t>
            </a:r>
            <a:r>
              <a:rPr lang="en-GB" sz="1100" dirty="0"/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85731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w(4,r</a:t>
            </a:r>
            <a:r>
              <a:rPr lang="en-GB" sz="1100" b="1" baseline="-25000" dirty="0"/>
              <a:t>4</a:t>
            </a:r>
            <a:r>
              <a:rPr lang="en-GB" sz="1100" dirty="0"/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49165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w(5,r</a:t>
            </a:r>
            <a:r>
              <a:rPr lang="en-GB" sz="1100" b="1" baseline="-25000" dirty="0"/>
              <a:t>5</a:t>
            </a:r>
            <a:r>
              <a:rPr lang="en-GB" sz="1100" dirty="0"/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02998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w(6,r</a:t>
            </a:r>
            <a:r>
              <a:rPr lang="en-GB" sz="1100" b="1" baseline="-25000" dirty="0"/>
              <a:t>6</a:t>
            </a:r>
            <a:r>
              <a:rPr lang="en-GB" sz="1100" dirty="0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56845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w(7,r</a:t>
            </a:r>
            <a:r>
              <a:rPr lang="en-GB" sz="1100" b="1" baseline="-25000" dirty="0"/>
              <a:t>7</a:t>
            </a:r>
            <a:r>
              <a:rPr lang="en-GB" sz="1100" dirty="0"/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10678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w(8,r</a:t>
            </a:r>
            <a:r>
              <a:rPr lang="en-GB" sz="1100" b="1" baseline="-25000" dirty="0"/>
              <a:t>8</a:t>
            </a:r>
            <a:r>
              <a:rPr lang="en-GB" sz="1100" dirty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64512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r(1)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18345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r(2)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2192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r(3)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26025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r(4)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89459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r(5)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43292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r(6)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97139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r(7)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850972" y="5716204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r(8)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248074" y="1476709"/>
            <a:ext cx="5079867" cy="2635305"/>
          </a:xfrm>
          <a:prstGeom prst="wedgeRoundRectCallout">
            <a:avLst>
              <a:gd name="adj1" fmla="val 3791"/>
              <a:gd name="adj2" fmla="val 1052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many times must the read-sequence probe a cell which was last time probed during the write-sequence?</a:t>
            </a:r>
          </a:p>
        </p:txBody>
      </p:sp>
      <p:grpSp>
        <p:nvGrpSpPr>
          <p:cNvPr id="46" name="Group 45"/>
          <p:cNvGrpSpPr/>
          <p:nvPr/>
        </p:nvGrpSpPr>
        <p:grpSpPr>
          <a:xfrm flipV="1">
            <a:off x="524218" y="984251"/>
            <a:ext cx="8880588" cy="341042"/>
            <a:chOff x="143218" y="1325292"/>
            <a:chExt cx="8880588" cy="41170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668762" y="1325292"/>
              <a:ext cx="43550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43218" y="1325292"/>
              <a:ext cx="43550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rved Up Arrow 44"/>
            <p:cNvSpPr/>
            <p:nvPr/>
          </p:nvSpPr>
          <p:spPr>
            <a:xfrm>
              <a:off x="3878867" y="1441407"/>
              <a:ext cx="1409290" cy="295594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3" descr="Screen Shot 2018-08-14 at 21.2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37" y="4299716"/>
            <a:ext cx="6629400" cy="3289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Oval 40"/>
          <p:cNvSpPr/>
          <p:nvPr/>
        </p:nvSpPr>
        <p:spPr>
          <a:xfrm>
            <a:off x="4568242" y="553795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75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20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7034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088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74714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3814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9198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4582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9966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5349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0732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6117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1500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78442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3227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86122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83995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4218" y="920750"/>
            <a:ext cx="8880588" cy="404542"/>
            <a:chOff x="143218" y="920750"/>
            <a:chExt cx="8880588" cy="40454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68762" y="1325292"/>
              <a:ext cx="43550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3218" y="1325292"/>
              <a:ext cx="43550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rved Up Arrow 22"/>
            <p:cNvSpPr/>
            <p:nvPr/>
          </p:nvSpPr>
          <p:spPr>
            <a:xfrm flipV="1">
              <a:off x="3878867" y="920750"/>
              <a:ext cx="1409290" cy="298407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568242" y="553795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86C849A-8A47-DD47-B26B-ABEEC9DC9640}"/>
              </a:ext>
            </a:extLst>
          </p:cNvPr>
          <p:cNvSpPr/>
          <p:nvPr/>
        </p:nvSpPr>
        <p:spPr>
          <a:xfrm>
            <a:off x="2248074" y="1476709"/>
            <a:ext cx="5079867" cy="2635305"/>
          </a:xfrm>
          <a:prstGeom prst="wedgeRoundRectCallout">
            <a:avLst>
              <a:gd name="adj1" fmla="val 3791"/>
              <a:gd name="adj2" fmla="val 1052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many times must the last half probe a cell which was last time probed during the first half?</a:t>
            </a:r>
          </a:p>
        </p:txBody>
      </p:sp>
    </p:spTree>
    <p:extLst>
      <p:ext uri="{BB962C8B-B14F-4D97-AF65-F5344CB8AC3E}">
        <p14:creationId xmlns:p14="http://schemas.microsoft.com/office/powerpoint/2010/main" val="2969211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43" y="514176"/>
            <a:ext cx="6580889" cy="502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717" y="4133993"/>
            <a:ext cx="1606565" cy="185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137200" y="2261497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Array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604806" y="2022335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 rot="18891588">
            <a:off x="4166734" y="1916652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Probes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013255" y="3730562"/>
            <a:ext cx="1212675" cy="806860"/>
          </a:xfrm>
          <a:prstGeom prst="cloudCallout">
            <a:avLst>
              <a:gd name="adj1" fmla="val -53116"/>
              <a:gd name="adj2" fmla="val 601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8?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3235" y="270830"/>
            <a:ext cx="43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7064356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24218" y="920750"/>
            <a:ext cx="8880588" cy="404542"/>
            <a:chOff x="143218" y="920750"/>
            <a:chExt cx="8880588" cy="40454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68762" y="1325292"/>
              <a:ext cx="43550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43218" y="1325292"/>
              <a:ext cx="43550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rved Up Arrow 43"/>
            <p:cNvSpPr/>
            <p:nvPr/>
          </p:nvSpPr>
          <p:spPr>
            <a:xfrm flipV="1">
              <a:off x="3878867" y="920750"/>
              <a:ext cx="1409290" cy="298407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4568242" y="553795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EC150606-2A8B-5240-B9B6-9108CA89B9DB}"/>
              </a:ext>
            </a:extLst>
          </p:cNvPr>
          <p:cNvSpPr/>
          <p:nvPr/>
        </p:nvSpPr>
        <p:spPr>
          <a:xfrm>
            <a:off x="2248074" y="1476709"/>
            <a:ext cx="5079867" cy="2635305"/>
          </a:xfrm>
          <a:prstGeom prst="wedgeRoundRectCallout">
            <a:avLst>
              <a:gd name="adj1" fmla="val 3791"/>
              <a:gd name="adj2" fmla="val 1052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many times must the last half probe a cell which was last time probed during the first half?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D62F27-E329-4044-95F1-1E6FA2C82D51}"/>
              </a:ext>
            </a:extLst>
          </p:cNvPr>
          <p:cNvSpPr/>
          <p:nvPr/>
        </p:nvSpPr>
        <p:spPr>
          <a:xfrm>
            <a:off x="51320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1FD93F-2F1F-3E4A-9392-B5912753E6CA}"/>
              </a:ext>
            </a:extLst>
          </p:cNvPr>
          <p:cNvSpPr/>
          <p:nvPr/>
        </p:nvSpPr>
        <p:spPr>
          <a:xfrm>
            <a:off x="1067034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CE75E0-48EF-5245-AE9E-8E327251DD9F}"/>
              </a:ext>
            </a:extLst>
          </p:cNvPr>
          <p:cNvSpPr/>
          <p:nvPr/>
        </p:nvSpPr>
        <p:spPr>
          <a:xfrm>
            <a:off x="162088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3A8403-F5BB-0E47-94F4-945CD5FEFA11}"/>
              </a:ext>
            </a:extLst>
          </p:cNvPr>
          <p:cNvSpPr/>
          <p:nvPr/>
        </p:nvSpPr>
        <p:spPr>
          <a:xfrm>
            <a:off x="2174714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3A3214A-7586-2245-B513-493332CF6A6E}"/>
              </a:ext>
            </a:extLst>
          </p:cNvPr>
          <p:cNvSpPr/>
          <p:nvPr/>
        </p:nvSpPr>
        <p:spPr>
          <a:xfrm>
            <a:off x="273814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0C97D9-7068-BB41-B19B-58B222E0FE43}"/>
              </a:ext>
            </a:extLst>
          </p:cNvPr>
          <p:cNvSpPr/>
          <p:nvPr/>
        </p:nvSpPr>
        <p:spPr>
          <a:xfrm>
            <a:off x="329198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6BC566-E2EB-4140-849D-511469476460}"/>
              </a:ext>
            </a:extLst>
          </p:cNvPr>
          <p:cNvSpPr/>
          <p:nvPr/>
        </p:nvSpPr>
        <p:spPr>
          <a:xfrm>
            <a:off x="384582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FB5AEE-2708-4246-BEFB-0964D624C989}"/>
              </a:ext>
            </a:extLst>
          </p:cNvPr>
          <p:cNvSpPr/>
          <p:nvPr/>
        </p:nvSpPr>
        <p:spPr>
          <a:xfrm>
            <a:off x="4399661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D45164-8B98-4040-B80C-1F4F69104CBE}"/>
              </a:ext>
            </a:extLst>
          </p:cNvPr>
          <p:cNvSpPr/>
          <p:nvPr/>
        </p:nvSpPr>
        <p:spPr>
          <a:xfrm>
            <a:off x="495349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83450F-39BE-8D4F-A582-8C162A75942A}"/>
              </a:ext>
            </a:extLst>
          </p:cNvPr>
          <p:cNvSpPr/>
          <p:nvPr/>
        </p:nvSpPr>
        <p:spPr>
          <a:xfrm>
            <a:off x="550732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F1616E-3281-A347-A490-28BE3E71F5CF}"/>
              </a:ext>
            </a:extLst>
          </p:cNvPr>
          <p:cNvSpPr/>
          <p:nvPr/>
        </p:nvSpPr>
        <p:spPr>
          <a:xfrm>
            <a:off x="606117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5585131-A91E-AC46-A685-A9B0B06D352E}"/>
              </a:ext>
            </a:extLst>
          </p:cNvPr>
          <p:cNvSpPr/>
          <p:nvPr/>
        </p:nvSpPr>
        <p:spPr>
          <a:xfrm>
            <a:off x="6615008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D9005F-424F-6645-80F2-80DEEA7F98C2}"/>
              </a:ext>
            </a:extLst>
          </p:cNvPr>
          <p:cNvSpPr/>
          <p:nvPr/>
        </p:nvSpPr>
        <p:spPr>
          <a:xfrm>
            <a:off x="7178442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3EDE20-CC65-904D-90C9-E431ABB030A6}"/>
              </a:ext>
            </a:extLst>
          </p:cNvPr>
          <p:cNvSpPr/>
          <p:nvPr/>
        </p:nvSpPr>
        <p:spPr>
          <a:xfrm>
            <a:off x="773227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454AF4-851E-A84E-9E04-B8C8CC09EDE7}"/>
              </a:ext>
            </a:extLst>
          </p:cNvPr>
          <p:cNvSpPr/>
          <p:nvPr/>
        </p:nvSpPr>
        <p:spPr>
          <a:xfrm>
            <a:off x="8286122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869868-1278-B349-ACAC-F93F71B36E3F}"/>
              </a:ext>
            </a:extLst>
          </p:cNvPr>
          <p:cNvSpPr/>
          <p:nvPr/>
        </p:nvSpPr>
        <p:spPr>
          <a:xfrm>
            <a:off x="8839955" y="5710297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</p:spTree>
    <p:extLst>
      <p:ext uri="{BB962C8B-B14F-4D97-AF65-F5344CB8AC3E}">
        <p14:creationId xmlns:p14="http://schemas.microsoft.com/office/powerpoint/2010/main" val="3063102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218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w(1,r</a:t>
            </a:r>
            <a:r>
              <a:rPr lang="en-GB" sz="1100" b="1" baseline="-25000" dirty="0"/>
              <a:t>1</a:t>
            </a:r>
            <a:r>
              <a:rPr lang="en-GB" sz="1100" dirty="0"/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8051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w(2,r</a:t>
            </a:r>
            <a:r>
              <a:rPr lang="en-GB" sz="1100" b="1" baseline="-25000" dirty="0"/>
              <a:t>2</a:t>
            </a:r>
            <a:r>
              <a:rPr lang="en-GB" sz="1100" dirty="0"/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31898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w(3,r</a:t>
            </a:r>
            <a:r>
              <a:rPr lang="en-GB" sz="1100" b="1" baseline="-25000" dirty="0"/>
              <a:t>3</a:t>
            </a:r>
            <a:r>
              <a:rPr lang="en-GB" sz="1100" dirty="0"/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85731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w(4,r</a:t>
            </a:r>
            <a:r>
              <a:rPr lang="en-GB" sz="1100" b="1" baseline="-25000" dirty="0"/>
              <a:t>4</a:t>
            </a:r>
            <a:r>
              <a:rPr lang="en-GB" sz="1100" dirty="0"/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64564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w(5,r</a:t>
            </a:r>
            <a:r>
              <a:rPr lang="en-GB" sz="1100" b="1" baseline="-25000" dirty="0"/>
              <a:t>5</a:t>
            </a:r>
            <a:r>
              <a:rPr lang="en-GB" sz="1100" dirty="0"/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18397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w(6,r</a:t>
            </a:r>
            <a:r>
              <a:rPr lang="en-GB" sz="1100" b="1" baseline="-25000" dirty="0"/>
              <a:t>6</a:t>
            </a:r>
            <a:r>
              <a:rPr lang="en-GB" sz="1100" dirty="0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72244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w(7,r</a:t>
            </a:r>
            <a:r>
              <a:rPr lang="en-GB" sz="1100" b="1" baseline="-25000" dirty="0"/>
              <a:t>7</a:t>
            </a:r>
            <a:r>
              <a:rPr lang="en-GB" sz="1100" dirty="0"/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26077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w(8,r</a:t>
            </a:r>
            <a:r>
              <a:rPr lang="en-GB" sz="1100" b="1" baseline="-25000" dirty="0"/>
              <a:t>8</a:t>
            </a:r>
            <a:r>
              <a:rPr lang="en-GB" sz="1100" dirty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4564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r(1)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98397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r(2)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2244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r(3)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06077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r(4)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89459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r(5)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43292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r(6)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97139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r(7)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850972" y="5720127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r(8)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648851" y="2464190"/>
            <a:ext cx="5079867" cy="2635305"/>
          </a:xfrm>
          <a:prstGeom prst="wedgeRoundRectCallout">
            <a:avLst>
              <a:gd name="adj1" fmla="val -8616"/>
              <a:gd name="adj2" fmla="val 686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many times must the first read-sequence probe a cell which was last time probed during the first write-sequence?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086144" y="2464190"/>
            <a:ext cx="5079867" cy="2635305"/>
          </a:xfrm>
          <a:prstGeom prst="wedgeRoundRectCallout">
            <a:avLst>
              <a:gd name="adj1" fmla="val 11121"/>
              <a:gd name="adj2" fmla="val 682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many times must the second read-sequence probe a cell which was last time probed during the second write-sequence?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796219" y="2256607"/>
            <a:ext cx="2135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4219" y="2256607"/>
            <a:ext cx="2186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urved Up Arrow 42"/>
          <p:cNvSpPr/>
          <p:nvPr/>
        </p:nvSpPr>
        <p:spPr>
          <a:xfrm flipV="1">
            <a:off x="2006272" y="1841501"/>
            <a:ext cx="1409290" cy="32391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241114" y="2258680"/>
            <a:ext cx="2135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69114" y="2258680"/>
            <a:ext cx="2186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rved Up Arrow 45"/>
          <p:cNvSpPr/>
          <p:nvPr/>
        </p:nvSpPr>
        <p:spPr>
          <a:xfrm flipV="1">
            <a:off x="6484814" y="1841501"/>
            <a:ext cx="1409290" cy="31642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43295" y="1441407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6821837" y="1441407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3699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  <p:bldP spid="2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rved Up Arrow 30"/>
          <p:cNvSpPr/>
          <p:nvPr/>
        </p:nvSpPr>
        <p:spPr>
          <a:xfrm flipV="1">
            <a:off x="2006272" y="1841501"/>
            <a:ext cx="1409290" cy="32391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flipV="1">
            <a:off x="6484814" y="1841501"/>
            <a:ext cx="1409290" cy="31642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43295" y="1441407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6821837" y="1441407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241004" y="2897403"/>
            <a:ext cx="5079867" cy="2635305"/>
          </a:xfrm>
          <a:prstGeom prst="wedgeRoundRectCallout">
            <a:avLst>
              <a:gd name="adj1" fmla="val -307"/>
              <a:gd name="adj2" fmla="val -868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 probes counted in different circles are distinct!</a:t>
            </a:r>
            <a:r>
              <a:rPr lang="en-GB" sz="2800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4218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8051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31898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85731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9165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02998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56845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10678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964512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18345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72192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26025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89459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43292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297139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850972" y="575017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49762" y="1325292"/>
            <a:ext cx="4355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4218" y="1325292"/>
            <a:ext cx="4355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96219" y="2256607"/>
            <a:ext cx="2135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4219" y="2256607"/>
            <a:ext cx="2186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241114" y="2258680"/>
            <a:ext cx="2135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9114" y="2258680"/>
            <a:ext cx="21866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rved Up Arrow 32"/>
          <p:cNvSpPr/>
          <p:nvPr/>
        </p:nvSpPr>
        <p:spPr>
          <a:xfrm flipV="1">
            <a:off x="4259867" y="920751"/>
            <a:ext cx="1409290" cy="29840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68242" y="553795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55376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201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w(1,r</a:t>
            </a:r>
            <a:r>
              <a:rPr lang="en-GB" sz="1100" b="1" baseline="-25000" dirty="0"/>
              <a:t>1</a:t>
            </a:r>
            <a:r>
              <a:rPr lang="en-GB" sz="1100" dirty="0"/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7034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w(2,r</a:t>
            </a:r>
            <a:r>
              <a:rPr lang="en-GB" sz="1100" b="1" baseline="-25000" dirty="0"/>
              <a:t>2</a:t>
            </a:r>
            <a:r>
              <a:rPr lang="en-GB" sz="1100" dirty="0"/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43110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w(3,r</a:t>
            </a:r>
            <a:r>
              <a:rPr lang="en-GB" sz="1100" b="1" baseline="-25000" dirty="0"/>
              <a:t>3</a:t>
            </a:r>
            <a:r>
              <a:rPr lang="en-GB" sz="1100" dirty="0"/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96943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w(4,r</a:t>
            </a:r>
            <a:r>
              <a:rPr lang="en-GB" sz="1100" b="1" baseline="-25000" dirty="0"/>
              <a:t>4</a:t>
            </a:r>
            <a:r>
              <a:rPr lang="en-GB" sz="1100" dirty="0"/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53547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w(5,r</a:t>
            </a:r>
            <a:r>
              <a:rPr lang="en-GB" sz="1100" b="1" baseline="-25000" dirty="0"/>
              <a:t>5</a:t>
            </a:r>
            <a:r>
              <a:rPr lang="en-GB" sz="1100" dirty="0"/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7380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w(6,r</a:t>
            </a:r>
            <a:r>
              <a:rPr lang="en-GB" sz="1100" b="1" baseline="-25000" dirty="0"/>
              <a:t>6</a:t>
            </a:r>
            <a:r>
              <a:rPr lang="en-GB" sz="1100" dirty="0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78424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w(7,r</a:t>
            </a:r>
            <a:r>
              <a:rPr lang="en-GB" sz="1100" b="1" baseline="-25000" dirty="0"/>
              <a:t>7</a:t>
            </a:r>
            <a:r>
              <a:rPr lang="en-GB" sz="1100" dirty="0"/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32257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w(8,r</a:t>
            </a:r>
            <a:r>
              <a:rPr lang="en-GB" sz="1100" b="1" baseline="-25000" dirty="0"/>
              <a:t>8</a:t>
            </a:r>
            <a:r>
              <a:rPr lang="en-GB" sz="1100" dirty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35430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r(1)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9263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r(2)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41227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r(3)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95060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r(4)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70758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r(5)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4591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r(6)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86122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r(7)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839955" y="5720128"/>
            <a:ext cx="525186" cy="315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r(8)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649388" y="3238959"/>
            <a:ext cx="4829345" cy="1863453"/>
          </a:xfrm>
          <a:prstGeom prst="wedgeRoundRectCallout">
            <a:avLst>
              <a:gd name="adj1" fmla="val -30608"/>
              <a:gd name="adj2" fmla="val 697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times must the first read-sequence probe a cell which was last time probed during the first write-sequence?</a:t>
            </a:r>
          </a:p>
        </p:txBody>
      </p:sp>
      <p:sp>
        <p:nvSpPr>
          <p:cNvPr id="23" name="Oval 22"/>
          <p:cNvSpPr/>
          <p:nvPr/>
        </p:nvSpPr>
        <p:spPr>
          <a:xfrm>
            <a:off x="1235615" y="2176619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3565101" y="2176619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5675961" y="2176619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900838" y="2176619"/>
            <a:ext cx="735244" cy="735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94857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Range Parity: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da-DK" kern="0" dirty="0" err="1"/>
              <a:t>Empty</a:t>
            </a:r>
            <a:r>
              <a:rPr lang="da-DK" kern="0" dirty="0"/>
              <a:t> [</a:t>
            </a:r>
            <a:r>
              <a:rPr lang="da-DK" i="1" kern="0" dirty="0"/>
              <a:t>n</a:t>
            </a:r>
            <a:r>
              <a:rPr lang="da-DK" kern="0" dirty="0"/>
              <a:t>]x[</a:t>
            </a:r>
            <a:r>
              <a:rPr lang="da-DK" i="1" kern="0" dirty="0"/>
              <a:t>n</a:t>
            </a:r>
            <a:r>
              <a:rPr lang="da-DK" kern="0" dirty="0"/>
              <a:t>] </a:t>
            </a:r>
            <a:r>
              <a:rPr lang="da-DK" kern="0" dirty="0" err="1"/>
              <a:t>grid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x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 err="1">
                <a:latin typeface="+mn-lt"/>
              </a:rPr>
              <a:t>Insert</a:t>
            </a:r>
            <a:r>
              <a:rPr lang="da-DK" kern="0" dirty="0">
                <a:latin typeface="+mn-lt"/>
              </a:rPr>
              <a:t> point at </a:t>
            </a:r>
            <a:r>
              <a:rPr lang="da-DK" kern="0" dirty="0">
                <a:solidFill>
                  <a:srgbClr val="C00000"/>
                </a:solidFill>
                <a:latin typeface="+mn-lt"/>
              </a:rPr>
              <a:t>(</a:t>
            </a:r>
            <a:r>
              <a:rPr lang="da-DK" i="1" kern="0" dirty="0" err="1">
                <a:solidFill>
                  <a:srgbClr val="C00000"/>
                </a:solidFill>
                <a:latin typeface="+mn-lt"/>
              </a:rPr>
              <a:t>x</a:t>
            </a:r>
            <a:r>
              <a:rPr lang="da-DK" kern="0" dirty="0" err="1">
                <a:solidFill>
                  <a:srgbClr val="C00000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C00000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C00000"/>
                </a:solidFill>
                <a:latin typeface="+mn-lt"/>
              </a:rPr>
              <a:t>)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Query(</a:t>
            </a:r>
            <a:r>
              <a:rPr lang="da-DK" i="1" kern="0" dirty="0" err="1">
                <a:solidFill>
                  <a:srgbClr val="3737FF"/>
                </a:solidFill>
              </a:rPr>
              <a:t>x,y</a:t>
            </a:r>
            <a:r>
              <a:rPr lang="da-DK" kern="0" dirty="0">
                <a:solidFill>
                  <a:srgbClr val="3737FF"/>
                </a:solidFill>
              </a:rPr>
              <a:t>): </a:t>
            </a:r>
            <a:r>
              <a:rPr lang="en-US" kern="0" dirty="0"/>
              <a:t>Return parity of #point dominated by </a:t>
            </a:r>
            <a:r>
              <a:rPr lang="en-US" kern="0" dirty="0">
                <a:solidFill>
                  <a:srgbClr val="00FF00"/>
                </a:solidFill>
              </a:rPr>
              <a:t>(</a:t>
            </a:r>
            <a:r>
              <a:rPr lang="en-US" i="1" kern="0" dirty="0" err="1">
                <a:solidFill>
                  <a:srgbClr val="00FF00"/>
                </a:solidFill>
              </a:rPr>
              <a:t>x</a:t>
            </a:r>
            <a:r>
              <a:rPr lang="en-US" kern="0" dirty="0" err="1">
                <a:solidFill>
                  <a:srgbClr val="00FF00"/>
                </a:solidFill>
              </a:rPr>
              <a:t>,</a:t>
            </a:r>
            <a:r>
              <a:rPr lang="en-US" i="1" kern="0" dirty="0" err="1">
                <a:solidFill>
                  <a:srgbClr val="00FF00"/>
                </a:solidFill>
              </a:rPr>
              <a:t>y</a:t>
            </a:r>
            <a:r>
              <a:rPr lang="en-US" kern="0" dirty="0">
                <a:solidFill>
                  <a:srgbClr val="00FF00"/>
                </a:solidFill>
              </a:rPr>
              <a:t>)</a:t>
            </a:r>
            <a:endParaRPr lang="da-DK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Examples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A35927-1E87-8C4A-9247-59F49829B7DA}"/>
              </a:ext>
            </a:extLst>
          </p:cNvPr>
          <p:cNvGraphicFramePr>
            <a:graphicFrameLocks noGrp="1"/>
          </p:cNvGraphicFramePr>
          <p:nvPr/>
        </p:nvGraphicFramePr>
        <p:xfrm>
          <a:off x="2914367" y="2765768"/>
          <a:ext cx="3746760" cy="31476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149500714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869503651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790163430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6465856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078705024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832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16385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1289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594046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9905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BC72BDA-384B-C944-91B3-C7BD7A16C486}"/>
              </a:ext>
            </a:extLst>
          </p:cNvPr>
          <p:cNvSpPr/>
          <p:nvPr/>
        </p:nvSpPr>
        <p:spPr bwMode="auto">
          <a:xfrm>
            <a:off x="3767769" y="3150823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5661D3-6671-0C41-BE12-C2E949D0E811}"/>
              </a:ext>
            </a:extLst>
          </p:cNvPr>
          <p:cNvSpPr/>
          <p:nvPr/>
        </p:nvSpPr>
        <p:spPr bwMode="auto">
          <a:xfrm>
            <a:off x="4880549" y="4735415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35B20D-F0BF-9D41-BB1D-DFB8F9FBF1B9}"/>
              </a:ext>
            </a:extLst>
          </p:cNvPr>
          <p:cNvSpPr/>
          <p:nvPr/>
        </p:nvSpPr>
        <p:spPr bwMode="auto">
          <a:xfrm>
            <a:off x="5616842" y="3775112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1311CF-D3B9-5A41-9046-6C1F663355C7}"/>
              </a:ext>
            </a:extLst>
          </p:cNvPr>
          <p:cNvSpPr/>
          <p:nvPr/>
        </p:nvSpPr>
        <p:spPr bwMode="auto">
          <a:xfrm>
            <a:off x="3378582" y="504021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667C1B-8FAC-3F4E-A2BC-9590545C34B1}"/>
              </a:ext>
            </a:extLst>
          </p:cNvPr>
          <p:cNvSpPr/>
          <p:nvPr/>
        </p:nvSpPr>
        <p:spPr bwMode="auto">
          <a:xfrm>
            <a:off x="4511483" y="536888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B5C4D6-37A9-6043-BD26-F9956B6681B0}"/>
              </a:ext>
            </a:extLst>
          </p:cNvPr>
          <p:cNvSpPr/>
          <p:nvPr/>
        </p:nvSpPr>
        <p:spPr bwMode="auto">
          <a:xfrm>
            <a:off x="4517909" y="3466661"/>
            <a:ext cx="176270" cy="165253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2FB33-A205-C947-BEB1-E395B54CF560}"/>
              </a:ext>
            </a:extLst>
          </p:cNvPr>
          <p:cNvSpPr/>
          <p:nvPr/>
        </p:nvSpPr>
        <p:spPr bwMode="auto">
          <a:xfrm>
            <a:off x="2787267" y="3429000"/>
            <a:ext cx="2000480" cy="2597227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41DB9C-4DE3-8A4C-BCD7-F639016E9093}"/>
              </a:ext>
            </a:extLst>
          </p:cNvPr>
          <p:cNvGrpSpPr/>
          <p:nvPr/>
        </p:nvGrpSpPr>
        <p:grpSpPr>
          <a:xfrm>
            <a:off x="316078" y="3240079"/>
            <a:ext cx="2610477" cy="700286"/>
            <a:chOff x="6408393" y="471639"/>
            <a:chExt cx="2610477" cy="700286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739A3AEE-7E6A-F046-BDF6-521826200100}"/>
                </a:ext>
              </a:extLst>
            </p:cNvPr>
            <p:cNvSpPr/>
            <p:nvPr/>
          </p:nvSpPr>
          <p:spPr bwMode="auto">
            <a:xfrm>
              <a:off x="6408393" y="471639"/>
              <a:ext cx="2259083" cy="700286"/>
            </a:xfrm>
            <a:prstGeom prst="wedgeRoundRectCallout">
              <a:avLst>
                <a:gd name="adj1" fmla="val 61221"/>
                <a:gd name="adj2" fmla="val 8867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357194-5B77-9447-A82A-63616FAF7D8A}"/>
                </a:ext>
              </a:extLst>
            </p:cNvPr>
            <p:cNvSpPr txBox="1"/>
            <p:nvPr/>
          </p:nvSpPr>
          <p:spPr>
            <a:xfrm>
              <a:off x="6519419" y="525593"/>
              <a:ext cx="2499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Even #points, so </a:t>
              </a:r>
              <a:r>
                <a:rPr lang="da-DK" sz="1800" dirty="0" err="1"/>
                <a:t>answer</a:t>
              </a:r>
              <a:r>
                <a:rPr lang="da-DK" sz="1800" dirty="0"/>
                <a:t> is 0.</a:t>
              </a:r>
              <a:endParaRPr lang="da-DK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11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4568242" y="553795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2359170" y="1441407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6821837" y="1441407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4536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8369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2216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96049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59483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13316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67163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20996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974830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28663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82510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36343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99777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53610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307457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861290" y="5698094"/>
            <a:ext cx="525186" cy="3150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100" dirty="0"/>
              <a:t>r(0)</a:t>
            </a:r>
          </a:p>
        </p:txBody>
      </p:sp>
      <p:sp>
        <p:nvSpPr>
          <p:cNvPr id="26" name="Oval 25"/>
          <p:cNvSpPr/>
          <p:nvPr/>
        </p:nvSpPr>
        <p:spPr>
          <a:xfrm>
            <a:off x="1235615" y="2176619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3565101" y="2176619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5675961" y="2176619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916713" y="2176619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710429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1818109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2935376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4043056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5122076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6229756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7362898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8470578" y="3064231"/>
            <a:ext cx="735244" cy="735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84E319-CC1C-0F4E-A949-8030E83E7A5A}"/>
              </a:ext>
            </a:extLst>
          </p:cNvPr>
          <p:cNvGrpSpPr/>
          <p:nvPr/>
        </p:nvGrpSpPr>
        <p:grpSpPr>
          <a:xfrm>
            <a:off x="4129756" y="1208271"/>
            <a:ext cx="2194238" cy="764242"/>
            <a:chOff x="447410" y="-845533"/>
            <a:chExt cx="2194238" cy="764242"/>
          </a:xfrm>
        </p:grpSpPr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EEC4AE0F-B1EC-A848-9F46-68E1D355BCA4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71008"/>
                <a:gd name="adj2" fmla="val 1976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1E2BFE-D14B-E740-8A87-9E5ADF5D12CB}"/>
                    </a:ext>
                  </a:extLst>
                </p:cNvPr>
                <p:cNvSpPr txBox="1"/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/>
                    <a:t>One </a:t>
                  </a:r>
                  <a:r>
                    <a:rPr lang="da-DK" sz="1800" dirty="0" err="1"/>
                    <a:t>layer</a:t>
                  </a:r>
                  <a:r>
                    <a:rPr lang="da-DK" sz="1800" dirty="0"/>
                    <a:t> sums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da-DK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a-DK" sz="1800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8877E86-132D-6948-8070-EA106B50A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765" t="-1923" b="-13462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C8D4B5-6522-E34A-AA15-BB5FE9871669}"/>
              </a:ext>
            </a:extLst>
          </p:cNvPr>
          <p:cNvGrpSpPr/>
          <p:nvPr/>
        </p:nvGrpSpPr>
        <p:grpSpPr>
          <a:xfrm>
            <a:off x="569866" y="4580761"/>
            <a:ext cx="2340916" cy="764242"/>
            <a:chOff x="447410" y="-845533"/>
            <a:chExt cx="2340916" cy="764242"/>
          </a:xfrm>
        </p:grpSpPr>
        <p:sp>
          <p:nvSpPr>
            <p:cNvPr id="56" name="Rounded Rectangular Callout 55">
              <a:extLst>
                <a:ext uri="{FF2B5EF4-FFF2-40B4-BE49-F238E27FC236}">
                  <a16:creationId xmlns:a16="http://schemas.microsoft.com/office/drawing/2014/main" id="{65464549-D72D-0341-A0A9-7C2E03107C3A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38535"/>
                <a:gd name="adj2" fmla="val -12582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81161A6-1094-4D46-9029-946A5D189888}"/>
                </a:ext>
              </a:extLst>
            </p:cNvPr>
            <p:cNvSpPr txBox="1"/>
            <p:nvPr/>
          </p:nvSpPr>
          <p:spPr>
            <a:xfrm>
              <a:off x="651517" y="-636852"/>
              <a:ext cx="2136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lg</a:t>
              </a:r>
              <a:r>
                <a:rPr lang="da-DK" sz="1800" i="1" dirty="0" err="1"/>
                <a:t>n</a:t>
              </a:r>
              <a:r>
                <a:rPr lang="da-DK" sz="1800" dirty="0"/>
                <a:t> </a:t>
              </a:r>
              <a:r>
                <a:rPr lang="da-DK" sz="1800" dirty="0" err="1"/>
                <a:t>layers</a:t>
              </a:r>
              <a:r>
                <a:rPr lang="da-DK" sz="1800" dirty="0"/>
                <a:t>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4404CA-9A0A-D64B-BA83-975651BAFBC1}"/>
              </a:ext>
            </a:extLst>
          </p:cNvPr>
          <p:cNvGrpSpPr/>
          <p:nvPr/>
        </p:nvGrpSpPr>
        <p:grpSpPr>
          <a:xfrm>
            <a:off x="5903904" y="4653836"/>
            <a:ext cx="2194238" cy="764242"/>
            <a:chOff x="447410" y="-845533"/>
            <a:chExt cx="2194238" cy="764242"/>
          </a:xfrm>
        </p:grpSpPr>
        <p:sp>
          <p:nvSpPr>
            <p:cNvPr id="59" name="Rounded Rectangular Callout 58">
              <a:extLst>
                <a:ext uri="{FF2B5EF4-FFF2-40B4-BE49-F238E27FC236}">
                  <a16:creationId xmlns:a16="http://schemas.microsoft.com/office/drawing/2014/main" id="{3B2D4FB0-38AB-C148-8AE6-4CED700AEC32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-20831"/>
                <a:gd name="adj2" fmla="val -14312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8270F11-5734-6F44-A9B5-41657EAB1AF7}"/>
                    </a:ext>
                  </a:extLst>
                </p:cNvPr>
                <p:cNvSpPr txBox="1"/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/>
                    <a:t>Total </a:t>
                  </a:r>
                  <a:r>
                    <a:rPr lang="da-DK" sz="1800" dirty="0" err="1"/>
                    <a:t>probes</a:t>
                  </a:r>
                  <a:r>
                    <a:rPr lang="da-DK" sz="1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da-DK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da-DK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a-DK" sz="1800" b="0" i="0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da-DK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da-DK" sz="1800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9638325-0486-AD48-BD0D-ADB051B4B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367" t="-3922" b="-7843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7461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70" y="274638"/>
            <a:ext cx="8736990" cy="1143000"/>
          </a:xfrm>
        </p:spPr>
        <p:txBody>
          <a:bodyPr>
            <a:noAutofit/>
          </a:bodyPr>
          <a:lstStyle/>
          <a:p>
            <a:r>
              <a:rPr lang="en-GB" dirty="0"/>
              <a:t>Theorem</a:t>
            </a:r>
            <a:endParaRPr lang="en-GB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3737FF"/>
                    </a:solidFill>
                  </a:rPr>
                  <a:t>Easy case: </a:t>
                </a:r>
              </a:p>
              <a:p>
                <a:pPr lvl="1"/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No client memory</a:t>
                </a:r>
              </a:p>
              <a:p>
                <a:pPr lvl="1"/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Perfect obliviousness</a:t>
                </a:r>
              </a:p>
              <a:p>
                <a:endParaRPr lang="en-GB" b="1" dirty="0">
                  <a:effectLst>
                    <a:outerShdw blurRad="50800" dist="38100" dir="2700000" algn="tl" rotWithShape="0">
                      <a:srgbClr val="FF0000">
                        <a:alpha val="0"/>
                      </a:srgbClr>
                    </a:outerShdw>
                  </a:effectLst>
                </a:endParaRPr>
              </a:p>
              <a:p>
                <a:r>
                  <a:rPr lang="en-GB" b="1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Theorem</a:t>
                </a:r>
              </a:p>
              <a:p>
                <a:pPr lvl="1"/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Any ORAM simulating </a:t>
                </a:r>
                <a:r>
                  <a:rPr lang="en-GB" i="1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N</a:t>
                </a:r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 accesses makes at least on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50800" dist="38100" dir="2700000" algn="tl" rotWithShape="0">
                            <a:srgbClr val="FF0000">
                              <a:alpha val="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effectLst>
                          <a:outerShdw blurRad="50800" dist="38100" dir="2700000" algn="tl" rotWithShape="0">
                            <a:srgbClr val="FF0000">
                              <a:alpha val="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effectLst>
                          <a:outerShdw blurRad="50800" dist="38100" dir="2700000" algn="tl" rotWithShape="0">
                            <a:srgbClr val="FF0000">
                              <a:alpha val="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effectLst>
                          <a:outerShdw blurRad="50800" dist="38100" dir="2700000" algn="tl" rotWithShape="0">
                            <a:srgbClr val="FF0000">
                              <a:alpha val="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effectLst>
                          <a:outerShdw blurRad="50800" dist="38100" dir="2700000" algn="tl" rotWithShape="0">
                            <a:srgbClr val="FF0000">
                              <a:alpha val="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effectLst>
                              <a:outerShdw blurRad="50800" dist="38100" dir="2700000" algn="tl" rotWithShape="0">
                                <a:srgbClr val="FF0000">
                                  <a:alpha val="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effectLst>
                              <a:outerShdw blurRad="50800" dist="38100" dir="2700000" algn="tl" rotWithShape="0">
                                <a:srgbClr val="FF0000">
                                  <a:alpha val="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srgbClr val="FF0000">
                                  <a:alpha val="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srgbClr val="FF0000">
                                  <a:alpha val="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effectLst>
                          <a:outerShdw blurRad="50800" dist="38100" dir="2700000" algn="tl" rotWithShape="0">
                            <a:srgbClr val="FF0000">
                              <a:alpha val="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probes</a:t>
                </a:r>
              </a:p>
              <a:p>
                <a:pPr lvl="1"/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Overhead = </a:t>
                </a:r>
                <a:r>
                  <a:rPr lang="en-GB" dirty="0" err="1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lg</a:t>
                </a:r>
                <a:r>
                  <a:rPr lang="en-GB" i="1" dirty="0" err="1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N</a:t>
                </a:r>
                <a:endParaRPr lang="en-GB" i="1" dirty="0">
                  <a:effectLst>
                    <a:outerShdw blurRad="50800" dist="38100" dir="2700000" algn="tl" rotWithShape="0">
                      <a:srgbClr val="FF0000">
                        <a:alpha val="0"/>
                      </a:srgbClr>
                    </a:outerShdw>
                  </a:effectLst>
                </a:endParaRPr>
              </a:p>
              <a:p>
                <a:pPr lvl="1"/>
                <a:endParaRPr lang="en-GB" i="1" dirty="0">
                  <a:effectLst>
                    <a:outerShdw blurRad="50800" dist="38100" dir="2700000" algn="tl" rotWithShape="0">
                      <a:srgbClr val="FF0000">
                        <a:alpha val="0"/>
                      </a:srgbClr>
                    </a:outerShdw>
                  </a:effectLst>
                </a:endParaRPr>
              </a:p>
              <a:p>
                <a:r>
                  <a:rPr lang="en-GB" dirty="0">
                    <a:solidFill>
                      <a:srgbClr val="3737FF"/>
                    </a:solidFill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Many follow up results.</a:t>
                </a:r>
              </a:p>
              <a:p>
                <a:pPr lvl="1"/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Lots to be done still.</a:t>
                </a:r>
              </a:p>
              <a:p>
                <a:pPr lvl="1"/>
                <a:r>
                  <a:rPr lang="en-GB" dirty="0">
                    <a:solidFill>
                      <a:srgbClr val="3737FF"/>
                    </a:solidFill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Open Problem Example: </a:t>
                </a:r>
                <a:r>
                  <a:rPr lang="en-GB" dirty="0">
                    <a:effectLst>
                      <a:outerShdw blurRad="50800" dist="38100" dir="2700000" algn="tl" rotWithShape="0">
                        <a:srgbClr val="FF0000">
                          <a:alpha val="0"/>
                        </a:srgbClr>
                      </a:outerShdw>
                    </a:effectLst>
                  </a:rPr>
                  <a:t>What happens if ORAM needs only support reading (+some initialization)?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0" t="-532" b="-266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541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Nearest Neighbor Search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Predecessor Search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Union-Find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Prefix Sums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Range Searching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Range Selection/Median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Range Mode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Undirected Dynamic Connectivity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Directed Connectivity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Succinct Data Structures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Non-Adaptive Streaming Algorithms</a:t>
            </a:r>
            <a:endParaRPr lang="en-US" kern="0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Concrete Lower Bounds</a:t>
            </a:r>
          </a:p>
        </p:txBody>
      </p:sp>
    </p:spTree>
    <p:extLst>
      <p:ext uri="{BB962C8B-B14F-4D97-AF65-F5344CB8AC3E}">
        <p14:creationId xmlns:p14="http://schemas.microsoft.com/office/powerpoint/2010/main" val="284279282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Lots of beautiful theory to be made.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Techniques have applications outside data structures.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Encoding arguments very useful outside data structures too.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Hope you’ll join!</a:t>
            </a:r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014ED-AE44-4E4B-A93C-24879E80C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53" y="3597190"/>
            <a:ext cx="1834618" cy="1834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7A5BA-FD3D-224E-87C1-96C0E8664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65" y="3519373"/>
            <a:ext cx="2403430" cy="1834618"/>
          </a:xfrm>
          <a:prstGeom prst="rect">
            <a:avLst/>
          </a:prstGeom>
        </p:spPr>
      </p:pic>
      <p:sp>
        <p:nvSpPr>
          <p:cNvPr id="6" name="Left-Right Arrow 6">
            <a:extLst>
              <a:ext uri="{FF2B5EF4-FFF2-40B4-BE49-F238E27FC236}">
                <a16:creationId xmlns:a16="http://schemas.microsoft.com/office/drawing/2014/main" id="{46200C4F-B2D0-6C46-9D49-90A93D62A248}"/>
              </a:ext>
            </a:extLst>
          </p:cNvPr>
          <p:cNvSpPr/>
          <p:nvPr/>
        </p:nvSpPr>
        <p:spPr bwMode="auto">
          <a:xfrm>
            <a:off x="4609859" y="4136037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Range Counting: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da-DK" kern="0" dirty="0" err="1"/>
              <a:t>Empty</a:t>
            </a:r>
            <a:r>
              <a:rPr lang="da-DK" kern="0" dirty="0"/>
              <a:t> [</a:t>
            </a:r>
            <a:r>
              <a:rPr lang="da-DK" i="1" kern="0" dirty="0"/>
              <a:t>n</a:t>
            </a:r>
            <a:r>
              <a:rPr lang="da-DK" kern="0" dirty="0"/>
              <a:t>]x[</a:t>
            </a:r>
            <a:r>
              <a:rPr lang="da-DK" i="1" kern="0" dirty="0"/>
              <a:t>n</a:t>
            </a:r>
            <a:r>
              <a:rPr lang="da-DK" kern="0" dirty="0"/>
              <a:t>] </a:t>
            </a:r>
            <a:r>
              <a:rPr lang="da-DK" kern="0" dirty="0" err="1"/>
              <a:t>grid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x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 err="1">
                <a:latin typeface="+mn-lt"/>
              </a:rPr>
              <a:t>Insert</a:t>
            </a:r>
            <a:r>
              <a:rPr lang="da-DK" kern="0" dirty="0">
                <a:latin typeface="+mn-lt"/>
              </a:rPr>
              <a:t> point at </a:t>
            </a:r>
            <a:r>
              <a:rPr lang="da-DK" kern="0" dirty="0">
                <a:solidFill>
                  <a:srgbClr val="C00000"/>
                </a:solidFill>
                <a:latin typeface="+mn-lt"/>
              </a:rPr>
              <a:t>(</a:t>
            </a:r>
            <a:r>
              <a:rPr lang="da-DK" i="1" kern="0" dirty="0" err="1">
                <a:solidFill>
                  <a:srgbClr val="C00000"/>
                </a:solidFill>
                <a:latin typeface="+mn-lt"/>
              </a:rPr>
              <a:t>x</a:t>
            </a:r>
            <a:r>
              <a:rPr lang="da-DK" kern="0" dirty="0" err="1">
                <a:solidFill>
                  <a:srgbClr val="C00000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C00000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C00000"/>
                </a:solidFill>
                <a:latin typeface="+mn-lt"/>
              </a:rPr>
              <a:t>)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Query(</a:t>
            </a:r>
            <a:r>
              <a:rPr lang="da-DK" i="1" kern="0" dirty="0" err="1">
                <a:solidFill>
                  <a:srgbClr val="3737FF"/>
                </a:solidFill>
              </a:rPr>
              <a:t>x,y</a:t>
            </a:r>
            <a:r>
              <a:rPr lang="da-DK" kern="0" dirty="0">
                <a:solidFill>
                  <a:srgbClr val="3737FF"/>
                </a:solidFill>
              </a:rPr>
              <a:t>): </a:t>
            </a:r>
            <a:r>
              <a:rPr lang="en-US" kern="0" dirty="0"/>
              <a:t>Return #point dominated by </a:t>
            </a:r>
            <a:r>
              <a:rPr lang="en-US" kern="0" dirty="0">
                <a:solidFill>
                  <a:srgbClr val="00FF00"/>
                </a:solidFill>
              </a:rPr>
              <a:t>(</a:t>
            </a:r>
            <a:r>
              <a:rPr lang="en-US" i="1" kern="0" dirty="0" err="1">
                <a:solidFill>
                  <a:srgbClr val="00FF00"/>
                </a:solidFill>
              </a:rPr>
              <a:t>x</a:t>
            </a:r>
            <a:r>
              <a:rPr lang="en-US" kern="0" dirty="0" err="1">
                <a:solidFill>
                  <a:srgbClr val="00FF00"/>
                </a:solidFill>
              </a:rPr>
              <a:t>,</a:t>
            </a:r>
            <a:r>
              <a:rPr lang="en-US" i="1" kern="0" dirty="0" err="1">
                <a:solidFill>
                  <a:srgbClr val="00FF00"/>
                </a:solidFill>
              </a:rPr>
              <a:t>y</a:t>
            </a:r>
            <a:r>
              <a:rPr lang="en-US" kern="0" dirty="0">
                <a:solidFill>
                  <a:srgbClr val="00FF00"/>
                </a:solidFill>
              </a:rPr>
              <a:t>)</a:t>
            </a:r>
            <a:endParaRPr lang="da-DK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Examples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A35927-1E87-8C4A-9247-59F49829B7DA}"/>
              </a:ext>
            </a:extLst>
          </p:cNvPr>
          <p:cNvGraphicFramePr>
            <a:graphicFrameLocks noGrp="1"/>
          </p:cNvGraphicFramePr>
          <p:nvPr/>
        </p:nvGraphicFramePr>
        <p:xfrm>
          <a:off x="2914367" y="2765768"/>
          <a:ext cx="3746760" cy="31476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676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149500714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2869503651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790163430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1064658566"/>
                    </a:ext>
                  </a:extLst>
                </a:gridCol>
                <a:gridCol w="374676">
                  <a:extLst>
                    <a:ext uri="{9D8B030D-6E8A-4147-A177-3AD203B41FA5}">
                      <a16:colId xmlns:a16="http://schemas.microsoft.com/office/drawing/2014/main" val="3078705024"/>
                    </a:ext>
                  </a:extLst>
                </a:gridCol>
              </a:tblGrid>
              <a:tr h="314767"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9853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2860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7192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689211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83258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16385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1289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594046"/>
                  </a:ext>
                </a:extLst>
              </a:tr>
              <a:tr h="314767"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9905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BC72BDA-384B-C944-91B3-C7BD7A16C486}"/>
              </a:ext>
            </a:extLst>
          </p:cNvPr>
          <p:cNvSpPr/>
          <p:nvPr/>
        </p:nvSpPr>
        <p:spPr bwMode="auto">
          <a:xfrm>
            <a:off x="3767769" y="3150823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5661D3-6671-0C41-BE12-C2E949D0E811}"/>
              </a:ext>
            </a:extLst>
          </p:cNvPr>
          <p:cNvSpPr/>
          <p:nvPr/>
        </p:nvSpPr>
        <p:spPr bwMode="auto">
          <a:xfrm>
            <a:off x="4880549" y="4735415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35B20D-F0BF-9D41-BB1D-DFB8F9FBF1B9}"/>
              </a:ext>
            </a:extLst>
          </p:cNvPr>
          <p:cNvSpPr/>
          <p:nvPr/>
        </p:nvSpPr>
        <p:spPr bwMode="auto">
          <a:xfrm>
            <a:off x="5616842" y="3775112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1311CF-D3B9-5A41-9046-6C1F663355C7}"/>
              </a:ext>
            </a:extLst>
          </p:cNvPr>
          <p:cNvSpPr/>
          <p:nvPr/>
        </p:nvSpPr>
        <p:spPr bwMode="auto">
          <a:xfrm>
            <a:off x="3378582" y="504021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667C1B-8FAC-3F4E-A2BC-9590545C34B1}"/>
              </a:ext>
            </a:extLst>
          </p:cNvPr>
          <p:cNvSpPr/>
          <p:nvPr/>
        </p:nvSpPr>
        <p:spPr bwMode="auto">
          <a:xfrm>
            <a:off x="4511483" y="5368886"/>
            <a:ext cx="176270" cy="16525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B5C4D6-37A9-6043-BD26-F9956B6681B0}"/>
              </a:ext>
            </a:extLst>
          </p:cNvPr>
          <p:cNvSpPr/>
          <p:nvPr/>
        </p:nvSpPr>
        <p:spPr bwMode="auto">
          <a:xfrm>
            <a:off x="4517909" y="3466661"/>
            <a:ext cx="176270" cy="165253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2FB33-A205-C947-BEB1-E395B54CF560}"/>
              </a:ext>
            </a:extLst>
          </p:cNvPr>
          <p:cNvSpPr/>
          <p:nvPr/>
        </p:nvSpPr>
        <p:spPr bwMode="auto">
          <a:xfrm>
            <a:off x="2787267" y="3429000"/>
            <a:ext cx="2000480" cy="2597227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41DB9C-4DE3-8A4C-BCD7-F639016E9093}"/>
              </a:ext>
            </a:extLst>
          </p:cNvPr>
          <p:cNvGrpSpPr/>
          <p:nvPr/>
        </p:nvGrpSpPr>
        <p:grpSpPr>
          <a:xfrm>
            <a:off x="316078" y="3240079"/>
            <a:ext cx="2891819" cy="700286"/>
            <a:chOff x="6408393" y="471639"/>
            <a:chExt cx="2891819" cy="700286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739A3AEE-7E6A-F046-BDF6-521826200100}"/>
                </a:ext>
              </a:extLst>
            </p:cNvPr>
            <p:cNvSpPr/>
            <p:nvPr/>
          </p:nvSpPr>
          <p:spPr bwMode="auto">
            <a:xfrm>
              <a:off x="6408393" y="471639"/>
              <a:ext cx="2259083" cy="700286"/>
            </a:xfrm>
            <a:prstGeom prst="wedgeRoundRectCallout">
              <a:avLst>
                <a:gd name="adj1" fmla="val 61221"/>
                <a:gd name="adj2" fmla="val 8867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357194-5B77-9447-A82A-63616FAF7D8A}"/>
                </a:ext>
              </a:extLst>
            </p:cNvPr>
            <p:cNvSpPr txBox="1"/>
            <p:nvPr/>
          </p:nvSpPr>
          <p:spPr>
            <a:xfrm>
              <a:off x="6800761" y="639484"/>
              <a:ext cx="249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Answer</a:t>
              </a:r>
              <a:r>
                <a:rPr lang="da-DK" sz="1800" dirty="0"/>
                <a:t> is 2</a:t>
              </a:r>
              <a:endParaRPr lang="da-DK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81364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Parity Range Median: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da-DK" kern="0" dirty="0"/>
              <a:t>Array </a:t>
            </a:r>
            <a:r>
              <a:rPr lang="da-DK" i="1" kern="0" dirty="0"/>
              <a:t>A</a:t>
            </a:r>
            <a:r>
              <a:rPr lang="da-DK" kern="0" dirty="0"/>
              <a:t> of </a:t>
            </a:r>
            <a:r>
              <a:rPr lang="da-DK" kern="0" dirty="0" err="1"/>
              <a:t>length</a:t>
            </a:r>
            <a:r>
              <a:rPr lang="da-DK" kern="0" dirty="0"/>
              <a:t> </a:t>
            </a:r>
            <a:r>
              <a:rPr lang="da-DK" i="1" kern="0" dirty="0"/>
              <a:t>n</a:t>
            </a:r>
            <a:r>
              <a:rPr lang="da-DK" kern="0" dirty="0"/>
              <a:t>. </a:t>
            </a:r>
            <a:r>
              <a:rPr lang="da-DK" kern="0" dirty="0" err="1"/>
              <a:t>Initally</a:t>
            </a:r>
            <a:r>
              <a:rPr lang="da-DK" kern="0" dirty="0"/>
              <a:t> all </a:t>
            </a:r>
            <a:r>
              <a:rPr lang="da-DK" kern="0" dirty="0" err="1"/>
              <a:t>entries</a:t>
            </a:r>
            <a:r>
              <a:rPr lang="da-DK" kern="0" dirty="0"/>
              <a:t> 0.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i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>
                <a:latin typeface="+mn-lt"/>
              </a:rPr>
              <a:t>Change </a:t>
            </a:r>
            <a:r>
              <a:rPr lang="da-DK" i="1" kern="0" dirty="0">
                <a:latin typeface="+mn-lt"/>
              </a:rPr>
              <a:t>A</a:t>
            </a:r>
            <a:r>
              <a:rPr lang="da-DK" kern="0" dirty="0">
                <a:latin typeface="+mn-lt"/>
              </a:rPr>
              <a:t>[</a:t>
            </a:r>
            <a:r>
              <a:rPr lang="da-DK" i="1" kern="0" dirty="0">
                <a:latin typeface="+mn-lt"/>
              </a:rPr>
              <a:t>i</a:t>
            </a:r>
            <a:r>
              <a:rPr lang="da-DK" kern="0" dirty="0">
                <a:latin typeface="+mn-lt"/>
              </a:rPr>
              <a:t>] to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/>
              <a:t>in {0,…,</a:t>
            </a:r>
            <a:r>
              <a:rPr lang="da-DK" i="1" kern="0" dirty="0"/>
              <a:t>n</a:t>
            </a:r>
            <a:r>
              <a:rPr lang="da-DK" kern="0" dirty="0"/>
              <a:t>-1}</a:t>
            </a:r>
            <a:endParaRPr lang="da-DK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Query(</a:t>
            </a:r>
            <a:r>
              <a:rPr lang="da-DK" i="1" kern="0" dirty="0" err="1">
                <a:solidFill>
                  <a:srgbClr val="3737FF"/>
                </a:solidFill>
              </a:rPr>
              <a:t>i,j</a:t>
            </a:r>
            <a:r>
              <a:rPr lang="da-DK" kern="0" dirty="0">
                <a:solidFill>
                  <a:srgbClr val="3737FF"/>
                </a:solidFill>
              </a:rPr>
              <a:t>): </a:t>
            </a:r>
            <a:r>
              <a:rPr lang="en-US" kern="0" dirty="0"/>
              <a:t>Return whether median (</a:t>
            </a:r>
            <a:r>
              <a:rPr lang="en-US" i="1" kern="0" dirty="0"/>
              <a:t>A</a:t>
            </a:r>
            <a:r>
              <a:rPr lang="en-US" kern="0" dirty="0"/>
              <a:t>[</a:t>
            </a:r>
            <a:r>
              <a:rPr lang="en-US" i="1" kern="0" dirty="0" err="1"/>
              <a:t>i</a:t>
            </a:r>
            <a:r>
              <a:rPr lang="en-US" kern="0" dirty="0"/>
              <a:t>],</a:t>
            </a:r>
            <a:r>
              <a:rPr lang="en-US" i="1" kern="0" dirty="0"/>
              <a:t>A</a:t>
            </a:r>
            <a:r>
              <a:rPr lang="en-US" kern="0" dirty="0"/>
              <a:t>[</a:t>
            </a:r>
            <a:r>
              <a:rPr lang="en-US" i="1" kern="0" dirty="0"/>
              <a:t>i</a:t>
            </a:r>
            <a:r>
              <a:rPr lang="en-US" kern="0" dirty="0"/>
              <a:t>+1],…,A[</a:t>
            </a:r>
            <a:r>
              <a:rPr lang="en-US" i="1" kern="0" dirty="0"/>
              <a:t>j</a:t>
            </a:r>
            <a:r>
              <a:rPr lang="en-US" kern="0" dirty="0"/>
              <a:t>]) is stored in even or odd position.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Median(0,0,1,2,3)=1.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Median stored at position 2.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Answer is 0 (even position).</a:t>
            </a:r>
            <a:endParaRPr lang="da-DK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Examples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156F7D8-A258-AD41-909B-2D97FB7E6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95189"/>
              </p:ext>
            </p:extLst>
          </p:nvPr>
        </p:nvGraphicFramePr>
        <p:xfrm>
          <a:off x="2361485" y="3671372"/>
          <a:ext cx="5183030" cy="4269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8303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149500714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869503651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790163430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6465856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078705024"/>
                    </a:ext>
                  </a:extLst>
                </a:gridCol>
              </a:tblGrid>
              <a:tr h="426904"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66BECCA-812E-CD41-9EA5-D36B4AC99501}"/>
              </a:ext>
            </a:extLst>
          </p:cNvPr>
          <p:cNvGrpSpPr/>
          <p:nvPr/>
        </p:nvGrpSpPr>
        <p:grpSpPr>
          <a:xfrm>
            <a:off x="3481331" y="3659821"/>
            <a:ext cx="1800420" cy="403078"/>
            <a:chOff x="3481331" y="3659821"/>
            <a:chExt cx="1800420" cy="4030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20923A-EB6D-2D48-BF05-7A65140C19AE}"/>
                </a:ext>
              </a:extLst>
            </p:cNvPr>
            <p:cNvSpPr txBox="1"/>
            <p:nvPr/>
          </p:nvSpPr>
          <p:spPr>
            <a:xfrm>
              <a:off x="3481331" y="3662789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87ABA2-1402-E44E-A17B-68B935509CBD}"/>
                </a:ext>
              </a:extLst>
            </p:cNvPr>
            <p:cNvSpPr txBox="1"/>
            <p:nvPr/>
          </p:nvSpPr>
          <p:spPr>
            <a:xfrm>
              <a:off x="4519591" y="3662789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A641DF-2DB3-9F42-BC44-3BF6B715AD9B}"/>
                </a:ext>
              </a:extLst>
            </p:cNvPr>
            <p:cNvSpPr txBox="1"/>
            <p:nvPr/>
          </p:nvSpPr>
          <p:spPr>
            <a:xfrm>
              <a:off x="5050397" y="3659821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BBA4BC-42A3-1C45-B661-E5AD711CFCCC}"/>
              </a:ext>
            </a:extLst>
          </p:cNvPr>
          <p:cNvGrpSpPr/>
          <p:nvPr/>
        </p:nvGrpSpPr>
        <p:grpSpPr>
          <a:xfrm>
            <a:off x="3470822" y="3661464"/>
            <a:ext cx="1799912" cy="419124"/>
            <a:chOff x="3470822" y="3661464"/>
            <a:chExt cx="1799912" cy="4191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6C2BE8-26E6-7A4F-9E96-AE11C6CAF1F2}"/>
                </a:ext>
              </a:extLst>
            </p:cNvPr>
            <p:cNvSpPr txBox="1"/>
            <p:nvPr/>
          </p:nvSpPr>
          <p:spPr>
            <a:xfrm>
              <a:off x="3470822" y="3680478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E20AE1-E1A1-3742-AE6C-865186A1BE18}"/>
                </a:ext>
              </a:extLst>
            </p:cNvPr>
            <p:cNvSpPr txBox="1"/>
            <p:nvPr/>
          </p:nvSpPr>
          <p:spPr>
            <a:xfrm>
              <a:off x="5039380" y="3661464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D56D1A-1132-EB4C-A570-4E9F3B7A85F2}"/>
                </a:ext>
              </a:extLst>
            </p:cNvPr>
            <p:cNvSpPr txBox="1"/>
            <p:nvPr/>
          </p:nvSpPr>
          <p:spPr>
            <a:xfrm>
              <a:off x="4519591" y="3671372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2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14AC336-140D-B741-80ED-EC5D7F52B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6581"/>
              </p:ext>
            </p:extLst>
          </p:nvPr>
        </p:nvGraphicFramePr>
        <p:xfrm>
          <a:off x="2361485" y="3301396"/>
          <a:ext cx="5183030" cy="3352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8303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149500714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869503651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790163430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6465856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078705024"/>
                    </a:ext>
                  </a:extLst>
                </a:gridCol>
              </a:tblGrid>
              <a:tr h="254498"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2A53B2B-0C18-7549-90F5-5F4F8A60CA1E}"/>
              </a:ext>
            </a:extLst>
          </p:cNvPr>
          <p:cNvSpPr/>
          <p:nvPr/>
        </p:nvSpPr>
        <p:spPr bwMode="auto">
          <a:xfrm>
            <a:off x="3393195" y="3680478"/>
            <a:ext cx="2599980" cy="414149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Range Median: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da-DK" kern="0" dirty="0"/>
              <a:t>Array </a:t>
            </a:r>
            <a:r>
              <a:rPr lang="da-DK" i="1" kern="0" dirty="0"/>
              <a:t>A</a:t>
            </a:r>
            <a:r>
              <a:rPr lang="da-DK" kern="0" dirty="0"/>
              <a:t> of </a:t>
            </a:r>
            <a:r>
              <a:rPr lang="da-DK" kern="0" dirty="0" err="1"/>
              <a:t>length</a:t>
            </a:r>
            <a:r>
              <a:rPr lang="da-DK" kern="0" dirty="0"/>
              <a:t> </a:t>
            </a:r>
            <a:r>
              <a:rPr lang="da-DK" i="1" kern="0" dirty="0"/>
              <a:t>n</a:t>
            </a:r>
            <a:r>
              <a:rPr lang="da-DK" kern="0" dirty="0"/>
              <a:t>. </a:t>
            </a:r>
            <a:r>
              <a:rPr lang="da-DK" kern="0" dirty="0" err="1"/>
              <a:t>Initally</a:t>
            </a:r>
            <a:r>
              <a:rPr lang="da-DK" kern="0" dirty="0"/>
              <a:t> all </a:t>
            </a:r>
            <a:r>
              <a:rPr lang="da-DK" kern="0" dirty="0" err="1"/>
              <a:t>entries</a:t>
            </a:r>
            <a:r>
              <a:rPr lang="da-DK" kern="0" dirty="0"/>
              <a:t> 0.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i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>
                <a:latin typeface="+mn-lt"/>
              </a:rPr>
              <a:t>Change </a:t>
            </a:r>
            <a:r>
              <a:rPr lang="da-DK" i="1" kern="0" dirty="0">
                <a:latin typeface="+mn-lt"/>
              </a:rPr>
              <a:t>A</a:t>
            </a:r>
            <a:r>
              <a:rPr lang="da-DK" kern="0" dirty="0">
                <a:latin typeface="+mn-lt"/>
              </a:rPr>
              <a:t>[</a:t>
            </a:r>
            <a:r>
              <a:rPr lang="da-DK" i="1" kern="0" dirty="0">
                <a:latin typeface="+mn-lt"/>
              </a:rPr>
              <a:t>i</a:t>
            </a:r>
            <a:r>
              <a:rPr lang="da-DK" kern="0" dirty="0">
                <a:latin typeface="+mn-lt"/>
              </a:rPr>
              <a:t>] to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 in {0,…,</a:t>
            </a:r>
            <a:r>
              <a:rPr lang="da-DK" i="1" kern="0" dirty="0">
                <a:latin typeface="+mn-lt"/>
              </a:rPr>
              <a:t>n</a:t>
            </a:r>
            <a:r>
              <a:rPr lang="da-DK" kern="0" dirty="0">
                <a:latin typeface="+mn-lt"/>
              </a:rPr>
              <a:t>-1}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Query(</a:t>
            </a:r>
            <a:r>
              <a:rPr lang="da-DK" i="1" kern="0" dirty="0" err="1">
                <a:solidFill>
                  <a:srgbClr val="3737FF"/>
                </a:solidFill>
              </a:rPr>
              <a:t>i,j</a:t>
            </a:r>
            <a:r>
              <a:rPr lang="da-DK" kern="0" dirty="0">
                <a:solidFill>
                  <a:srgbClr val="3737FF"/>
                </a:solidFill>
              </a:rPr>
              <a:t>): </a:t>
            </a:r>
            <a:r>
              <a:rPr lang="en-US" kern="0" dirty="0"/>
              <a:t>Return position of median (</a:t>
            </a:r>
            <a:r>
              <a:rPr lang="en-US" i="1" kern="0" dirty="0"/>
              <a:t>A</a:t>
            </a:r>
            <a:r>
              <a:rPr lang="en-US" kern="0" dirty="0"/>
              <a:t>[</a:t>
            </a:r>
            <a:r>
              <a:rPr lang="en-US" i="1" kern="0" dirty="0" err="1"/>
              <a:t>i</a:t>
            </a:r>
            <a:r>
              <a:rPr lang="en-US" kern="0" dirty="0"/>
              <a:t>],</a:t>
            </a:r>
            <a:r>
              <a:rPr lang="en-US" i="1" kern="0" dirty="0"/>
              <a:t>A</a:t>
            </a:r>
            <a:r>
              <a:rPr lang="en-US" kern="0" dirty="0"/>
              <a:t>[</a:t>
            </a:r>
            <a:r>
              <a:rPr lang="en-US" i="1" kern="0" dirty="0"/>
              <a:t>i</a:t>
            </a:r>
            <a:r>
              <a:rPr lang="en-US" kern="0" dirty="0"/>
              <a:t>+1],…,A[</a:t>
            </a:r>
            <a:r>
              <a:rPr lang="en-US" i="1" kern="0" dirty="0"/>
              <a:t>j</a:t>
            </a:r>
            <a:r>
              <a:rPr lang="en-US" kern="0" dirty="0"/>
              <a:t>]).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00FF00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Median(0,0,1,2,3)=1.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Median stored at position 2.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Answer is 2.</a:t>
            </a:r>
            <a:endParaRPr lang="da-DK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Examples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156F7D8-A258-AD41-909B-2D97FB7E655F}"/>
              </a:ext>
            </a:extLst>
          </p:cNvPr>
          <p:cNvGraphicFramePr>
            <a:graphicFrameLocks noGrp="1"/>
          </p:cNvGraphicFramePr>
          <p:nvPr/>
        </p:nvGraphicFramePr>
        <p:xfrm>
          <a:off x="2361485" y="3671372"/>
          <a:ext cx="5183030" cy="4269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8303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149500714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869503651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790163430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6465856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078705024"/>
                    </a:ext>
                  </a:extLst>
                </a:gridCol>
              </a:tblGrid>
              <a:tr h="426904"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3BBA4BC-42A3-1C45-B661-E5AD711CFCCC}"/>
              </a:ext>
            </a:extLst>
          </p:cNvPr>
          <p:cNvGrpSpPr/>
          <p:nvPr/>
        </p:nvGrpSpPr>
        <p:grpSpPr>
          <a:xfrm>
            <a:off x="3470822" y="3650448"/>
            <a:ext cx="1799912" cy="419124"/>
            <a:chOff x="3470822" y="3661464"/>
            <a:chExt cx="1799912" cy="4191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6C2BE8-26E6-7A4F-9E96-AE11C6CAF1F2}"/>
                </a:ext>
              </a:extLst>
            </p:cNvPr>
            <p:cNvSpPr txBox="1"/>
            <p:nvPr/>
          </p:nvSpPr>
          <p:spPr>
            <a:xfrm>
              <a:off x="3470822" y="3680478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E20AE1-E1A1-3742-AE6C-865186A1BE18}"/>
                </a:ext>
              </a:extLst>
            </p:cNvPr>
            <p:cNvSpPr txBox="1"/>
            <p:nvPr/>
          </p:nvSpPr>
          <p:spPr>
            <a:xfrm>
              <a:off x="5039380" y="3661464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D56D1A-1132-EB4C-A570-4E9F3B7A85F2}"/>
                </a:ext>
              </a:extLst>
            </p:cNvPr>
            <p:cNvSpPr txBox="1"/>
            <p:nvPr/>
          </p:nvSpPr>
          <p:spPr>
            <a:xfrm>
              <a:off x="4519591" y="3671372"/>
              <a:ext cx="231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dirty="0"/>
                <a:t>2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14AC336-140D-B741-80ED-EC5D7F52B005}"/>
              </a:ext>
            </a:extLst>
          </p:cNvPr>
          <p:cNvGraphicFramePr>
            <a:graphicFrameLocks noGrp="1"/>
          </p:cNvGraphicFramePr>
          <p:nvPr/>
        </p:nvGraphicFramePr>
        <p:xfrm>
          <a:off x="2361485" y="3301396"/>
          <a:ext cx="5183030" cy="3352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8303">
                  <a:extLst>
                    <a:ext uri="{9D8B030D-6E8A-4147-A177-3AD203B41FA5}">
                      <a16:colId xmlns:a16="http://schemas.microsoft.com/office/drawing/2014/main" val="1760533118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311395477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94438771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364612969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40198842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149500714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2869503651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790163430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1064658566"/>
                    </a:ext>
                  </a:extLst>
                </a:gridCol>
                <a:gridCol w="518303">
                  <a:extLst>
                    <a:ext uri="{9D8B030D-6E8A-4147-A177-3AD203B41FA5}">
                      <a16:colId xmlns:a16="http://schemas.microsoft.com/office/drawing/2014/main" val="3078705024"/>
                    </a:ext>
                  </a:extLst>
                </a:gridCol>
              </a:tblGrid>
              <a:tr h="254498"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6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04392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2A53B2B-0C18-7549-90F5-5F4F8A60CA1E}"/>
              </a:ext>
            </a:extLst>
          </p:cNvPr>
          <p:cNvSpPr/>
          <p:nvPr/>
        </p:nvSpPr>
        <p:spPr bwMode="auto">
          <a:xfrm>
            <a:off x="3406887" y="3677749"/>
            <a:ext cx="2599980" cy="414149"/>
          </a:xfrm>
          <a:prstGeom prst="rect">
            <a:avLst/>
          </a:prstGeom>
          <a:solidFill>
            <a:srgbClr val="00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196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u">
  <a:themeElements>
    <a:clrScheme name="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30230</TotalTime>
  <Words>5014</Words>
  <Application>Microsoft Macintosh PowerPoint</Application>
  <PresentationFormat>A4 Paper (210x297 mm)</PresentationFormat>
  <Paragraphs>1455</Paragraphs>
  <Slides>63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Cambria Math</vt:lpstr>
      <vt:lpstr>Futura Medium</vt:lpstr>
      <vt:lpstr>Verdana</vt:lpstr>
      <vt:lpstr>Wingdings</vt:lpstr>
      <vt:lpstr>au</vt:lpstr>
      <vt:lpstr>Data Structure Lower Bounds in the Cell Probe Model   Kasper Green Larsen   Aarhus University</vt:lpstr>
      <vt:lpstr>Overview Lecture</vt:lpstr>
      <vt:lpstr>Time Line Dynamic Lower Bounds</vt:lpstr>
      <vt:lpstr>Time Line Dynamic Lower Bounds</vt:lpstr>
      <vt:lpstr>Decision Problems Examples</vt:lpstr>
      <vt:lpstr>Decision Problems Examples</vt:lpstr>
      <vt:lpstr>Decision Problems Examples</vt:lpstr>
      <vt:lpstr>Decision Problems Examples</vt:lpstr>
      <vt:lpstr>Decision Problems Examples</vt:lpstr>
      <vt:lpstr>Decision Problems Examples</vt:lpstr>
      <vt:lpstr>L, Weinstein &amp; Yu’s Technique</vt:lpstr>
      <vt:lpstr>L, Weinstein &amp; Yu’s Technique</vt:lpstr>
      <vt:lpstr>L, Weinstein &amp; Yu’s Technique</vt:lpstr>
      <vt:lpstr>L, Weinstein &amp; Yu’s Technique</vt:lpstr>
      <vt:lpstr>L, Weinstein &amp; Yu’s Technique</vt:lpstr>
      <vt:lpstr>L, Weinstein &amp; Yu’s Technique</vt:lpstr>
      <vt:lpstr>L, Weinstein &amp; Yu’s Technique</vt:lpstr>
      <vt:lpstr>L, Weinstein &amp; Yu’s Technique</vt:lpstr>
      <vt:lpstr>Time Line Dynamic Lower Bounds</vt:lpstr>
      <vt:lpstr>Non-Adaptive Data Structures</vt:lpstr>
      <vt:lpstr>Non-Adaptive Data Structures</vt:lpstr>
      <vt:lpstr>Non-Adaptive Data Structures</vt:lpstr>
      <vt:lpstr>Non-Adaptive Data Structures</vt:lpstr>
      <vt:lpstr>Non-Adaptive Data Structures</vt:lpstr>
      <vt:lpstr>Non-Adaptive Data Structures</vt:lpstr>
      <vt:lpstr>Non-Adaptive Data Structures</vt:lpstr>
      <vt:lpstr>Non-Adaptive Data Structures</vt:lpstr>
      <vt:lpstr>Proof</vt:lpstr>
      <vt:lpstr>Proof</vt:lpstr>
      <vt:lpstr>Non-Adaptive Data Structures</vt:lpstr>
      <vt:lpstr>Non-Adaptive Data Structures</vt:lpstr>
      <vt:lpstr>Barriers</vt:lpstr>
      <vt:lpstr>Barriers</vt:lpstr>
      <vt:lpstr>Barriers</vt:lpstr>
      <vt:lpstr>Barriers</vt:lpstr>
      <vt:lpstr>Barriers</vt:lpstr>
      <vt:lpstr>Barriers</vt:lpstr>
      <vt:lpstr>Barriers</vt:lpstr>
      <vt:lpstr>The Cell Probe Model</vt:lpstr>
      <vt:lpstr>Fine-Grained Complexity</vt:lpstr>
      <vt:lpstr>Fine-Grained Complexity</vt:lpstr>
      <vt:lpstr>The Cell Probe Model</vt:lpstr>
      <vt:lpstr>Succinct Data Structures</vt:lpstr>
      <vt:lpstr>Succinct Data Structures</vt:lpstr>
      <vt:lpstr>Succinct Data Structures</vt:lpstr>
      <vt:lpstr>Crypto</vt:lpstr>
      <vt:lpstr>Oblivious RAM, Model</vt:lpstr>
      <vt:lpstr>PowerPoint Presentation</vt:lpstr>
      <vt:lpstr>Bandwidth Overhead</vt:lpstr>
      <vt:lpstr>Upper Bounds</vt:lpstr>
      <vt:lpstr>Oblivious RAM, Model</vt:lpstr>
      <vt:lpstr>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Theorem</vt:lpstr>
      <vt:lpstr>Lots of Concrete Lower Bounds</vt:lpstr>
      <vt:lpstr>Summary</vt:lpstr>
    </vt:vector>
  </TitlesOfParts>
  <Company>Daimi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Lars Michael Kristensen</dc:creator>
  <cp:lastModifiedBy>Kasper Green Larsen</cp:lastModifiedBy>
  <cp:revision>6824</cp:revision>
  <cp:lastPrinted>2020-01-30T09:49:43Z</cp:lastPrinted>
  <dcterms:created xsi:type="dcterms:W3CDTF">2006-01-26T18:25:33Z</dcterms:created>
  <dcterms:modified xsi:type="dcterms:W3CDTF">2020-02-13T09:45:36Z</dcterms:modified>
</cp:coreProperties>
</file>